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60" r:id="rId9"/>
    <p:sldId id="270" r:id="rId10"/>
    <p:sldId id="271" r:id="rId11"/>
    <p:sldId id="266" r:id="rId12"/>
    <p:sldId id="268" r:id="rId13"/>
    <p:sldId id="280" r:id="rId14"/>
    <p:sldId id="279" r:id="rId15"/>
    <p:sldId id="283" r:id="rId16"/>
    <p:sldId id="28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 Vergara" initials="E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0T08:23:19.892" idx="1">
    <p:pos x="4025" y="204"/>
    <p:text>Si puedes pon la foto de Alicia, Nacho y Jose o pon abajo sus nombres como colaboradores externos.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93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8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5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00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22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69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81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16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43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8E59-1493-4CED-80D2-54F565A6DD84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E379-09D2-4B1D-8765-2F48622E1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3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7524" y="1529590"/>
            <a:ext cx="8712968" cy="1804358"/>
          </a:xfrm>
          <a:solidFill>
            <a:srgbClr val="C00000">
              <a:alpha val="87000"/>
            </a:srgbClr>
          </a:solidFill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REHABILITATION IN HIV PATIENTS. PILOT STUDY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108" y="6428577"/>
            <a:ext cx="3528392" cy="432048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 amalia.garcia.torres@gmail.com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47" y="5709677"/>
            <a:ext cx="1760574" cy="114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57964"/>
            <a:ext cx="2242646" cy="120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 b="19604"/>
          <a:stretch/>
        </p:blipFill>
        <p:spPr bwMode="auto">
          <a:xfrm>
            <a:off x="765626" y="4177107"/>
            <a:ext cx="1286094" cy="8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45" y="3929149"/>
            <a:ext cx="1759001" cy="132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41889" y="338455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García-Torres A</a:t>
            </a:r>
            <a:r>
              <a:rPr lang="es-ES" altLang="es-E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s-ES" alt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Vergara-</a:t>
            </a:r>
            <a:r>
              <a:rPr lang="es-ES" altLang="es-E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Moragues</a:t>
            </a:r>
            <a:r>
              <a:rPr lang="es-ES" alt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altLang="es-E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s-ES" alt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Piñón-Blanco A</a:t>
            </a:r>
            <a:r>
              <a:rPr lang="es-ES" altLang="es-E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alt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Vergara-de Campos  A</a:t>
            </a:r>
            <a:r>
              <a:rPr lang="es-ES" altLang="es-ES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alt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Pérez-García M</a:t>
            </a:r>
            <a:r>
              <a:rPr lang="es-ES" altLang="es-E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523262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400" baseline="30000" dirty="0">
                <a:solidFill>
                  <a:srgbClr val="000000"/>
                </a:solidFill>
              </a:rPr>
              <a:t>1</a:t>
            </a:r>
            <a:r>
              <a:rPr lang="es-ES" altLang="es-ES" sz="1400" dirty="0">
                <a:solidFill>
                  <a:srgbClr val="000000"/>
                </a:solidFill>
              </a:rPr>
              <a:t>Centro de investigación Mente, Cerebro y Comportamiento (CIMCYC). Universidad de Granada.</a:t>
            </a:r>
          </a:p>
          <a:p>
            <a:r>
              <a:rPr lang="es-ES" altLang="es-ES" sz="1400" baseline="30000" dirty="0">
                <a:solidFill>
                  <a:srgbClr val="000000"/>
                </a:solidFill>
              </a:rPr>
              <a:t>2</a:t>
            </a:r>
            <a:r>
              <a:rPr lang="es-ES" altLang="es-ES" sz="1400" dirty="0">
                <a:solidFill>
                  <a:srgbClr val="000000"/>
                </a:solidFill>
              </a:rPr>
              <a:t> Hogar GERASA</a:t>
            </a:r>
            <a:r>
              <a:rPr lang="es-ES" altLang="es-ES" sz="1400" dirty="0" smtClean="0">
                <a:solidFill>
                  <a:srgbClr val="000000"/>
                </a:solidFill>
              </a:rPr>
              <a:t>. Unidad de enfermedades infecciosas Hospital de Puerto Real(Cádiz</a:t>
            </a:r>
            <a:r>
              <a:rPr lang="es-ES" altLang="es-ES" sz="1400" dirty="0">
                <a:solidFill>
                  <a:srgbClr val="000000"/>
                </a:solidFill>
              </a:rPr>
              <a:t>).</a:t>
            </a:r>
            <a:endParaRPr lang="es-ES" altLang="es-ES" sz="1400" baseline="30000" dirty="0">
              <a:solidFill>
                <a:srgbClr val="000000"/>
              </a:solidFill>
            </a:endParaRPr>
          </a:p>
          <a:p>
            <a:r>
              <a:rPr lang="es-ES" altLang="es-ES" sz="1400" baseline="30000" dirty="0">
                <a:solidFill>
                  <a:srgbClr val="000000"/>
                </a:solidFill>
              </a:rPr>
              <a:t>3</a:t>
            </a:r>
            <a:r>
              <a:rPr lang="es-ES" altLang="es-ES" sz="1400" dirty="0">
                <a:solidFill>
                  <a:srgbClr val="000000"/>
                </a:solidFill>
              </a:rPr>
              <a:t> Departamento de Educación.</a:t>
            </a:r>
            <a:r>
              <a:rPr lang="es-ES" altLang="es-ES" sz="1400" b="1" dirty="0">
                <a:solidFill>
                  <a:srgbClr val="000000"/>
                </a:solidFill>
              </a:rPr>
              <a:t> </a:t>
            </a:r>
            <a:r>
              <a:rPr lang="es-ES" altLang="es-ES" sz="1400" dirty="0">
                <a:solidFill>
                  <a:srgbClr val="000000"/>
                </a:solidFill>
              </a:rPr>
              <a:t>Universidad Internacional de la Rioja (UNIR).</a:t>
            </a:r>
          </a:p>
          <a:p>
            <a:r>
              <a:rPr lang="es-ES" altLang="es-ES" sz="1400" baseline="30000" dirty="0">
                <a:solidFill>
                  <a:srgbClr val="000000"/>
                </a:solidFill>
              </a:rPr>
              <a:t>4</a:t>
            </a:r>
            <a:r>
              <a:rPr lang="es-ES" altLang="es-ES" sz="1400" dirty="0">
                <a:solidFill>
                  <a:srgbClr val="000000"/>
                </a:solidFill>
              </a:rPr>
              <a:t> Unidad Asistencial de drogodependencias del Concello de Vigo-CEDRO. </a:t>
            </a:r>
            <a:endParaRPr lang="es-ES" altLang="es-ES" sz="1400" baseline="300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8º Simposium sobre Neuropsiquiatría y VI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72" y="-13070"/>
            <a:ext cx="2768217" cy="14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89547"/>
              </p:ext>
            </p:extLst>
          </p:nvPr>
        </p:nvGraphicFramePr>
        <p:xfrm>
          <a:off x="395536" y="870000"/>
          <a:ext cx="8496944" cy="5228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4550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Domains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2260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</a:t>
                      </a:r>
                    </a:p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Digits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(WMS)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5503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-Complutense Verbal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(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TAVEC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Visuospatial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BVMT-R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6474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Modalities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</a:t>
                      </a:r>
                    </a:p>
                    <a:p>
                      <a:r>
                        <a:rPr lang="es-E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A</a:t>
                      </a:r>
                      <a:endParaRPr lang="es-E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1926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Tower of London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Digits</a:t>
                      </a:r>
                      <a:endParaRPr lang="es-ES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B</a:t>
                      </a:r>
                      <a:endParaRPr lang="es-E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6348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Fhonetic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verbal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fluency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PMR</a:t>
                      </a:r>
                    </a:p>
                    <a:p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Semantic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verbal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fluency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6348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Grooved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Pegboard</a:t>
                      </a:r>
                      <a:endParaRPr lang="es-E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Tapping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48750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Neuropsychological</a:t>
            </a: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6402506"/>
            <a:ext cx="66247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reserve: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(WAIS)+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0"/>
            <a:ext cx="7283152" cy="407103"/>
          </a:xfrm>
          <a:prstGeom prst="rect">
            <a:avLst/>
          </a:prstGeo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i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06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7924" y="554147"/>
            <a:ext cx="860444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Checkout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39374" y="4211429"/>
            <a:ext cx="328614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xperimental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Neuropsychological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(50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58582" y="4211429"/>
            <a:ext cx="328614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ontrol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(50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2771800" y="2789933"/>
            <a:ext cx="395949" cy="3158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255844" y="3659742"/>
            <a:ext cx="779304" cy="4901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3379599" y="5439081"/>
            <a:ext cx="2428892" cy="369332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Post-test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ssesment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1290056"/>
            <a:ext cx="452148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NEU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300380" y="1683132"/>
            <a:ext cx="0" cy="4865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1667550" y="1659388"/>
            <a:ext cx="912355" cy="5511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475656" y="1584951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-</a:t>
            </a:r>
            <a:endParaRPr lang="es-ES" sz="32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58428" y="16955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+</a:t>
            </a:r>
            <a:endParaRPr lang="es-ES" sz="2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58043" y="2204864"/>
            <a:ext cx="237113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7749" y="2143602"/>
            <a:ext cx="2695030" cy="646331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200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442108" y="3780567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50793" y="5439081"/>
            <a:ext cx="13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281708" y="6424448"/>
            <a:ext cx="2753440" cy="36933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384380" y="6468989"/>
            <a:ext cx="15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46588" cy="40466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METHODS. 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08" y="-83052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296881" y="3105744"/>
            <a:ext cx="237113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660074" y="2520969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-</a:t>
            </a:r>
            <a:endParaRPr lang="es-ES" sz="3200" b="1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5364088" y="2789933"/>
            <a:ext cx="0" cy="4520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790630" y="3241984"/>
            <a:ext cx="114691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HAND</a:t>
            </a:r>
            <a:endParaRPr lang="es-ES" dirty="0"/>
          </a:p>
        </p:txBody>
      </p:sp>
      <p:cxnSp>
        <p:nvCxnSpPr>
          <p:cNvPr id="37" name="36 Conector recto de flecha"/>
          <p:cNvCxnSpPr>
            <a:stCxn id="8" idx="3"/>
          </p:cNvCxnSpPr>
          <p:nvPr/>
        </p:nvCxnSpPr>
        <p:spPr>
          <a:xfrm>
            <a:off x="5937546" y="3426650"/>
            <a:ext cx="44683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422442" y="3241984"/>
            <a:ext cx="95787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IADL</a:t>
            </a:r>
            <a:endParaRPr lang="es-ES" dirty="0"/>
          </a:p>
        </p:txBody>
      </p:sp>
      <p:cxnSp>
        <p:nvCxnSpPr>
          <p:cNvPr id="41" name="40 Conector recto de flecha"/>
          <p:cNvCxnSpPr>
            <a:stCxn id="18" idx="3"/>
          </p:cNvCxnSpPr>
          <p:nvPr/>
        </p:nvCxnSpPr>
        <p:spPr>
          <a:xfrm>
            <a:off x="7380312" y="3426650"/>
            <a:ext cx="432048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Abrir llave"/>
          <p:cNvSpPr/>
          <p:nvPr/>
        </p:nvSpPr>
        <p:spPr>
          <a:xfrm>
            <a:off x="7812360" y="2611717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9" name="48 Conector recto de flecha"/>
          <p:cNvCxnSpPr/>
          <p:nvPr/>
        </p:nvCxnSpPr>
        <p:spPr>
          <a:xfrm flipH="1">
            <a:off x="3866743" y="3659742"/>
            <a:ext cx="960066" cy="5516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3914728" y="5134759"/>
            <a:ext cx="432048" cy="304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 flipH="1">
            <a:off x="5255844" y="5134759"/>
            <a:ext cx="324268" cy="304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35" idx="2"/>
          </p:cNvCxnSpPr>
          <p:nvPr/>
        </p:nvCxnSpPr>
        <p:spPr>
          <a:xfrm>
            <a:off x="4594045" y="5808413"/>
            <a:ext cx="27731" cy="6160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2048 CuadroTexto"/>
          <p:cNvSpPr txBox="1"/>
          <p:nvPr/>
        </p:nvSpPr>
        <p:spPr>
          <a:xfrm>
            <a:off x="8005508" y="2611717"/>
            <a:ext cx="102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ANI</a:t>
            </a:r>
          </a:p>
          <a:p>
            <a:r>
              <a:rPr lang="es-ES" dirty="0" smtClean="0"/>
              <a:t>NMD</a:t>
            </a:r>
          </a:p>
          <a:p>
            <a:r>
              <a:rPr lang="es-ES" dirty="0" smtClean="0"/>
              <a:t>HAD</a:t>
            </a:r>
            <a:endParaRPr lang="es-ES" dirty="0"/>
          </a:p>
        </p:txBody>
      </p:sp>
      <p:sp>
        <p:nvSpPr>
          <p:cNvPr id="67" name="66 CuadroTexto"/>
          <p:cNvSpPr txBox="1"/>
          <p:nvPr/>
        </p:nvSpPr>
        <p:spPr>
          <a:xfrm>
            <a:off x="5369709" y="27784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+</a:t>
            </a:r>
            <a:endParaRPr lang="es-ES" sz="2400" dirty="0"/>
          </a:p>
        </p:txBody>
      </p:sp>
      <p:cxnSp>
        <p:nvCxnSpPr>
          <p:cNvPr id="38" name="37 Conector recto de flecha"/>
          <p:cNvCxnSpPr/>
          <p:nvPr/>
        </p:nvCxnSpPr>
        <p:spPr>
          <a:xfrm flipH="1">
            <a:off x="4252770" y="923479"/>
            <a:ext cx="5230" cy="3665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3299257"/>
            <a:ext cx="331236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84" y="3212976"/>
            <a:ext cx="3223124" cy="2412178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971600" y="1340768"/>
            <a:ext cx="7560840" cy="16561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per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Adressed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neuropsychology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Multitasking</a:t>
            </a:r>
            <a:r>
              <a:rPr lang="es-E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Trisquel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computerized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software.</a:t>
            </a: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71600" y="589235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“</a:t>
            </a:r>
            <a:r>
              <a:rPr lang="es-ES" sz="1200" dirty="0" err="1" smtClean="0"/>
              <a:t>Trisquel</a:t>
            </a:r>
            <a:r>
              <a:rPr lang="es-ES" sz="1200" dirty="0" smtClean="0"/>
              <a:t>” (Piñón-Blanco, 2009)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95667" y="5892349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“</a:t>
            </a:r>
            <a:r>
              <a:rPr lang="es-ES" sz="1200" dirty="0" err="1" smtClean="0"/>
              <a:t>Multitasking</a:t>
            </a:r>
            <a:r>
              <a:rPr lang="es-ES" sz="1200" dirty="0" smtClean="0"/>
              <a:t> Cubes” (Piñón-Blanco, 2010)</a:t>
            </a:r>
            <a:endParaRPr lang="es-ES" sz="12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813825"/>
            <a:ext cx="307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78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64886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www.adolfopiñon.es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8484964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813825"/>
            <a:ext cx="307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525481"/>
              </p:ext>
            </p:extLst>
          </p:nvPr>
        </p:nvGraphicFramePr>
        <p:xfrm>
          <a:off x="457200" y="1600200"/>
          <a:ext cx="8219256" cy="40541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9752"/>
                <a:gridCol w="3535288"/>
                <a:gridCol w="1944216"/>
              </a:tblGrid>
              <a:tr h="705243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Therapeutic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Module</a:t>
                      </a:r>
                      <a:endParaRPr lang="es-E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s-E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s-E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  <a:endParaRPr lang="es-E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5243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Self-awareness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deficits in daily life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17269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Restorative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compensatory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Attentional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subsystems</a:t>
                      </a:r>
                      <a:endPara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subsystems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17269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emotions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Decisions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</a:t>
                      </a:r>
                      <a:endPara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Impulsivity</a:t>
                      </a:r>
                      <a:endPara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</a:t>
                      </a:r>
                      <a:endPara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recognition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8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9552" y="1598734"/>
            <a:ext cx="7848872" cy="37666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55576" y="1579728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results of the exploratory study show that it is possible to use this type of neuropsychological program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experience shows that the therapeutic games can be a dynamic tool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improve quality of life in HIV patients.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currently conducting the study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large sample.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62" y="-1"/>
            <a:ext cx="1316238" cy="6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5322" y="8879"/>
            <a:ext cx="7354888" cy="706437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i="1" dirty="0" err="1"/>
              <a:t>Acknowledgements</a:t>
            </a:r>
            <a:r>
              <a:rPr lang="es-ES" b="1" i="1" dirty="0"/>
              <a:t>:</a:t>
            </a:r>
            <a:endParaRPr lang="es-ES" dirty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395288" y="1125538"/>
            <a:ext cx="8569325" cy="539908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s-ES" altLang="es-ES" dirty="0" smtClean="0"/>
          </a:p>
          <a:p>
            <a:pPr marL="0" indent="0">
              <a:buFont typeface="Arial" pitchFamily="34" charset="0"/>
              <a:buNone/>
            </a:pPr>
            <a:endParaRPr lang="es-ES" altLang="es-ES" dirty="0" smtClean="0"/>
          </a:p>
          <a:p>
            <a:pPr marL="0" indent="0">
              <a:buFont typeface="Arial" pitchFamily="34" charset="0"/>
              <a:buNone/>
            </a:pPr>
            <a:endParaRPr lang="es-ES" altLang="es-ES" dirty="0" smtClean="0"/>
          </a:p>
        </p:txBody>
      </p:sp>
      <p:pic>
        <p:nvPicPr>
          <p:cNvPr id="16388" name="Picture 12" descr="https://encrypted-tbn0.gstatic.com/images?q=tbn:ANd9GcRKrbEAUzKj-cmjrkOPa-_kb-mI-0lirM-IPKuKjfJSie7H2N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20161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5 CuadroTexto"/>
          <p:cNvSpPr txBox="1">
            <a:spLocks noChangeArrowheads="1"/>
          </p:cNvSpPr>
          <p:nvPr/>
        </p:nvSpPr>
        <p:spPr bwMode="auto">
          <a:xfrm>
            <a:off x="250825" y="1052513"/>
            <a:ext cx="4608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Dr. Miguel Pérez García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y grupo de investigación Neuropsicología e </a:t>
            </a:r>
            <a:r>
              <a:rPr lang="es-ES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Neuroinmunología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 Clínica. Universidad de Granada</a:t>
            </a:r>
          </a:p>
        </p:txBody>
      </p:sp>
      <p:sp>
        <p:nvSpPr>
          <p:cNvPr id="16390" name="6 CuadroTexto"/>
          <p:cNvSpPr txBox="1">
            <a:spLocks noChangeArrowheads="1"/>
          </p:cNvSpPr>
          <p:nvPr/>
        </p:nvSpPr>
        <p:spPr bwMode="auto">
          <a:xfrm>
            <a:off x="5219700" y="981075"/>
            <a:ext cx="3924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Dra. Esperanza Vergara</a:t>
            </a:r>
          </a:p>
          <a:p>
            <a:pPr algn="ctr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Universidad Internacional de la Rioja.</a:t>
            </a:r>
          </a:p>
          <a:p>
            <a:pPr algn="ctr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UEI Hospital Puerto Real</a:t>
            </a:r>
          </a:p>
        </p:txBody>
      </p:sp>
      <p:sp>
        <p:nvSpPr>
          <p:cNvPr id="16391" name="7 CuadroTexto"/>
          <p:cNvSpPr txBox="1">
            <a:spLocks noChangeArrowheads="1"/>
          </p:cNvSpPr>
          <p:nvPr/>
        </p:nvSpPr>
        <p:spPr bwMode="auto">
          <a:xfrm>
            <a:off x="755650" y="4103688"/>
            <a:ext cx="281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Adolfo Piñón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 y el equipo de CEDRO</a:t>
            </a:r>
          </a:p>
        </p:txBody>
      </p:sp>
      <p:pic>
        <p:nvPicPr>
          <p:cNvPr id="16392" name="Picture 4" descr="http://2.bp.blogspot.com/--tul1lyGZAo/UZH7Ns5jIxI/AAAAAAAAAGc/HkZd9tDRaWY/s320/_79O6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941888"/>
            <a:ext cx="23050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Por Esperanza Verg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53" y="2252663"/>
            <a:ext cx="14525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https://sp.yimg.com/ib/th?id=JN.nK%2bX1e1cs5votZK9fiPWog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04" y="4806949"/>
            <a:ext cx="142081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9 CuadroTexto"/>
          <p:cNvSpPr txBox="1">
            <a:spLocks noChangeArrowheads="1"/>
          </p:cNvSpPr>
          <p:nvPr/>
        </p:nvSpPr>
        <p:spPr bwMode="auto">
          <a:xfrm>
            <a:off x="5219700" y="4103688"/>
            <a:ext cx="3816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Antonio </a:t>
            </a: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Vergara de Campos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 y UEI Hospital Puerto Real</a:t>
            </a:r>
          </a:p>
        </p:txBody>
      </p:sp>
    </p:spTree>
    <p:extLst>
      <p:ext uri="{BB962C8B-B14F-4D97-AF65-F5344CB8AC3E}">
        <p14:creationId xmlns:p14="http://schemas.microsoft.com/office/powerpoint/2010/main" val="36776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E Vergara\Dropbox\Congresos y Charlas\2014\XLI JORNADAS NACIONALES SOCIDROGALCOHOL\2013-06-28 18.58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1484783"/>
            <a:ext cx="6953944" cy="31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5322" y="908481"/>
            <a:ext cx="83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Equipo terapéutico y pacientes de GERASA y Hospital de Puerto Real (Cádiz)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471594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Colaboradores externos: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Dr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Antonio Muñoz Moreno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Fundació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Lluita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contra la SIDA; Hospital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Germans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Trias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 Pujol, Barcelona)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Ignacio Valero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(Hospital La Paz, Madrid)</a:t>
            </a: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Alicia González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(Hospital La Paz, Madrid)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5322" y="8879"/>
            <a:ext cx="7354888" cy="70643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i="1" dirty="0" err="1" smtClean="0"/>
              <a:t>Acknowledgements</a:t>
            </a:r>
            <a:r>
              <a:rPr lang="es-ES" b="1" i="1" dirty="0" smtClean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58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915" y="42276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9304" y="978202"/>
            <a:ext cx="8093424" cy="5045612"/>
          </a:xfrm>
        </p:spPr>
        <p:txBody>
          <a:bodyPr>
            <a:normAutofit/>
          </a:bodyPr>
          <a:lstStyle/>
          <a:p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neurorehabilitation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(Cicerone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et al., 2011)</a:t>
            </a:r>
          </a:p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schizophrenia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Dickinson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2010)</a:t>
            </a:r>
          </a:p>
          <a:p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 HIV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4" name="Picture 4" descr="http://curiosidades.batanga.com/wp-content/msnt14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691533" cy="27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07904" y="396337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HAND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366" y="3794091"/>
            <a:ext cx="298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Lescure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2011)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56443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Waldrop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-Valverde, 2014)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366" y="4792114"/>
            <a:ext cx="322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Letendre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2010)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85112" y="412912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(Rueda et al., 2010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973762" y="4899835"/>
            <a:ext cx="317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Tozzi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2004)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77106" y="908720"/>
            <a:ext cx="8136904" cy="2160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7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89245" y="570589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(Dore et al., 2000)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61292"/>
              </p:ext>
            </p:extLst>
          </p:nvPr>
        </p:nvGraphicFramePr>
        <p:xfrm>
          <a:off x="171520" y="1465157"/>
          <a:ext cx="8856984" cy="44201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6164"/>
                <a:gridCol w="1476164"/>
                <a:gridCol w="1476164"/>
                <a:gridCol w="1412148"/>
                <a:gridCol w="1540180"/>
                <a:gridCol w="1476164"/>
              </a:tblGrid>
              <a:tr h="91863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Sample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Intervention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Evaluation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Duration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4450"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Boivin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2010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computerized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(28 VIH+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control, 32 VIH+ experimental)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64450"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Vance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2012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Middle-age</a:t>
                      </a:r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</a:t>
                      </a:r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computerized</a:t>
                      </a:r>
                      <a:endParaRPr lang="es-E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(22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VIH+ experimental, 24 VIH+ control)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72654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Becker et al., 2012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computerized</a:t>
                      </a:r>
                      <a:endParaRPr lang="es-E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(30 VIH+, 30 VIH-)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s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05969" y="788258"/>
            <a:ext cx="669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ntervention</a:t>
            </a:r>
            <a:r>
              <a:rPr lang="es-E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E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HIV </a:t>
            </a:r>
            <a:r>
              <a:rPr lang="es-ES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s-E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0"/>
            <a:ext cx="7283152" cy="562074"/>
          </a:xfrm>
          <a:prstGeom prst="rect">
            <a:avLst/>
          </a:prstGeo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7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7511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39552" y="1088743"/>
            <a:ext cx="8064896" cy="42484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1474041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this exploratory study was to obtain pilot data from a group of HIV patients on the feasibility and efficacy  of the neuropsychological program to determinate whether a larger, randomized trial is warranted.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recruited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Gerasa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Hospital Puerto Real, Cádiz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Neuropsychological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(MOS VIH),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psychiatric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depressive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(HADS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instrumental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5719304"/>
            <a:ext cx="879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García-Torres, A., Vergara-</a:t>
            </a:r>
            <a:r>
              <a:rPr lang="es-ES" alt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Moragues</a:t>
            </a: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, E. y Vergara-</a:t>
            </a:r>
            <a:r>
              <a:rPr lang="es-ES" alt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Moragues</a:t>
            </a: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, A.(2014). Proyecto GALA: un estudio piloto de evaluación e intervención neuropsicológica en el Hogar GERASA,. En A. Piñón (Ed.). </a:t>
            </a:r>
            <a:r>
              <a:rPr lang="es-ES" alt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Juegos terapéuticos: El </a:t>
            </a:r>
            <a:r>
              <a:rPr lang="es-ES" alt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Trisquel</a:t>
            </a:r>
            <a:r>
              <a:rPr lang="es-ES" alt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Concello de Vigo. ISBN 84-697-1941-6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6198741"/>
            <a:ext cx="8946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Vergara-</a:t>
            </a:r>
            <a:r>
              <a:rPr lang="es-ES" alt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Moragues</a:t>
            </a: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E., García-Torres A., Pérez-García M. (2014, abril). </a:t>
            </a:r>
            <a:r>
              <a:rPr lang="es-ES" alt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Alteraciones neuropsicológicas y funcionales en personas con problemas de consumo de sustancias y VIH, ¿es posible la intervención para su mejora?</a:t>
            </a: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. Comunicación presentada en las XLI Jornadas nacionales de </a:t>
            </a:r>
            <a:r>
              <a:rPr lang="es-ES" alt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Socidrogalcohol</a:t>
            </a:r>
            <a:r>
              <a:rPr lang="es-E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. Sevilla.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7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4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ES" dirty="0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63712" y="604349"/>
            <a:ext cx="5616575" cy="10244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GERASA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476375" y="1989138"/>
            <a:ext cx="1295400" cy="503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5220494" y="1885239"/>
            <a:ext cx="1295400" cy="5048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1478155" y="2800990"/>
            <a:ext cx="1296987" cy="5032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5076825" y="2709069"/>
            <a:ext cx="1295400" cy="5048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Box 2"/>
          <p:cNvSpPr txBox="1">
            <a:spLocks noChangeArrowheads="1"/>
          </p:cNvSpPr>
          <p:nvPr/>
        </p:nvSpPr>
        <p:spPr bwMode="auto">
          <a:xfrm>
            <a:off x="2915815" y="3464718"/>
            <a:ext cx="2161009" cy="6119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s-ES" alt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7" name="Text Box 2"/>
          <p:cNvSpPr txBox="1">
            <a:spLocks noChangeArrowheads="1"/>
          </p:cNvSpPr>
          <p:nvPr/>
        </p:nvSpPr>
        <p:spPr bwMode="auto">
          <a:xfrm>
            <a:off x="5574493" y="3446065"/>
            <a:ext cx="3348037" cy="6492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s-ES" alt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8" name="Text Box 2"/>
          <p:cNvSpPr txBox="1">
            <a:spLocks noChangeArrowheads="1"/>
          </p:cNvSpPr>
          <p:nvPr/>
        </p:nvSpPr>
        <p:spPr bwMode="auto">
          <a:xfrm>
            <a:off x="2771775" y="4437063"/>
            <a:ext cx="1871663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Post-test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19" name="Text Box 2"/>
          <p:cNvSpPr txBox="1">
            <a:spLocks noChangeArrowheads="1"/>
          </p:cNvSpPr>
          <p:nvPr/>
        </p:nvSpPr>
        <p:spPr bwMode="auto">
          <a:xfrm>
            <a:off x="7164388" y="4437063"/>
            <a:ext cx="1763712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Post-test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alt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468313" y="4076700"/>
            <a:ext cx="1800225" cy="5762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endParaRPr lang="es-ES" altLang="es-ES" sz="36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21" name="Text Box 2"/>
          <p:cNvSpPr txBox="1">
            <a:spLocks noChangeArrowheads="1"/>
          </p:cNvSpPr>
          <p:nvPr/>
        </p:nvSpPr>
        <p:spPr bwMode="auto">
          <a:xfrm>
            <a:off x="5003800" y="4437063"/>
            <a:ext cx="1800225" cy="720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es-ES" alt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s-ES" alt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endParaRPr lang="es-ES" altLang="es-ES" sz="3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22" name="Text Box 2"/>
          <p:cNvSpPr txBox="1">
            <a:spLocks noChangeArrowheads="1"/>
          </p:cNvSpPr>
          <p:nvPr/>
        </p:nvSpPr>
        <p:spPr bwMode="auto">
          <a:xfrm>
            <a:off x="250825" y="5229224"/>
            <a:ext cx="2089150" cy="10080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derivations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endParaRPr lang="es-ES" altLang="es-ES" sz="20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423" name="Text Box 2"/>
          <p:cNvSpPr txBox="1">
            <a:spLocks noChangeArrowheads="1"/>
          </p:cNvSpPr>
          <p:nvPr/>
        </p:nvSpPr>
        <p:spPr bwMode="auto">
          <a:xfrm>
            <a:off x="4716463" y="5661025"/>
            <a:ext cx="2303462" cy="7921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derivations</a:t>
            </a:r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alt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exitus</a:t>
            </a:r>
            <a:endParaRPr lang="es-ES" altLang="es-ES" sz="4400" dirty="0"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124075" y="1701800"/>
            <a:ext cx="0" cy="2873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857852" y="1628775"/>
            <a:ext cx="0" cy="2873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724525" y="2390064"/>
            <a:ext cx="0" cy="2873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2124075" y="2533733"/>
            <a:ext cx="0" cy="2873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851275" y="4114005"/>
            <a:ext cx="0" cy="2873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940425" y="5229225"/>
            <a:ext cx="0" cy="2873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1297817" y="4797425"/>
            <a:ext cx="0" cy="36496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8027988" y="4076700"/>
            <a:ext cx="0" cy="2889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0" y="0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2307019" y="3787774"/>
            <a:ext cx="396875" cy="28892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>
            <a:off x="4716463" y="3104357"/>
            <a:ext cx="287337" cy="2873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6515894" y="3047290"/>
            <a:ext cx="288131" cy="30868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6040491" y="4114004"/>
            <a:ext cx="0" cy="2873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8" y="0"/>
            <a:ext cx="1285243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948264" y="2683277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4 Conector recto de flecha"/>
          <p:cNvCxnSpPr>
            <a:stCxn id="3" idx="1"/>
          </p:cNvCxnSpPr>
          <p:nvPr/>
        </p:nvCxnSpPr>
        <p:spPr>
          <a:xfrm flipH="1">
            <a:off x="6515896" y="2852554"/>
            <a:ext cx="432368" cy="15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28679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xclusion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1060471" y="3083377"/>
            <a:ext cx="3624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966303"/>
            <a:ext cx="4112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184482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Comparing the initial assessments of each subject with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note that the subjects in the experimental group improved more than the control in cognitive complaint, cognitive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Qualitatively,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implementation of the program has been very positive in the dynamic center.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11865" y="1772816"/>
            <a:ext cx="7272808" cy="31323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7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6" y="5633657"/>
            <a:ext cx="1760574" cy="114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7544" y="1628800"/>
            <a:ext cx="8280920" cy="4320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043608" y="1628800"/>
            <a:ext cx="73448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effectiveness of implementing a neuropsychological program in people with HIV.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- Study the relationship between cognitive impairment and adherence to treatment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relationship between cognitive complaints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cognitive impairment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possible interactions between cognitive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functioning, everyday functioning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of life.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758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20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544616"/>
          </a:xfrm>
        </p:spPr>
        <p:txBody>
          <a:bodyPr>
            <a:normAutofit/>
          </a:bodyPr>
          <a:lstStyle/>
          <a:p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recruited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nfectious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iseases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Hospital Puerto Real, Cádiz.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21012" y="2908394"/>
            <a:ext cx="34069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18 to 65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Proficient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active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/alcohol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abuse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39130" y="2492896"/>
            <a:ext cx="3709334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Illiterate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Psychiatric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/active CNS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pportunistic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Deaf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blind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neurological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head trauma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or recently in methadone maintenance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or recently in treatment with interferon for Hepatitis C.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7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604448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marital status,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socioeconomic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status,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criminal record,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</a:p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since HIV diagnosis, CD4 cell count, viral load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antiretroviral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physician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7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Concentration, reasoning, memory, learning, planning, communication,</a:t>
            </a:r>
          </a:p>
          <a:p>
            <a:pPr marL="0" indent="0">
              <a:buNone/>
            </a:pP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depressive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MOS-HIV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(IADL)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SERAD 1.1.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562074"/>
          </a:xfrm>
          <a:solidFill>
            <a:srgbClr val="FFC000"/>
          </a:solidFill>
          <a:effectLst>
            <a:outerShdw blurRad="673100" dist="38100" dir="2700000" algn="tl" rotWithShape="0">
              <a:schemeClr val="tx1">
                <a:alpha val="39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7" y="0"/>
            <a:ext cx="1121324" cy="6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05933" y="994481"/>
            <a:ext cx="271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Variables: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1185</Words>
  <Application>Microsoft Office PowerPoint</Application>
  <PresentationFormat>Presentación en pantalla (4:3)</PresentationFormat>
  <Paragraphs>225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Oral Communication:  COGNITIVE REHABILITATION IN HIV PATIENTS. PILOT STUDY</vt:lpstr>
      <vt:lpstr>BACKGROUND</vt:lpstr>
      <vt:lpstr>Presentación de PowerPoint</vt:lpstr>
      <vt:lpstr>BACKGROUND</vt:lpstr>
      <vt:lpstr>Presentación de PowerPoint</vt:lpstr>
      <vt:lpstr>BACKGROUND</vt:lpstr>
      <vt:lpstr>BACKGROUND</vt:lpstr>
      <vt:lpstr>METHODS</vt:lpstr>
      <vt:lpstr>METHODS</vt:lpstr>
      <vt:lpstr>Presentación de PowerPoint</vt:lpstr>
      <vt:lpstr>METHODS. </vt:lpstr>
      <vt:lpstr>METHODS</vt:lpstr>
      <vt:lpstr>METHODS</vt:lpstr>
      <vt:lpstr>CONCLUSIONS</vt:lpstr>
      <vt:lpstr>Acknowledgements: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REHABILITACIÓN NEUROPSICOLÓGICA EN PERSONAS CON VIH Y CARACTERÍSTICAS DE EXCLUSIÓN SOCIAL</dc:title>
  <dc:creator>amalia</dc:creator>
  <cp:lastModifiedBy>amalia</cp:lastModifiedBy>
  <cp:revision>102</cp:revision>
  <dcterms:created xsi:type="dcterms:W3CDTF">2015-06-08T09:59:37Z</dcterms:created>
  <dcterms:modified xsi:type="dcterms:W3CDTF">2015-06-12T21:16:28Z</dcterms:modified>
</cp:coreProperties>
</file>