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54F20-9DA1-4FD2-AC04-3933EC5772E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636174A-2FFC-4CBC-98E9-77AE842F3286}">
      <dgm:prSet phldrT="[Tekst]"/>
      <dgm:spPr/>
      <dgm:t>
        <a:bodyPr/>
        <a:lstStyle/>
        <a:p>
          <a:r>
            <a:rPr lang="pl-PL" dirty="0" smtClean="0"/>
            <a:t>SELECTION </a:t>
          </a:r>
          <a:endParaRPr lang="pl-PL" dirty="0"/>
        </a:p>
      </dgm:t>
    </dgm:pt>
    <dgm:pt modelId="{B569924E-F321-49B2-93E6-A5796B1844D8}" type="parTrans" cxnId="{67E84A27-EAC0-4371-BA98-77A6D4F76E65}">
      <dgm:prSet/>
      <dgm:spPr/>
      <dgm:t>
        <a:bodyPr/>
        <a:lstStyle/>
        <a:p>
          <a:endParaRPr lang="pl-PL"/>
        </a:p>
      </dgm:t>
    </dgm:pt>
    <dgm:pt modelId="{6F2768B5-7F1D-4C74-B511-480D26B5CEFA}" type="sibTrans" cxnId="{67E84A27-EAC0-4371-BA98-77A6D4F76E65}">
      <dgm:prSet/>
      <dgm:spPr/>
      <dgm:t>
        <a:bodyPr/>
        <a:lstStyle/>
        <a:p>
          <a:endParaRPr lang="pl-PL"/>
        </a:p>
      </dgm:t>
    </dgm:pt>
    <dgm:pt modelId="{457DFAA0-B0DE-4069-8938-4F42501774B2}">
      <dgm:prSet phldrT="[Tekst]"/>
      <dgm:spPr/>
      <dgm:t>
        <a:bodyPr/>
        <a:lstStyle/>
        <a:p>
          <a:r>
            <a:rPr lang="pl-PL" dirty="0" err="1" smtClean="0"/>
            <a:t>Medical</a:t>
          </a:r>
          <a:r>
            <a:rPr lang="pl-PL" dirty="0" smtClean="0"/>
            <a:t> interview</a:t>
          </a:r>
          <a:endParaRPr lang="pl-PL" dirty="0"/>
        </a:p>
      </dgm:t>
    </dgm:pt>
    <dgm:pt modelId="{3F6D16D1-6733-40D1-A4A5-994E572FC044}" type="parTrans" cxnId="{5F198191-9C30-43E2-81AC-3FC06F0AEF75}">
      <dgm:prSet/>
      <dgm:spPr/>
      <dgm:t>
        <a:bodyPr/>
        <a:lstStyle/>
        <a:p>
          <a:endParaRPr lang="pl-PL"/>
        </a:p>
      </dgm:t>
    </dgm:pt>
    <dgm:pt modelId="{BF191F70-DF87-455D-9B58-CF8279ACFEF4}" type="sibTrans" cxnId="{5F198191-9C30-43E2-81AC-3FC06F0AEF75}">
      <dgm:prSet/>
      <dgm:spPr/>
      <dgm:t>
        <a:bodyPr/>
        <a:lstStyle/>
        <a:p>
          <a:endParaRPr lang="pl-PL"/>
        </a:p>
      </dgm:t>
    </dgm:pt>
    <dgm:pt modelId="{438E34F9-11A0-47D4-80F4-05F3DDDFA4C1}">
      <dgm:prSet phldrT="[Tekst]"/>
      <dgm:spPr/>
      <dgm:t>
        <a:bodyPr/>
        <a:lstStyle/>
        <a:p>
          <a:r>
            <a:rPr lang="pl-PL" dirty="0" err="1" smtClean="0"/>
            <a:t>Psychological</a:t>
          </a:r>
          <a:r>
            <a:rPr lang="pl-PL" dirty="0" smtClean="0"/>
            <a:t> interview </a:t>
          </a:r>
          <a:endParaRPr lang="pl-PL" dirty="0"/>
        </a:p>
      </dgm:t>
    </dgm:pt>
    <dgm:pt modelId="{8CEBE6AA-B956-49CC-A9C6-A75D007EFDD0}" type="parTrans" cxnId="{EF0DD1DC-32C1-4D90-9A6E-69BCF60F981D}">
      <dgm:prSet/>
      <dgm:spPr/>
      <dgm:t>
        <a:bodyPr/>
        <a:lstStyle/>
        <a:p>
          <a:endParaRPr lang="pl-PL"/>
        </a:p>
      </dgm:t>
    </dgm:pt>
    <dgm:pt modelId="{D76BC87D-405D-4075-9F6A-AD8D2A6F1711}" type="sibTrans" cxnId="{EF0DD1DC-32C1-4D90-9A6E-69BCF60F981D}">
      <dgm:prSet/>
      <dgm:spPr/>
      <dgm:t>
        <a:bodyPr/>
        <a:lstStyle/>
        <a:p>
          <a:endParaRPr lang="pl-PL"/>
        </a:p>
      </dgm:t>
    </dgm:pt>
    <dgm:pt modelId="{861F3D78-04D9-49A0-BC91-6BF7BC04FAB9}">
      <dgm:prSet phldrT="[Tekst]"/>
      <dgm:spPr/>
      <dgm:t>
        <a:bodyPr/>
        <a:lstStyle/>
        <a:p>
          <a:r>
            <a:rPr lang="pl-PL" dirty="0" smtClean="0"/>
            <a:t>NEURPOSYCHOLOGICAL BATTERY </a:t>
          </a:r>
          <a:endParaRPr lang="pl-PL" dirty="0"/>
        </a:p>
      </dgm:t>
    </dgm:pt>
    <dgm:pt modelId="{35E4B389-84AF-4FD7-A45B-19B8AF2787EF}" type="parTrans" cxnId="{FE5FCD77-A64F-47F8-BBA2-87BC9334F6DE}">
      <dgm:prSet/>
      <dgm:spPr/>
      <dgm:t>
        <a:bodyPr/>
        <a:lstStyle/>
        <a:p>
          <a:endParaRPr lang="pl-PL"/>
        </a:p>
      </dgm:t>
    </dgm:pt>
    <dgm:pt modelId="{9966C191-4C7F-48EE-8E11-518069C17629}" type="sibTrans" cxnId="{FE5FCD77-A64F-47F8-BBA2-87BC9334F6DE}">
      <dgm:prSet/>
      <dgm:spPr/>
      <dgm:t>
        <a:bodyPr/>
        <a:lstStyle/>
        <a:p>
          <a:endParaRPr lang="pl-PL"/>
        </a:p>
      </dgm:t>
    </dgm:pt>
    <dgm:pt modelId="{9D957A12-C683-4227-8A54-5DB29DB4C308}">
      <dgm:prSet phldrT="[Tekst]"/>
      <dgm:spPr/>
      <dgm:t>
        <a:bodyPr/>
        <a:lstStyle/>
        <a:p>
          <a:r>
            <a:rPr lang="pl-PL" dirty="0" smtClean="0"/>
            <a:t>LARYNGOLOGY AND NEUROLOGY EXAMINATIONS</a:t>
          </a:r>
          <a:endParaRPr lang="pl-PL" dirty="0"/>
        </a:p>
      </dgm:t>
    </dgm:pt>
    <dgm:pt modelId="{284C3F79-858C-42AD-8894-9A2D721FF3A9}" type="parTrans" cxnId="{48EB0FF0-1697-4AF8-908C-E488B9D6AA2E}">
      <dgm:prSet/>
      <dgm:spPr/>
      <dgm:t>
        <a:bodyPr/>
        <a:lstStyle/>
        <a:p>
          <a:endParaRPr lang="pl-PL"/>
        </a:p>
      </dgm:t>
    </dgm:pt>
    <dgm:pt modelId="{F88C2617-522E-4D81-BE99-24150FA61A9C}" type="sibTrans" cxnId="{48EB0FF0-1697-4AF8-908C-E488B9D6AA2E}">
      <dgm:prSet/>
      <dgm:spPr/>
      <dgm:t>
        <a:bodyPr/>
        <a:lstStyle/>
        <a:p>
          <a:endParaRPr lang="pl-PL"/>
        </a:p>
      </dgm:t>
    </dgm:pt>
    <dgm:pt modelId="{55338584-C876-499B-BCBA-17DA5E82CF79}">
      <dgm:prSet phldrT="[Tekst]"/>
      <dgm:spPr/>
      <dgm:t>
        <a:bodyPr/>
        <a:lstStyle/>
        <a:p>
          <a:r>
            <a:rPr lang="pl-PL" dirty="0" err="1" smtClean="0"/>
            <a:t>fMRI</a:t>
          </a:r>
          <a:r>
            <a:rPr lang="pl-PL" dirty="0" smtClean="0"/>
            <a:t> and NEO-FFI</a:t>
          </a:r>
          <a:endParaRPr lang="pl-PL" dirty="0"/>
        </a:p>
      </dgm:t>
    </dgm:pt>
    <dgm:pt modelId="{9EE6E049-D8A3-42BA-8F10-277744E0E307}" type="parTrans" cxnId="{E9B8FE3C-FC48-4B61-B48F-9D940ECC99D0}">
      <dgm:prSet/>
      <dgm:spPr/>
      <dgm:t>
        <a:bodyPr/>
        <a:lstStyle/>
        <a:p>
          <a:endParaRPr lang="pl-PL"/>
        </a:p>
      </dgm:t>
    </dgm:pt>
    <dgm:pt modelId="{AEB8AAA8-0A19-4F77-A546-B74448A36D8E}" type="sibTrans" cxnId="{E9B8FE3C-FC48-4B61-B48F-9D940ECC99D0}">
      <dgm:prSet/>
      <dgm:spPr/>
      <dgm:t>
        <a:bodyPr/>
        <a:lstStyle/>
        <a:p>
          <a:endParaRPr lang="pl-PL"/>
        </a:p>
      </dgm:t>
    </dgm:pt>
    <dgm:pt modelId="{F0D22FFC-16E4-4D1C-8A01-163797FCECAC}">
      <dgm:prSet phldrT="[Tekst]"/>
      <dgm:spPr/>
      <dgm:t>
        <a:bodyPr/>
        <a:lstStyle/>
        <a:p>
          <a:r>
            <a:rPr lang="pl-PL" dirty="0" smtClean="0"/>
            <a:t>N-</a:t>
          </a:r>
          <a:r>
            <a:rPr lang="pl-PL" dirty="0" err="1" smtClean="0"/>
            <a:t>Back</a:t>
          </a:r>
          <a:r>
            <a:rPr lang="pl-PL" dirty="0" smtClean="0"/>
            <a:t> </a:t>
          </a:r>
          <a:endParaRPr lang="pl-PL" dirty="0"/>
        </a:p>
      </dgm:t>
    </dgm:pt>
    <dgm:pt modelId="{736021B4-4A5F-4A70-AEC4-061E04341180}" type="parTrans" cxnId="{FF885634-70D7-43D3-B0FE-BB2DB5B23167}">
      <dgm:prSet/>
      <dgm:spPr/>
      <dgm:t>
        <a:bodyPr/>
        <a:lstStyle/>
        <a:p>
          <a:endParaRPr lang="pl-PL"/>
        </a:p>
      </dgm:t>
    </dgm:pt>
    <dgm:pt modelId="{664386D6-5840-4ECD-B6F8-9C97E6147FF1}" type="sibTrans" cxnId="{FF885634-70D7-43D3-B0FE-BB2DB5B23167}">
      <dgm:prSet/>
      <dgm:spPr/>
      <dgm:t>
        <a:bodyPr/>
        <a:lstStyle/>
        <a:p>
          <a:endParaRPr lang="pl-PL"/>
        </a:p>
      </dgm:t>
    </dgm:pt>
    <dgm:pt modelId="{41FF1A0E-45E2-4BD6-B7C5-313DC3E827C7}" type="pres">
      <dgm:prSet presAssocID="{69C54F20-9DA1-4FD2-AC04-3933EC5772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4074B7-CB52-493E-BA1C-142489014C42}" type="pres">
      <dgm:prSet presAssocID="{B636174A-2FFC-4CBC-98E9-77AE842F3286}" presName="comp" presStyleCnt="0"/>
      <dgm:spPr/>
      <dgm:t>
        <a:bodyPr/>
        <a:lstStyle/>
        <a:p>
          <a:endParaRPr lang="pl-PL"/>
        </a:p>
      </dgm:t>
    </dgm:pt>
    <dgm:pt modelId="{58B4E6BF-699F-4A45-9DDB-F99268099E78}" type="pres">
      <dgm:prSet presAssocID="{B636174A-2FFC-4CBC-98E9-77AE842F3286}" presName="box" presStyleLbl="node1" presStyleIdx="0" presStyleCnt="4"/>
      <dgm:spPr/>
      <dgm:t>
        <a:bodyPr/>
        <a:lstStyle/>
        <a:p>
          <a:endParaRPr lang="pl-PL"/>
        </a:p>
      </dgm:t>
    </dgm:pt>
    <dgm:pt modelId="{3FCF3B84-6FF6-416F-B3D5-F38E9D44200D}" type="pres">
      <dgm:prSet presAssocID="{B636174A-2FFC-4CBC-98E9-77AE842F3286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pl-PL"/>
        </a:p>
      </dgm:t>
    </dgm:pt>
    <dgm:pt modelId="{6C01D5DF-654C-420E-AD5E-6DBFDC25EDAA}" type="pres">
      <dgm:prSet presAssocID="{B636174A-2FFC-4CBC-98E9-77AE842F328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4171F2-E154-495E-B774-8D51295390F1}" type="pres">
      <dgm:prSet presAssocID="{6F2768B5-7F1D-4C74-B511-480D26B5CEFA}" presName="spacer" presStyleCnt="0"/>
      <dgm:spPr/>
      <dgm:t>
        <a:bodyPr/>
        <a:lstStyle/>
        <a:p>
          <a:endParaRPr lang="pl-PL"/>
        </a:p>
      </dgm:t>
    </dgm:pt>
    <dgm:pt modelId="{389DB7FD-A8D8-4C77-A11A-C02D4F4AF951}" type="pres">
      <dgm:prSet presAssocID="{861F3D78-04D9-49A0-BC91-6BF7BC04FAB9}" presName="comp" presStyleCnt="0"/>
      <dgm:spPr/>
      <dgm:t>
        <a:bodyPr/>
        <a:lstStyle/>
        <a:p>
          <a:endParaRPr lang="pl-PL"/>
        </a:p>
      </dgm:t>
    </dgm:pt>
    <dgm:pt modelId="{CB432D27-D255-437B-9BE4-3353C91E21BB}" type="pres">
      <dgm:prSet presAssocID="{861F3D78-04D9-49A0-BC91-6BF7BC04FAB9}" presName="box" presStyleLbl="node1" presStyleIdx="1" presStyleCnt="4"/>
      <dgm:spPr/>
      <dgm:t>
        <a:bodyPr/>
        <a:lstStyle/>
        <a:p>
          <a:endParaRPr lang="pl-PL"/>
        </a:p>
      </dgm:t>
    </dgm:pt>
    <dgm:pt modelId="{ADB012A4-90BA-4B8E-91D4-0042514585EA}" type="pres">
      <dgm:prSet presAssocID="{861F3D78-04D9-49A0-BC91-6BF7BC04FAB9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867A5107-2716-41B4-9355-CE62D804DF9D}" type="pres">
      <dgm:prSet presAssocID="{861F3D78-04D9-49A0-BC91-6BF7BC04FAB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75F137-6A4D-47CB-9BAA-10D5C9EF86BD}" type="pres">
      <dgm:prSet presAssocID="{9966C191-4C7F-48EE-8E11-518069C17629}" presName="spacer" presStyleCnt="0"/>
      <dgm:spPr/>
      <dgm:t>
        <a:bodyPr/>
        <a:lstStyle/>
        <a:p>
          <a:endParaRPr lang="pl-PL"/>
        </a:p>
      </dgm:t>
    </dgm:pt>
    <dgm:pt modelId="{6CC59D25-D00A-4A6F-BB90-247470A5A1C3}" type="pres">
      <dgm:prSet presAssocID="{9D957A12-C683-4227-8A54-5DB29DB4C308}" presName="comp" presStyleCnt="0"/>
      <dgm:spPr/>
      <dgm:t>
        <a:bodyPr/>
        <a:lstStyle/>
        <a:p>
          <a:endParaRPr lang="pl-PL"/>
        </a:p>
      </dgm:t>
    </dgm:pt>
    <dgm:pt modelId="{E048EFE0-F483-4295-BCA3-2EC3934E571B}" type="pres">
      <dgm:prSet presAssocID="{9D957A12-C683-4227-8A54-5DB29DB4C308}" presName="box" presStyleLbl="node1" presStyleIdx="2" presStyleCnt="4"/>
      <dgm:spPr/>
      <dgm:t>
        <a:bodyPr/>
        <a:lstStyle/>
        <a:p>
          <a:endParaRPr lang="pl-PL"/>
        </a:p>
      </dgm:t>
    </dgm:pt>
    <dgm:pt modelId="{659E25E0-03FC-44B6-96A6-1E32A30421D2}" type="pres">
      <dgm:prSet presAssocID="{9D957A12-C683-4227-8A54-5DB29DB4C308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932742CB-D3EF-4D86-92A1-D91704D4B6BA}" type="pres">
      <dgm:prSet presAssocID="{9D957A12-C683-4227-8A54-5DB29DB4C30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01C456-EDE6-4E07-936D-1A7843E795F6}" type="pres">
      <dgm:prSet presAssocID="{F88C2617-522E-4D81-BE99-24150FA61A9C}" presName="spacer" presStyleCnt="0"/>
      <dgm:spPr/>
      <dgm:t>
        <a:bodyPr/>
        <a:lstStyle/>
        <a:p>
          <a:endParaRPr lang="pl-PL"/>
        </a:p>
      </dgm:t>
    </dgm:pt>
    <dgm:pt modelId="{F674F7A5-1AF6-4DFE-A77E-F0A47B3176BD}" type="pres">
      <dgm:prSet presAssocID="{55338584-C876-499B-BCBA-17DA5E82CF79}" presName="comp" presStyleCnt="0"/>
      <dgm:spPr/>
      <dgm:t>
        <a:bodyPr/>
        <a:lstStyle/>
        <a:p>
          <a:endParaRPr lang="pl-PL"/>
        </a:p>
      </dgm:t>
    </dgm:pt>
    <dgm:pt modelId="{5D4C0A6F-F304-4AC4-9178-DB7C7A9C2514}" type="pres">
      <dgm:prSet presAssocID="{55338584-C876-499B-BCBA-17DA5E82CF79}" presName="box" presStyleLbl="node1" presStyleIdx="3" presStyleCnt="4" custLinFactNeighborX="1228" custLinFactNeighborY="1428"/>
      <dgm:spPr/>
      <dgm:t>
        <a:bodyPr/>
        <a:lstStyle/>
        <a:p>
          <a:endParaRPr lang="pl-PL"/>
        </a:p>
      </dgm:t>
    </dgm:pt>
    <dgm:pt modelId="{DF556A90-1B65-439C-8C90-2124A3090FE8}" type="pres">
      <dgm:prSet presAssocID="{55338584-C876-499B-BCBA-17DA5E82CF79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pl-PL"/>
        </a:p>
      </dgm:t>
    </dgm:pt>
    <dgm:pt modelId="{3EFB9CFE-738D-4DEE-B021-FC3DC839EDB1}" type="pres">
      <dgm:prSet presAssocID="{55338584-C876-499B-BCBA-17DA5E82CF7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22DDF76-DC42-40B3-AE33-4B9D735B5A08}" type="presOf" srcId="{55338584-C876-499B-BCBA-17DA5E82CF79}" destId="{5D4C0A6F-F304-4AC4-9178-DB7C7A9C2514}" srcOrd="0" destOrd="0" presId="urn:microsoft.com/office/officeart/2005/8/layout/vList4"/>
    <dgm:cxn modelId="{E0FB84A1-7A6C-4C6A-83EF-DC2D5C24DBBC}" type="presOf" srcId="{F0D22FFC-16E4-4D1C-8A01-163797FCECAC}" destId="{3EFB9CFE-738D-4DEE-B021-FC3DC839EDB1}" srcOrd="1" destOrd="1" presId="urn:microsoft.com/office/officeart/2005/8/layout/vList4"/>
    <dgm:cxn modelId="{96A4019E-A3CA-4B3F-A7B7-07653B7F3643}" type="presOf" srcId="{438E34F9-11A0-47D4-80F4-05F3DDDFA4C1}" destId="{58B4E6BF-699F-4A45-9DDB-F99268099E78}" srcOrd="0" destOrd="2" presId="urn:microsoft.com/office/officeart/2005/8/layout/vList4"/>
    <dgm:cxn modelId="{EF0DD1DC-32C1-4D90-9A6E-69BCF60F981D}" srcId="{B636174A-2FFC-4CBC-98E9-77AE842F3286}" destId="{438E34F9-11A0-47D4-80F4-05F3DDDFA4C1}" srcOrd="1" destOrd="0" parTransId="{8CEBE6AA-B956-49CC-A9C6-A75D007EFDD0}" sibTransId="{D76BC87D-405D-4075-9F6A-AD8D2A6F1711}"/>
    <dgm:cxn modelId="{67E84A27-EAC0-4371-BA98-77A6D4F76E65}" srcId="{69C54F20-9DA1-4FD2-AC04-3933EC5772E9}" destId="{B636174A-2FFC-4CBC-98E9-77AE842F3286}" srcOrd="0" destOrd="0" parTransId="{B569924E-F321-49B2-93E6-A5796B1844D8}" sibTransId="{6F2768B5-7F1D-4C74-B511-480D26B5CEFA}"/>
    <dgm:cxn modelId="{5F198191-9C30-43E2-81AC-3FC06F0AEF75}" srcId="{B636174A-2FFC-4CBC-98E9-77AE842F3286}" destId="{457DFAA0-B0DE-4069-8938-4F42501774B2}" srcOrd="0" destOrd="0" parTransId="{3F6D16D1-6733-40D1-A4A5-994E572FC044}" sibTransId="{BF191F70-DF87-455D-9B58-CF8279ACFEF4}"/>
    <dgm:cxn modelId="{44578CAB-85D7-4E1A-ACDC-48EC7ACEC7D2}" type="presOf" srcId="{9D957A12-C683-4227-8A54-5DB29DB4C308}" destId="{E048EFE0-F483-4295-BCA3-2EC3934E571B}" srcOrd="0" destOrd="0" presId="urn:microsoft.com/office/officeart/2005/8/layout/vList4"/>
    <dgm:cxn modelId="{E51A311B-0067-4070-BE47-0CF0B71FD310}" type="presOf" srcId="{69C54F20-9DA1-4FD2-AC04-3933EC5772E9}" destId="{41FF1A0E-45E2-4BD6-B7C5-313DC3E827C7}" srcOrd="0" destOrd="0" presId="urn:microsoft.com/office/officeart/2005/8/layout/vList4"/>
    <dgm:cxn modelId="{E9B8FE3C-FC48-4B61-B48F-9D940ECC99D0}" srcId="{69C54F20-9DA1-4FD2-AC04-3933EC5772E9}" destId="{55338584-C876-499B-BCBA-17DA5E82CF79}" srcOrd="3" destOrd="0" parTransId="{9EE6E049-D8A3-42BA-8F10-277744E0E307}" sibTransId="{AEB8AAA8-0A19-4F77-A546-B74448A36D8E}"/>
    <dgm:cxn modelId="{1B480B27-9CB6-406D-80F0-471A6F2AB661}" type="presOf" srcId="{B636174A-2FFC-4CBC-98E9-77AE842F3286}" destId="{58B4E6BF-699F-4A45-9DDB-F99268099E78}" srcOrd="0" destOrd="0" presId="urn:microsoft.com/office/officeart/2005/8/layout/vList4"/>
    <dgm:cxn modelId="{8417DF09-1B67-4D50-AAA1-099C58A2E81E}" type="presOf" srcId="{457DFAA0-B0DE-4069-8938-4F42501774B2}" destId="{6C01D5DF-654C-420E-AD5E-6DBFDC25EDAA}" srcOrd="1" destOrd="1" presId="urn:microsoft.com/office/officeart/2005/8/layout/vList4"/>
    <dgm:cxn modelId="{A19B2809-5765-4771-80BD-8470ED8AD996}" type="presOf" srcId="{F0D22FFC-16E4-4D1C-8A01-163797FCECAC}" destId="{5D4C0A6F-F304-4AC4-9178-DB7C7A9C2514}" srcOrd="0" destOrd="1" presId="urn:microsoft.com/office/officeart/2005/8/layout/vList4"/>
    <dgm:cxn modelId="{4A9FAEFE-0019-4F92-8D18-A1A234814059}" type="presOf" srcId="{457DFAA0-B0DE-4069-8938-4F42501774B2}" destId="{58B4E6BF-699F-4A45-9DDB-F99268099E78}" srcOrd="0" destOrd="1" presId="urn:microsoft.com/office/officeart/2005/8/layout/vList4"/>
    <dgm:cxn modelId="{8CE4C016-C0C2-4E87-918F-2C99113BC78C}" type="presOf" srcId="{55338584-C876-499B-BCBA-17DA5E82CF79}" destId="{3EFB9CFE-738D-4DEE-B021-FC3DC839EDB1}" srcOrd="1" destOrd="0" presId="urn:microsoft.com/office/officeart/2005/8/layout/vList4"/>
    <dgm:cxn modelId="{29BA99F4-1969-46C6-95DD-B769BC30146A}" type="presOf" srcId="{B636174A-2FFC-4CBC-98E9-77AE842F3286}" destId="{6C01D5DF-654C-420E-AD5E-6DBFDC25EDAA}" srcOrd="1" destOrd="0" presId="urn:microsoft.com/office/officeart/2005/8/layout/vList4"/>
    <dgm:cxn modelId="{A5232412-17CC-441B-BAAF-2CBD28A990BD}" type="presOf" srcId="{861F3D78-04D9-49A0-BC91-6BF7BC04FAB9}" destId="{867A5107-2716-41B4-9355-CE62D804DF9D}" srcOrd="1" destOrd="0" presId="urn:microsoft.com/office/officeart/2005/8/layout/vList4"/>
    <dgm:cxn modelId="{FF885634-70D7-43D3-B0FE-BB2DB5B23167}" srcId="{55338584-C876-499B-BCBA-17DA5E82CF79}" destId="{F0D22FFC-16E4-4D1C-8A01-163797FCECAC}" srcOrd="0" destOrd="0" parTransId="{736021B4-4A5F-4A70-AEC4-061E04341180}" sibTransId="{664386D6-5840-4ECD-B6F8-9C97E6147FF1}"/>
    <dgm:cxn modelId="{48EB0FF0-1697-4AF8-908C-E488B9D6AA2E}" srcId="{69C54F20-9DA1-4FD2-AC04-3933EC5772E9}" destId="{9D957A12-C683-4227-8A54-5DB29DB4C308}" srcOrd="2" destOrd="0" parTransId="{284C3F79-858C-42AD-8894-9A2D721FF3A9}" sibTransId="{F88C2617-522E-4D81-BE99-24150FA61A9C}"/>
    <dgm:cxn modelId="{436D056A-FA2C-40DD-A685-4FCE626B814A}" type="presOf" srcId="{861F3D78-04D9-49A0-BC91-6BF7BC04FAB9}" destId="{CB432D27-D255-437B-9BE4-3353C91E21BB}" srcOrd="0" destOrd="0" presId="urn:microsoft.com/office/officeart/2005/8/layout/vList4"/>
    <dgm:cxn modelId="{E4E42A65-CFED-4C1C-8AFA-7C3B657574FC}" type="presOf" srcId="{9D957A12-C683-4227-8A54-5DB29DB4C308}" destId="{932742CB-D3EF-4D86-92A1-D91704D4B6BA}" srcOrd="1" destOrd="0" presId="urn:microsoft.com/office/officeart/2005/8/layout/vList4"/>
    <dgm:cxn modelId="{FE5FCD77-A64F-47F8-BBA2-87BC9334F6DE}" srcId="{69C54F20-9DA1-4FD2-AC04-3933EC5772E9}" destId="{861F3D78-04D9-49A0-BC91-6BF7BC04FAB9}" srcOrd="1" destOrd="0" parTransId="{35E4B389-84AF-4FD7-A45B-19B8AF2787EF}" sibTransId="{9966C191-4C7F-48EE-8E11-518069C17629}"/>
    <dgm:cxn modelId="{F74A8441-DF0F-4859-9F07-1A0621A5B8D6}" type="presOf" srcId="{438E34F9-11A0-47D4-80F4-05F3DDDFA4C1}" destId="{6C01D5DF-654C-420E-AD5E-6DBFDC25EDAA}" srcOrd="1" destOrd="2" presId="urn:microsoft.com/office/officeart/2005/8/layout/vList4"/>
    <dgm:cxn modelId="{56634C5C-D05A-43B3-B57B-A6FBE6E3C662}" type="presParOf" srcId="{41FF1A0E-45E2-4BD6-B7C5-313DC3E827C7}" destId="{434074B7-CB52-493E-BA1C-142489014C42}" srcOrd="0" destOrd="0" presId="urn:microsoft.com/office/officeart/2005/8/layout/vList4"/>
    <dgm:cxn modelId="{E76656AD-8739-49BE-899B-568B405C70E0}" type="presParOf" srcId="{434074B7-CB52-493E-BA1C-142489014C42}" destId="{58B4E6BF-699F-4A45-9DDB-F99268099E78}" srcOrd="0" destOrd="0" presId="urn:microsoft.com/office/officeart/2005/8/layout/vList4"/>
    <dgm:cxn modelId="{D2E5B954-2A48-4E18-8201-CC2915DF664A}" type="presParOf" srcId="{434074B7-CB52-493E-BA1C-142489014C42}" destId="{3FCF3B84-6FF6-416F-B3D5-F38E9D44200D}" srcOrd="1" destOrd="0" presId="urn:microsoft.com/office/officeart/2005/8/layout/vList4"/>
    <dgm:cxn modelId="{8491ED1B-ADB4-4BDA-A16B-FDDB10E2F1E0}" type="presParOf" srcId="{434074B7-CB52-493E-BA1C-142489014C42}" destId="{6C01D5DF-654C-420E-AD5E-6DBFDC25EDAA}" srcOrd="2" destOrd="0" presId="urn:microsoft.com/office/officeart/2005/8/layout/vList4"/>
    <dgm:cxn modelId="{D1AE0ED6-5C8C-4E51-8BF2-89E2D25ADCFE}" type="presParOf" srcId="{41FF1A0E-45E2-4BD6-B7C5-313DC3E827C7}" destId="{8C4171F2-E154-495E-B774-8D51295390F1}" srcOrd="1" destOrd="0" presId="urn:microsoft.com/office/officeart/2005/8/layout/vList4"/>
    <dgm:cxn modelId="{C1F33897-3827-400D-9DB3-5FF84884B029}" type="presParOf" srcId="{41FF1A0E-45E2-4BD6-B7C5-313DC3E827C7}" destId="{389DB7FD-A8D8-4C77-A11A-C02D4F4AF951}" srcOrd="2" destOrd="0" presId="urn:microsoft.com/office/officeart/2005/8/layout/vList4"/>
    <dgm:cxn modelId="{D3415F96-C734-468A-B719-A4B767F438AD}" type="presParOf" srcId="{389DB7FD-A8D8-4C77-A11A-C02D4F4AF951}" destId="{CB432D27-D255-437B-9BE4-3353C91E21BB}" srcOrd="0" destOrd="0" presId="urn:microsoft.com/office/officeart/2005/8/layout/vList4"/>
    <dgm:cxn modelId="{17E83E0A-514F-47D0-9511-10DC4C274273}" type="presParOf" srcId="{389DB7FD-A8D8-4C77-A11A-C02D4F4AF951}" destId="{ADB012A4-90BA-4B8E-91D4-0042514585EA}" srcOrd="1" destOrd="0" presId="urn:microsoft.com/office/officeart/2005/8/layout/vList4"/>
    <dgm:cxn modelId="{C7BA84BD-7C3D-4782-BCC2-0CFBE6AD3C8B}" type="presParOf" srcId="{389DB7FD-A8D8-4C77-A11A-C02D4F4AF951}" destId="{867A5107-2716-41B4-9355-CE62D804DF9D}" srcOrd="2" destOrd="0" presId="urn:microsoft.com/office/officeart/2005/8/layout/vList4"/>
    <dgm:cxn modelId="{7E2BC3B9-5D45-42D1-AD50-B3BACE20A4EF}" type="presParOf" srcId="{41FF1A0E-45E2-4BD6-B7C5-313DC3E827C7}" destId="{B375F137-6A4D-47CB-9BAA-10D5C9EF86BD}" srcOrd="3" destOrd="0" presId="urn:microsoft.com/office/officeart/2005/8/layout/vList4"/>
    <dgm:cxn modelId="{63A29DC1-4542-47E2-B751-60BC43E260DE}" type="presParOf" srcId="{41FF1A0E-45E2-4BD6-B7C5-313DC3E827C7}" destId="{6CC59D25-D00A-4A6F-BB90-247470A5A1C3}" srcOrd="4" destOrd="0" presId="urn:microsoft.com/office/officeart/2005/8/layout/vList4"/>
    <dgm:cxn modelId="{EA027BEC-DF3D-4CBF-AF10-AA2D0130AE1E}" type="presParOf" srcId="{6CC59D25-D00A-4A6F-BB90-247470A5A1C3}" destId="{E048EFE0-F483-4295-BCA3-2EC3934E571B}" srcOrd="0" destOrd="0" presId="urn:microsoft.com/office/officeart/2005/8/layout/vList4"/>
    <dgm:cxn modelId="{4FA507A6-DCAE-4B40-B3A8-BF8A3683225A}" type="presParOf" srcId="{6CC59D25-D00A-4A6F-BB90-247470A5A1C3}" destId="{659E25E0-03FC-44B6-96A6-1E32A30421D2}" srcOrd="1" destOrd="0" presId="urn:microsoft.com/office/officeart/2005/8/layout/vList4"/>
    <dgm:cxn modelId="{AEF3BE52-0742-4A95-B91E-AE8D2B280B34}" type="presParOf" srcId="{6CC59D25-D00A-4A6F-BB90-247470A5A1C3}" destId="{932742CB-D3EF-4D86-92A1-D91704D4B6BA}" srcOrd="2" destOrd="0" presId="urn:microsoft.com/office/officeart/2005/8/layout/vList4"/>
    <dgm:cxn modelId="{0549E0C1-2D4F-476B-BD85-EEA3F2E42F10}" type="presParOf" srcId="{41FF1A0E-45E2-4BD6-B7C5-313DC3E827C7}" destId="{DC01C456-EDE6-4E07-936D-1A7843E795F6}" srcOrd="5" destOrd="0" presId="urn:microsoft.com/office/officeart/2005/8/layout/vList4"/>
    <dgm:cxn modelId="{EC923343-799D-431A-9C30-8989D67EB2E8}" type="presParOf" srcId="{41FF1A0E-45E2-4BD6-B7C5-313DC3E827C7}" destId="{F674F7A5-1AF6-4DFE-A77E-F0A47B3176BD}" srcOrd="6" destOrd="0" presId="urn:microsoft.com/office/officeart/2005/8/layout/vList4"/>
    <dgm:cxn modelId="{AB6780D8-F99A-4F0E-8CBE-27BE072CC948}" type="presParOf" srcId="{F674F7A5-1AF6-4DFE-A77E-F0A47B3176BD}" destId="{5D4C0A6F-F304-4AC4-9178-DB7C7A9C2514}" srcOrd="0" destOrd="0" presId="urn:microsoft.com/office/officeart/2005/8/layout/vList4"/>
    <dgm:cxn modelId="{829C441E-9818-453B-B1E1-DCF1FA9D7512}" type="presParOf" srcId="{F674F7A5-1AF6-4DFE-A77E-F0A47B3176BD}" destId="{DF556A90-1B65-439C-8C90-2124A3090FE8}" srcOrd="1" destOrd="0" presId="urn:microsoft.com/office/officeart/2005/8/layout/vList4"/>
    <dgm:cxn modelId="{F85DB816-8E2C-4741-ABAF-E07B6CB240CA}" type="presParOf" srcId="{F674F7A5-1AF6-4DFE-A77E-F0A47B3176BD}" destId="{3EFB9CFE-738D-4DEE-B021-FC3DC839EDB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B4E6BF-699F-4A45-9DDB-F99268099E78}">
      <dsp:nvSpPr>
        <dsp:cNvPr id="0" name=""/>
        <dsp:cNvSpPr/>
      </dsp:nvSpPr>
      <dsp:spPr>
        <a:xfrm>
          <a:off x="0" y="0"/>
          <a:ext cx="5338936" cy="94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SELECTION </a:t>
          </a:r>
          <a:endParaRPr lang="pl-PL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Medical</a:t>
          </a:r>
          <a:r>
            <a:rPr lang="pl-PL" sz="1300" kern="1200" dirty="0" smtClean="0"/>
            <a:t> interview</a:t>
          </a:r>
          <a:endParaRPr lang="pl-P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err="1" smtClean="0"/>
            <a:t>Psychological</a:t>
          </a:r>
          <a:r>
            <a:rPr lang="pl-PL" sz="1300" kern="1200" dirty="0" smtClean="0"/>
            <a:t> interview </a:t>
          </a:r>
          <a:endParaRPr lang="pl-PL" sz="1300" kern="1200" dirty="0"/>
        </a:p>
      </dsp:txBody>
      <dsp:txXfrm>
        <a:off x="1162511" y="0"/>
        <a:ext cx="4176424" cy="947242"/>
      </dsp:txXfrm>
    </dsp:sp>
    <dsp:sp modelId="{3FCF3B84-6FF6-416F-B3D5-F38E9D44200D}">
      <dsp:nvSpPr>
        <dsp:cNvPr id="0" name=""/>
        <dsp:cNvSpPr/>
      </dsp:nvSpPr>
      <dsp:spPr>
        <a:xfrm>
          <a:off x="94724" y="94724"/>
          <a:ext cx="1067787" cy="7577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32D27-D255-437B-9BE4-3353C91E21BB}">
      <dsp:nvSpPr>
        <dsp:cNvPr id="0" name=""/>
        <dsp:cNvSpPr/>
      </dsp:nvSpPr>
      <dsp:spPr>
        <a:xfrm>
          <a:off x="0" y="1041967"/>
          <a:ext cx="5338936" cy="94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NEURPOSYCHOLOGICAL BATTERY </a:t>
          </a:r>
          <a:endParaRPr lang="pl-PL" sz="1700" kern="1200" dirty="0"/>
        </a:p>
      </dsp:txBody>
      <dsp:txXfrm>
        <a:off x="1162511" y="1041967"/>
        <a:ext cx="4176424" cy="947242"/>
      </dsp:txXfrm>
    </dsp:sp>
    <dsp:sp modelId="{ADB012A4-90BA-4B8E-91D4-0042514585EA}">
      <dsp:nvSpPr>
        <dsp:cNvPr id="0" name=""/>
        <dsp:cNvSpPr/>
      </dsp:nvSpPr>
      <dsp:spPr>
        <a:xfrm>
          <a:off x="94724" y="1136691"/>
          <a:ext cx="1067787" cy="757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8EFE0-F483-4295-BCA3-2EC3934E571B}">
      <dsp:nvSpPr>
        <dsp:cNvPr id="0" name=""/>
        <dsp:cNvSpPr/>
      </dsp:nvSpPr>
      <dsp:spPr>
        <a:xfrm>
          <a:off x="0" y="2083934"/>
          <a:ext cx="5338936" cy="94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/>
            <a:t>LARYNGOLOGY AND NEUROLOGY EXAMINATIONS</a:t>
          </a:r>
          <a:endParaRPr lang="pl-PL" sz="1700" kern="1200" dirty="0"/>
        </a:p>
      </dsp:txBody>
      <dsp:txXfrm>
        <a:off x="1162511" y="2083934"/>
        <a:ext cx="4176424" cy="947242"/>
      </dsp:txXfrm>
    </dsp:sp>
    <dsp:sp modelId="{659E25E0-03FC-44B6-96A6-1E32A30421D2}">
      <dsp:nvSpPr>
        <dsp:cNvPr id="0" name=""/>
        <dsp:cNvSpPr/>
      </dsp:nvSpPr>
      <dsp:spPr>
        <a:xfrm>
          <a:off x="94724" y="2178658"/>
          <a:ext cx="1067787" cy="7577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C0A6F-F304-4AC4-9178-DB7C7A9C2514}">
      <dsp:nvSpPr>
        <dsp:cNvPr id="0" name=""/>
        <dsp:cNvSpPr/>
      </dsp:nvSpPr>
      <dsp:spPr>
        <a:xfrm>
          <a:off x="0" y="3128289"/>
          <a:ext cx="5338936" cy="94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err="1" smtClean="0"/>
            <a:t>fMRI</a:t>
          </a:r>
          <a:r>
            <a:rPr lang="pl-PL" sz="1700" kern="1200" dirty="0" smtClean="0"/>
            <a:t> and NEO-FFI</a:t>
          </a:r>
          <a:endParaRPr lang="pl-PL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N-</a:t>
          </a:r>
          <a:r>
            <a:rPr lang="pl-PL" sz="1300" kern="1200" dirty="0" err="1" smtClean="0"/>
            <a:t>Back</a:t>
          </a:r>
          <a:r>
            <a:rPr lang="pl-PL" sz="1300" kern="1200" dirty="0" smtClean="0"/>
            <a:t> </a:t>
          </a:r>
          <a:endParaRPr lang="pl-PL" sz="1300" kern="1200" dirty="0"/>
        </a:p>
      </dsp:txBody>
      <dsp:txXfrm>
        <a:off x="1162511" y="3128289"/>
        <a:ext cx="4176424" cy="947242"/>
      </dsp:txXfrm>
    </dsp:sp>
    <dsp:sp modelId="{DF556A90-1B65-439C-8C90-2124A3090FE8}">
      <dsp:nvSpPr>
        <dsp:cNvPr id="0" name=""/>
        <dsp:cNvSpPr/>
      </dsp:nvSpPr>
      <dsp:spPr>
        <a:xfrm>
          <a:off x="94724" y="3220625"/>
          <a:ext cx="1067787" cy="75779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1265A-1A94-491A-8E43-A4C6EE5D7F93}" type="datetimeFigureOut">
              <a:rPr lang="pl-PL" smtClean="0"/>
              <a:t>2015-06-06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DFB9B-211D-4F78-9C92-FB7F67EB3EB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59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66E-4757-4892-B3A9-2A64DF12E5E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7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66E-4757-4892-B3A9-2A64DF12E5E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1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Clusters</a:t>
            </a:r>
            <a:r>
              <a:rPr lang="pl-PL" baseline="0" dirty="0" smtClean="0"/>
              <a:t> with T&gt;5.12 (FWE </a:t>
            </a:r>
            <a:r>
              <a:rPr lang="pl-PL" baseline="0" dirty="0" err="1" smtClean="0"/>
              <a:t>corrected</a:t>
            </a:r>
            <a:r>
              <a:rPr lang="pl-PL" baseline="0" dirty="0" smtClean="0"/>
              <a:t>)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displayed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activation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image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C855-7DA4-492F-96EB-4797308DE0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80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3C855-7DA4-492F-96EB-4797308DE040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66E-4757-4892-B3A9-2A64DF12E5E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036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1276-4EBD-4F32-964D-0CC75E7DD94B}" type="datetime1">
              <a:rPr lang="pl-PL" smtClean="0"/>
              <a:t>2015-06-06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B06-2516-45FE-AA27-C7201EF01653}" type="datetime1">
              <a:rPr lang="pl-PL" smtClean="0"/>
              <a:t>2015-06-06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14F9-B621-477F-9B15-C948CC0C7E9C}" type="datetime1">
              <a:rPr lang="pl-PL" smtClean="0"/>
              <a:t>2015-06-06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6E28-7993-447A-8215-6CC82D708882}" type="datetime1">
              <a:rPr lang="pl-PL" smtClean="0"/>
              <a:t>2015-06-06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11B78-D235-4391-9B93-6445D9945E18}" type="datetime1">
              <a:rPr lang="pl-PL" smtClean="0"/>
              <a:t>2015-06-06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06AF1-A500-4A8B-B38D-69A2C9D99C0F}" type="datetime1">
              <a:rPr lang="pl-PL" smtClean="0"/>
              <a:t>2015-06-06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F81-AC86-40F0-AAE8-FE0C80ABF739}" type="datetime1">
              <a:rPr lang="pl-PL" smtClean="0"/>
              <a:t>2015-06-06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6C34-7C7B-4EFD-8FC5-F0680E1DFA15}" type="datetime1">
              <a:rPr lang="pl-PL" smtClean="0"/>
              <a:t>2015-06-06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6382B-8D65-443E-93D6-524DF3B5E026}" type="datetime1">
              <a:rPr lang="pl-PL" smtClean="0"/>
              <a:t>2015-06-06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BCE-A161-46AB-BD56-20EC3A5FE18C}" type="datetime1">
              <a:rPr lang="pl-PL" smtClean="0"/>
              <a:t>2015-06-06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88839-0E19-4F13-81F2-B9100BD19F80}" type="datetime1">
              <a:rPr lang="pl-PL" smtClean="0"/>
              <a:t>2015-06-06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4208" y="6381328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2C8715-F9F3-4C8F-AA61-6D02918142C4}" type="datetime1">
              <a:rPr lang="pl-PL" smtClean="0"/>
              <a:t>2015-06-06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942E32-B0EE-4147-97F4-2CE4CAC7DF9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2036" y="1916832"/>
            <a:ext cx="7772400" cy="100811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Neurocognitive and brain functioning among HIV-positive Young MSM treated with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cART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2193546"/>
          </a:xfrm>
        </p:spPr>
        <p:txBody>
          <a:bodyPr>
            <a:normAutofit fontScale="47500" lnSpcReduction="20000"/>
          </a:bodyPr>
          <a:lstStyle/>
          <a:p>
            <a:r>
              <a:rPr lang="en-US" sz="3300" b="1" dirty="0" err="1" smtClean="0">
                <a:solidFill>
                  <a:schemeClr val="tx1"/>
                </a:solidFill>
                <a:latin typeface="+mn-lt"/>
              </a:rPr>
              <a:t>Bogna</a:t>
            </a:r>
            <a:r>
              <a:rPr lang="en-US" sz="33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  <a:latin typeface="+mn-lt"/>
              </a:rPr>
              <a:t>Szymańska</a:t>
            </a:r>
            <a:r>
              <a:rPr lang="en-US" sz="33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pl-PL" sz="3300" b="1" dirty="0" smtClean="0">
              <a:solidFill>
                <a:schemeClr val="tx1"/>
              </a:solidFill>
              <a:latin typeface="+mn-lt"/>
            </a:endParaRPr>
          </a:p>
          <a:p>
            <a:endParaRPr lang="en-US" sz="3300" b="1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3300" dirty="0" smtClean="0">
                <a:solidFill>
                  <a:schemeClr val="tx1"/>
                </a:solidFill>
                <a:latin typeface="+mn-lt"/>
              </a:rPr>
              <a:t>Outpatient Clinic, Hospital for Infectious Diseases in Warsaw</a:t>
            </a:r>
            <a:endParaRPr lang="pl-PL" sz="3300" dirty="0" smtClean="0">
              <a:solidFill>
                <a:schemeClr val="tx1"/>
              </a:solidFill>
              <a:latin typeface="+mn-lt"/>
            </a:endParaRPr>
          </a:p>
          <a:p>
            <a:endParaRPr lang="en-US" sz="3300" dirty="0" smtClean="0">
              <a:latin typeface="+mn-lt"/>
            </a:endParaRPr>
          </a:p>
          <a:p>
            <a:endParaRPr lang="en-US" sz="2100" dirty="0" smtClean="0">
              <a:latin typeface="+mn-lt"/>
            </a:endParaRPr>
          </a:p>
          <a:p>
            <a:r>
              <a:rPr lang="en-US" sz="2100" dirty="0" smtClean="0">
                <a:solidFill>
                  <a:schemeClr val="tx2"/>
                </a:solidFill>
                <a:latin typeface="+mn-lt"/>
              </a:rPr>
              <a:t>Natalia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Gawron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, Agnieszka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Pluta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, Emilia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Łojek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, Andrzej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Horban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Przemysław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100" dirty="0" err="1" smtClean="0">
                <a:solidFill>
                  <a:schemeClr val="tx2"/>
                </a:solidFill>
                <a:latin typeface="+mn-lt"/>
              </a:rPr>
              <a:t>Bieńkowski</a:t>
            </a: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, Robert Bornstein, et HARMONIA3 Study Group</a:t>
            </a:r>
          </a:p>
          <a:p>
            <a:endParaRPr lang="en-US" sz="2300" b="1" dirty="0" smtClean="0">
              <a:solidFill>
                <a:schemeClr val="tx2"/>
              </a:solidFill>
              <a:latin typeface="+mn-lt"/>
            </a:endParaRPr>
          </a:p>
          <a:p>
            <a:endParaRPr lang="pl-PL" sz="23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en-US" sz="2300" b="1" dirty="0" smtClean="0">
                <a:solidFill>
                  <a:schemeClr val="tx2"/>
                </a:solidFill>
                <a:latin typeface="+mn-lt"/>
              </a:rPr>
              <a:t>8</a:t>
            </a:r>
            <a:r>
              <a:rPr lang="en-US" sz="2300" b="1" baseline="30000" dirty="0" smtClean="0">
                <a:solidFill>
                  <a:schemeClr val="tx2"/>
                </a:solidFill>
                <a:latin typeface="+mn-lt"/>
              </a:rPr>
              <a:t>TH</a:t>
            </a:r>
            <a:r>
              <a:rPr lang="en-US" sz="2300" b="1" dirty="0" smtClean="0">
                <a:solidFill>
                  <a:schemeClr val="tx2"/>
                </a:solidFill>
                <a:latin typeface="+mn-lt"/>
              </a:rPr>
              <a:t> INTERNATIONAL SYMPOSIUM ON NEUROPSYCHIATRY &amp; HIV</a:t>
            </a:r>
          </a:p>
          <a:p>
            <a:r>
              <a:rPr lang="en-US" sz="2300" b="1" dirty="0" smtClean="0">
                <a:solidFill>
                  <a:schemeClr val="tx2"/>
                </a:solidFill>
                <a:latin typeface="+mn-lt"/>
              </a:rPr>
              <a:t>Barcelona, June 12-13th, 201</a:t>
            </a:r>
            <a:r>
              <a:rPr lang="pl-PL" sz="2300" b="1" dirty="0" smtClean="0">
                <a:solidFill>
                  <a:schemeClr val="tx2"/>
                </a:solidFill>
                <a:latin typeface="+mn-lt"/>
              </a:rPr>
              <a:t>5</a:t>
            </a:r>
            <a:r>
              <a:rPr lang="en-US" sz="2300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sz="23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6"/>
          <a:stretch/>
        </p:blipFill>
        <p:spPr bwMode="auto">
          <a:xfrm>
            <a:off x="5798021" y="220000"/>
            <a:ext cx="2870775" cy="1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Bogna\EACS\szpital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000"/>
            <a:ext cx="1152128" cy="10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28867" r="2720" b="11341"/>
          <a:stretch/>
        </p:blipFill>
        <p:spPr bwMode="auto">
          <a:xfrm>
            <a:off x="394429" y="220000"/>
            <a:ext cx="2281572" cy="105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bip.ipin.edu.pl/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12322"/>
            <a:ext cx="821033" cy="82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arsaw International Studies in Psychology at the Faculty of Psychology, University of Warsa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05" y="5704310"/>
            <a:ext cx="4831595" cy="10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2550"/>
          <a:stretch/>
        </p:blipFill>
        <p:spPr bwMode="auto">
          <a:xfrm>
            <a:off x="6921454" y="5812321"/>
            <a:ext cx="792088" cy="81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13542" y="5812322"/>
            <a:ext cx="1106930" cy="82103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98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96" y="865312"/>
            <a:ext cx="5544616" cy="835496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fMRI n-back</a:t>
            </a:r>
            <a:r>
              <a:rPr lang="pl-PL" b="1" dirty="0" smtClean="0">
                <a:solidFill>
                  <a:srgbClr val="0070C0"/>
                </a:solidFill>
              </a:rPr>
              <a:t/>
            </a:r>
            <a:br>
              <a:rPr lang="pl-PL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task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924944"/>
            <a:ext cx="8640960" cy="3384376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verbal working memory task (n-back)</a:t>
            </a:r>
          </a:p>
          <a:p>
            <a:pPr marL="457200" lvl="1" indent="0" algn="just"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Participants were instructed to monitor a series of stimuli and respond whenever a stimulus presented was the same as the one presented 0-, 1- and 2- trials previously.</a:t>
            </a:r>
            <a:endParaRPr lang="pl-PL" sz="1800" dirty="0" smtClean="0">
              <a:solidFill>
                <a:schemeClr val="tx2"/>
              </a:solidFill>
            </a:endParaRPr>
          </a:p>
          <a:p>
            <a:pPr marL="457200" lvl="1" indent="0" algn="just">
              <a:buNone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The study was performed in the 3T MAGNETOM TRIO scanner. The fMRI parameters: 37 axial slices, echo-planar imaging pulse sequence, thickness/gap = 3/0 mm, </a:t>
            </a:r>
            <a:r>
              <a:rPr lang="en-US" sz="1800" dirty="0" err="1" smtClean="0">
                <a:solidFill>
                  <a:schemeClr val="tx2"/>
                </a:solidFill>
              </a:rPr>
              <a:t>inplane</a:t>
            </a:r>
            <a:r>
              <a:rPr lang="en-US" sz="1800" dirty="0" smtClean="0">
                <a:solidFill>
                  <a:schemeClr val="tx2"/>
                </a:solidFill>
              </a:rPr>
              <a:t> resolution = 64 x 64, TR = 2000 </a:t>
            </a:r>
            <a:r>
              <a:rPr lang="en-US" sz="1800" dirty="0" err="1" smtClean="0">
                <a:solidFill>
                  <a:schemeClr val="tx2"/>
                </a:solidFill>
              </a:rPr>
              <a:t>ms</a:t>
            </a:r>
            <a:r>
              <a:rPr lang="en-US" sz="1800" dirty="0" smtClean="0">
                <a:solidFill>
                  <a:schemeClr val="tx2"/>
                </a:solidFill>
              </a:rPr>
              <a:t>, TE = 30 </a:t>
            </a:r>
            <a:r>
              <a:rPr lang="en-US" sz="1800" dirty="0" err="1" smtClean="0">
                <a:solidFill>
                  <a:schemeClr val="tx2"/>
                </a:solidFill>
              </a:rPr>
              <a:t>ms</a:t>
            </a:r>
            <a:r>
              <a:rPr lang="en-US" sz="1800" dirty="0" smtClean="0">
                <a:solidFill>
                  <a:schemeClr val="tx2"/>
                </a:solidFill>
              </a:rPr>
              <a:t>, flip angle = 90, FOV = 192 x 192 mm. </a:t>
            </a: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tx2"/>
              </a:solidFill>
            </a:endParaRPr>
          </a:p>
          <a:p>
            <a:pPr marL="342900" lvl="1" indent="-342900" algn="just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2"/>
                </a:solidFill>
              </a:rPr>
              <a:t>All fMRI data processing was performed using SPM12 with standard analysis.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3528" y="2708920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fMRI  procedure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10</a:t>
            </a:fld>
            <a:endParaRPr lang="pl-PL"/>
          </a:p>
        </p:txBody>
      </p:sp>
      <p:pic>
        <p:nvPicPr>
          <p:cNvPr id="1026" name="Picture 2" descr="http://mikeclaffey.com/psyc170/notes/images/cognition-n-back-t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6098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96058"/>
              </p:ext>
            </p:extLst>
          </p:nvPr>
        </p:nvGraphicFramePr>
        <p:xfrm>
          <a:off x="902194" y="1838149"/>
          <a:ext cx="3451179" cy="52184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27095"/>
                <a:gridCol w="1624084"/>
              </a:tblGrid>
              <a:tr h="4049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HIV+ (</a:t>
                      </a:r>
                      <a:r>
                        <a:rPr lang="pl-PL" sz="1600" dirty="0" smtClean="0">
                          <a:effectLst/>
                        </a:rPr>
                        <a:t>N=19)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HIV – (</a:t>
                      </a:r>
                      <a:r>
                        <a:rPr lang="pl-PL" sz="1600" dirty="0" smtClean="0">
                          <a:effectLst/>
                        </a:rPr>
                        <a:t>N=15)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2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3348" y="73224"/>
            <a:ext cx="8229600" cy="90750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fMRI RESULTS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3" y="1564485"/>
            <a:ext cx="7886700" cy="2034922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8" y="4351179"/>
            <a:ext cx="7886700" cy="19464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74" y="1949510"/>
            <a:ext cx="409074" cy="17101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" y="4909998"/>
            <a:ext cx="385010" cy="13993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8620" y="6309320"/>
            <a:ext cx="7321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Clusters with T&gt;5.12 (FWE corrected) are displayed in the activation image</a:t>
            </a:r>
            <a:endParaRPr lang="en-US" sz="1600" dirty="0"/>
          </a:p>
        </p:txBody>
      </p:sp>
      <p:sp>
        <p:nvSpPr>
          <p:cNvPr id="12" name="Prostokąt 11"/>
          <p:cNvSpPr/>
          <p:nvPr/>
        </p:nvSpPr>
        <p:spPr>
          <a:xfrm>
            <a:off x="478002" y="1079127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Control </a:t>
            </a: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Group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5590" y="3861048"/>
            <a:ext cx="230425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HIV(+)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4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3224"/>
            <a:ext cx="8229600" cy="9795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fMRI RESULTS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40417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tx2"/>
                </a:solidFill>
                <a:latin typeface="+mn-lt"/>
              </a:rPr>
              <a:t>Control group &gt; HIV</a:t>
            </a:r>
            <a:r>
              <a:rPr lang="pl-PL" b="1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+</a:t>
            </a:r>
            <a:r>
              <a:rPr lang="pl-PL" b="1" dirty="0" smtClean="0">
                <a:solidFill>
                  <a:schemeClr val="tx2"/>
                </a:solidFill>
                <a:latin typeface="+mn-lt"/>
              </a:rPr>
              <a:t>)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The comparison between groups revealed higher activity in SPL in control group</a:t>
            </a:r>
          </a:p>
          <a:p>
            <a:pPr algn="ctr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algn="ctr"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41" y="3068960"/>
            <a:ext cx="7543800" cy="2592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81695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Clusters with T&gt;5.12 (FWE corrected) are displayed in the activation image</a:t>
            </a:r>
            <a:endParaRPr lang="en-US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06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1619672" y="908720"/>
            <a:ext cx="6048672" cy="511256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ANI</a:t>
            </a:r>
          </a:p>
          <a:p>
            <a:pPr algn="ctr"/>
            <a:r>
              <a:rPr lang="pl-PL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(HAND)</a:t>
            </a:r>
            <a:endParaRPr lang="pl-PL" sz="4400" dirty="0">
              <a:solidFill>
                <a:schemeClr val="tx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13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9795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9795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Some deficits in memory and executive domains were observed in Young HIV(+) MSM in comparison to control group.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Individuals in the control group were slower in a psycho-motor task than HIV(+) MSM.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During the fMRI task changes in brain activity were revealed among HIV(+) group.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Despite effective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cART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, HIV(+) MSM show slight changes in the neurocognitive and brain functioning comparing to the control group.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07" y="56634"/>
            <a:ext cx="7397886" cy="178819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83568" y="1917452"/>
            <a:ext cx="18496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2"/>
                </a:solidFill>
              </a:rPr>
              <a:t>Prof. dr hab. Emilia Łojek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Agnieszka Pluta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Natalia Gawron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Marta Sobańska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Anna Ambroziak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Mateusz Choiński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Adela Desowska</a:t>
            </a:r>
          </a:p>
          <a:p>
            <a:endParaRPr lang="pl-PL" sz="1100" dirty="0" smtClean="0">
              <a:solidFill>
                <a:schemeClr val="tx2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627784" y="1902268"/>
            <a:ext cx="2092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2"/>
                </a:solidFill>
              </a:rPr>
              <a:t>Bogna Szymańska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Dr n. med. Ewa </a:t>
            </a:r>
            <a:r>
              <a:rPr lang="pl-PL" sz="1100" dirty="0" err="1" smtClean="0">
                <a:solidFill>
                  <a:schemeClr val="tx2"/>
                </a:solidFill>
              </a:rPr>
              <a:t>Firląg</a:t>
            </a:r>
            <a:r>
              <a:rPr lang="pl-PL" sz="1100" dirty="0" smtClean="0">
                <a:solidFill>
                  <a:schemeClr val="tx2"/>
                </a:solidFill>
              </a:rPr>
              <a:t>-Burkacka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Doc. hab. Andrzej </a:t>
            </a:r>
            <a:r>
              <a:rPr lang="pl-PL" sz="1100" dirty="0" err="1" smtClean="0">
                <a:solidFill>
                  <a:schemeClr val="tx2"/>
                </a:solidFill>
              </a:rPr>
              <a:t>Horban</a:t>
            </a:r>
            <a:r>
              <a:rPr lang="pl-PL" sz="11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627741" y="1889726"/>
            <a:ext cx="23225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2"/>
                </a:solidFill>
              </a:rPr>
              <a:t>Prof. dr hab. Przemysław Bieńkowski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Doc. hab. Halina Sienkiewicz-Jarosz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Dr n med. Anna Ścińska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724934" y="3704439"/>
            <a:ext cx="214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797023" y="1927353"/>
            <a:ext cx="2005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2"/>
                </a:solidFill>
              </a:rPr>
              <a:t>Agnieszka Pluta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Dr inż. Tomasz Wolak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Inż. Mateusz </a:t>
            </a:r>
            <a:r>
              <a:rPr lang="pl-PL" sz="1100" dirty="0" err="1" smtClean="0">
                <a:solidFill>
                  <a:schemeClr val="tx2"/>
                </a:solidFill>
              </a:rPr>
              <a:t>Rusiniak</a:t>
            </a:r>
            <a:endParaRPr lang="pl-PL" sz="1100" dirty="0" smtClean="0">
              <a:solidFill>
                <a:schemeClr val="tx2"/>
              </a:solidFill>
            </a:endParaRPr>
          </a:p>
          <a:p>
            <a:endParaRPr lang="pl-PL" sz="1100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601411" y="3052887"/>
            <a:ext cx="4889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tx2"/>
                </a:solidFill>
              </a:rPr>
              <a:t>Prof. Robert </a:t>
            </a:r>
            <a:r>
              <a:rPr lang="pl-PL" sz="1100" dirty="0" err="1" smtClean="0">
                <a:solidFill>
                  <a:schemeClr val="tx2"/>
                </a:solidFill>
              </a:rPr>
              <a:t>Bornstein</a:t>
            </a:r>
            <a:r>
              <a:rPr lang="pl-PL" sz="1100" dirty="0" smtClean="0">
                <a:solidFill>
                  <a:schemeClr val="tx2"/>
                </a:solidFill>
              </a:rPr>
              <a:t> (Ohio </a:t>
            </a:r>
            <a:r>
              <a:rPr lang="pl-PL" sz="1100" dirty="0" err="1" smtClean="0">
                <a:solidFill>
                  <a:schemeClr val="tx2"/>
                </a:solidFill>
              </a:rPr>
              <a:t>State</a:t>
            </a:r>
            <a:r>
              <a:rPr lang="pl-PL" sz="1100" dirty="0" smtClean="0">
                <a:solidFill>
                  <a:schemeClr val="tx2"/>
                </a:solidFill>
              </a:rPr>
              <a:t> </a:t>
            </a:r>
            <a:r>
              <a:rPr lang="pl-PL" sz="1100" dirty="0" err="1" smtClean="0">
                <a:solidFill>
                  <a:schemeClr val="tx2"/>
                </a:solidFill>
              </a:rPr>
              <a:t>University</a:t>
            </a:r>
            <a:r>
              <a:rPr lang="pl-PL" sz="1100" dirty="0" smtClean="0">
                <a:solidFill>
                  <a:schemeClr val="tx2"/>
                </a:solidFill>
              </a:rPr>
              <a:t>)</a:t>
            </a:r>
          </a:p>
          <a:p>
            <a:r>
              <a:rPr lang="pl-PL" sz="1100" dirty="0" smtClean="0">
                <a:solidFill>
                  <a:schemeClr val="tx2"/>
                </a:solidFill>
              </a:rPr>
              <a:t>Prof. Stephen </a:t>
            </a:r>
            <a:r>
              <a:rPr lang="pl-PL" sz="1100" dirty="0" err="1" smtClean="0">
                <a:solidFill>
                  <a:schemeClr val="tx2"/>
                </a:solidFill>
              </a:rPr>
              <a:t>Rao</a:t>
            </a:r>
            <a:r>
              <a:rPr lang="pl-PL" sz="1100" dirty="0" smtClean="0">
                <a:solidFill>
                  <a:schemeClr val="tx2"/>
                </a:solidFill>
              </a:rPr>
              <a:t> (</a:t>
            </a:r>
            <a:r>
              <a:rPr lang="en-US" sz="1100" dirty="0" err="1">
                <a:solidFill>
                  <a:schemeClr val="tx2"/>
                </a:solidFill>
              </a:rPr>
              <a:t>Schey</a:t>
            </a:r>
            <a:r>
              <a:rPr lang="en-US" sz="1100" dirty="0">
                <a:solidFill>
                  <a:schemeClr val="tx2"/>
                </a:solidFill>
              </a:rPr>
              <a:t> Center for Cognitive Neuroimaging </a:t>
            </a:r>
            <a:r>
              <a:rPr lang="pl-PL" sz="1100" dirty="0" smtClean="0">
                <a:solidFill>
                  <a:schemeClr val="tx2"/>
                </a:solidFill>
              </a:rPr>
              <a:t>, Cleveland </a:t>
            </a:r>
            <a:r>
              <a:rPr lang="pl-PL" sz="1100" dirty="0" err="1" smtClean="0">
                <a:solidFill>
                  <a:schemeClr val="tx2"/>
                </a:solidFill>
              </a:rPr>
              <a:t>Clinic</a:t>
            </a:r>
            <a:r>
              <a:rPr lang="pl-PL" sz="1100" dirty="0" smtClean="0">
                <a:solidFill>
                  <a:schemeClr val="tx2"/>
                </a:solidFill>
              </a:rPr>
              <a:t>, </a:t>
            </a:r>
            <a:r>
              <a:rPr lang="pl-PL" sz="1100" dirty="0" err="1" smtClean="0">
                <a:solidFill>
                  <a:schemeClr val="tx2"/>
                </a:solidFill>
              </a:rPr>
              <a:t>Neurological</a:t>
            </a:r>
            <a:r>
              <a:rPr lang="pl-PL" sz="1100" dirty="0" smtClean="0">
                <a:solidFill>
                  <a:schemeClr val="tx2"/>
                </a:solidFill>
              </a:rPr>
              <a:t> </a:t>
            </a:r>
            <a:r>
              <a:rPr lang="pl-PL" sz="1100" dirty="0" err="1" smtClean="0">
                <a:solidFill>
                  <a:schemeClr val="tx2"/>
                </a:solidFill>
              </a:rPr>
              <a:t>Istutute</a:t>
            </a:r>
            <a:r>
              <a:rPr lang="pl-PL" sz="1100" dirty="0" smtClean="0">
                <a:solidFill>
                  <a:schemeClr val="tx2"/>
                </a:solidFill>
              </a:rPr>
              <a:t>)</a:t>
            </a:r>
            <a:endParaRPr lang="pl-PL" sz="1100" dirty="0">
              <a:solidFill>
                <a:schemeClr val="tx2"/>
              </a:solidFill>
            </a:endParaRPr>
          </a:p>
          <a:p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9" name="Picture 2" descr="http://www.fotoblog.gorgolewski.pl/polska/panorama_warsza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2834"/>
            <a:ext cx="7848872" cy="301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2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3528" y="1196752"/>
            <a:ext cx="84969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 </a:t>
            </a:r>
          </a:p>
          <a:p>
            <a:pPr algn="ctr">
              <a:lnSpc>
                <a:spcPct val="200000"/>
              </a:lnSpc>
            </a:pPr>
            <a:r>
              <a:rPr lang="pl-P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FOR YOUR ATTENTION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56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11" y="2564903"/>
            <a:ext cx="1807069" cy="331837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779912" y="2564903"/>
            <a:ext cx="53640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Principal of Study: Ph.D. Emilia </a:t>
            </a:r>
            <a:r>
              <a:rPr lang="en-US" sz="1600" dirty="0" err="1" smtClean="0">
                <a:solidFill>
                  <a:schemeClr val="tx2"/>
                </a:solidFill>
              </a:rPr>
              <a:t>Łojek</a:t>
            </a:r>
            <a:endParaRPr lang="pl-PL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b="1" dirty="0" smtClean="0">
                <a:solidFill>
                  <a:schemeClr val="tx2"/>
                </a:solidFill>
              </a:rPr>
              <a:t>The interdisciplinary team of researchers: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The Faculty of Psychology, University of Warsaw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chemeClr val="tx2"/>
                </a:solidFill>
              </a:rPr>
              <a:t>Hospital for Infectious Diseases in Warsaw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err="1" smtClean="0">
                <a:solidFill>
                  <a:schemeClr val="tx2"/>
                </a:solidFill>
              </a:rPr>
              <a:t>Bioimaging</a:t>
            </a:r>
            <a:r>
              <a:rPr lang="en-US" sz="1600" dirty="0" smtClean="0">
                <a:solidFill>
                  <a:schemeClr val="tx2"/>
                </a:solidFill>
              </a:rPr>
              <a:t> Research Center, Institute of Physiology</a:t>
            </a:r>
            <a:r>
              <a:rPr lang="pl-PL" sz="1600" dirty="0" smtClean="0">
                <a:solidFill>
                  <a:schemeClr val="tx2"/>
                </a:solidFill>
              </a:rPr>
              <a:t>                    </a:t>
            </a:r>
            <a:r>
              <a:rPr lang="en-US" sz="1600" dirty="0" smtClean="0">
                <a:solidFill>
                  <a:schemeClr val="tx2"/>
                </a:solidFill>
              </a:rPr>
              <a:t> and Pathology of Hearing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tx2"/>
                </a:solidFill>
              </a:rPr>
              <a:t>Psychiatry and Neurology Institute in Warsaw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234215" y="1268760"/>
            <a:ext cx="8802281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Effect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 of Age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on Cognitive and Chemosensory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F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unction</a:t>
            </a: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ing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of the Brain in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HIV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nfect</a:t>
            </a:r>
            <a:r>
              <a:rPr lang="pl-PL" sz="2000" b="1" dirty="0" err="1" smtClean="0">
                <a:solidFill>
                  <a:schemeClr val="tx2">
                    <a:lumMod val="50000"/>
                  </a:schemeClr>
                </a:solidFill>
              </a:rPr>
              <a:t>ion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90317" y="365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		HARMONIA3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/>
          </a:p>
        </p:txBody>
      </p:sp>
      <p:pic>
        <p:nvPicPr>
          <p:cNvPr id="1026" name="Picture 2" descr="https://www.ncn.gov.pl/sites/all/themes/ncn-nowa/img/logo-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6" y="116632"/>
            <a:ext cx="2783433" cy="6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202605" y="6270136"/>
            <a:ext cx="4609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Study was granted by National Science Center in Poland</a:t>
            </a:r>
            <a:endParaRPr lang="en-US" sz="1200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3048913" y="4143727"/>
            <a:ext cx="533893" cy="594921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Warsaw International Studies in Psychology at the Faculty of Psychology, University of Warsa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r="75164"/>
          <a:stretch/>
        </p:blipFill>
        <p:spPr bwMode="auto">
          <a:xfrm>
            <a:off x="3072885" y="3663042"/>
            <a:ext cx="533893" cy="48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12550"/>
          <a:stretch/>
        </p:blipFill>
        <p:spPr bwMode="auto">
          <a:xfrm>
            <a:off x="2727270" y="4710474"/>
            <a:ext cx="538199" cy="616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://bip.ipin.edu.pl/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331" y="5327108"/>
            <a:ext cx="462042" cy="46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70" y="4812763"/>
            <a:ext cx="453588" cy="41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0833"/>
            <a:ext cx="8229600" cy="1103911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INTRODUCTION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Neurocognitive and brain dysfunctions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can still be observed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in HIV-infected individuals, despite the successful antiretroviral treatment.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Currently, </a:t>
            </a:r>
            <a:r>
              <a:rPr lang="pl-PL" dirty="0" smtClean="0">
                <a:solidFill>
                  <a:schemeClr val="tx2"/>
                </a:solidFill>
                <a:latin typeface="+mn-lt"/>
              </a:rPr>
              <a:t>one of 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the largest HIV–infected groups are </a:t>
            </a:r>
            <a:r>
              <a:rPr lang="pl-PL" dirty="0" smtClean="0">
                <a:solidFill>
                  <a:schemeClr val="tx2"/>
                </a:solidFill>
                <a:latin typeface="+mn-lt"/>
              </a:rPr>
              <a:t>Y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oung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MSM</a:t>
            </a:r>
            <a:r>
              <a:rPr lang="pl-PL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1300" dirty="0" smtClean="0">
                <a:solidFill>
                  <a:schemeClr val="tx2"/>
                </a:solidFill>
                <a:latin typeface="+mn-lt"/>
              </a:rPr>
              <a:t>(unaids.org)</a:t>
            </a:r>
            <a:endParaRPr lang="en-US" sz="13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There are many reports of neuropsychological disorders and HAND among the entire population of people infected with HIV. </a:t>
            </a:r>
            <a:endParaRPr lang="pl-PL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However, there are no reports available focused only on </a:t>
            </a:r>
            <a:r>
              <a:rPr lang="pl-PL" dirty="0" smtClean="0">
                <a:solidFill>
                  <a:schemeClr val="tx2"/>
                </a:solidFill>
                <a:latin typeface="+mn-lt"/>
              </a:rPr>
              <a:t>Y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oung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MSM. </a:t>
            </a:r>
            <a:endParaRPr lang="en-US" sz="1900" i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17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73224"/>
            <a:ext cx="8229600" cy="105152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OBJECTIVE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295232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The aim of the current report is to investigate on the neurocognitive and brain functioning of Young HIV(+) MSM, treated with </a:t>
            </a:r>
            <a:r>
              <a:rPr lang="en-US" dirty="0" err="1" smtClean="0"/>
              <a:t>cART</a:t>
            </a:r>
            <a:r>
              <a:rPr lang="en-US" dirty="0" smtClean="0"/>
              <a:t>, with undetectable HIV1-RNA in serum.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54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3610744" cy="99898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METHOD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9293006"/>
              </p:ext>
            </p:extLst>
          </p:nvPr>
        </p:nvGraphicFramePr>
        <p:xfrm>
          <a:off x="899592" y="2204864"/>
          <a:ext cx="5338936" cy="407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Warsaw International Studies in Psychology at the Faculty of Psychology, University of Warsa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r="75164"/>
          <a:stretch/>
        </p:blipFill>
        <p:spPr bwMode="auto">
          <a:xfrm>
            <a:off x="5292080" y="2737601"/>
            <a:ext cx="936104" cy="90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036352" cy="16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wias klamrowy zamykający 2"/>
          <p:cNvSpPr/>
          <p:nvPr/>
        </p:nvSpPr>
        <p:spPr>
          <a:xfrm>
            <a:off x="6228184" y="3284984"/>
            <a:ext cx="720080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wias klamrowy zamykający 3"/>
          <p:cNvSpPr/>
          <p:nvPr/>
        </p:nvSpPr>
        <p:spPr>
          <a:xfrm>
            <a:off x="6228184" y="5373216"/>
            <a:ext cx="72008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948264" y="407242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2</a:t>
            </a:r>
            <a:r>
              <a:rPr lang="pl-PL" baseline="30000" dirty="0" smtClean="0"/>
              <a:t>nd</a:t>
            </a:r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948264" y="562059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3</a:t>
            </a:r>
            <a:r>
              <a:rPr lang="pl-PL" baseline="30000" dirty="0"/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 step</a:t>
            </a:r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5</a:t>
            </a:fld>
            <a:endParaRPr lang="pl-PL"/>
          </a:p>
        </p:txBody>
      </p:sp>
      <p:sp>
        <p:nvSpPr>
          <p:cNvPr id="12" name="Nawias klamrowy zamykający 11"/>
          <p:cNvSpPr/>
          <p:nvPr/>
        </p:nvSpPr>
        <p:spPr>
          <a:xfrm>
            <a:off x="6228184" y="2305553"/>
            <a:ext cx="72008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948264" y="255293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6277"/>
            <a:ext cx="8229600" cy="996459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METHOD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916832"/>
            <a:ext cx="4326632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u="sng" dirty="0" smtClean="0">
                <a:solidFill>
                  <a:schemeClr val="tx2"/>
                </a:solidFill>
                <a:latin typeface="+mn-lt"/>
              </a:rPr>
              <a:t>Participants aged 25-35 years</a:t>
            </a: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All HIV(+) participants were:</a:t>
            </a:r>
            <a:endParaRPr lang="pl-PL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chemeClr val="tx2"/>
                </a:solidFill>
                <a:latin typeface="+mn-lt"/>
              </a:rPr>
              <a:t>with undetectable HIV-1 RNA viral load in serum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chemeClr val="tx2"/>
                </a:solidFill>
                <a:latin typeface="+mn-lt"/>
              </a:rPr>
              <a:t>HIV diagnosed at least 1 year before the study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 smtClean="0">
                <a:solidFill>
                  <a:schemeClr val="tx2"/>
                </a:solidFill>
                <a:latin typeface="+mn-lt"/>
              </a:rPr>
              <a:t>on </a:t>
            </a:r>
            <a:r>
              <a:rPr lang="en-US" sz="1900" dirty="0" err="1" smtClean="0">
                <a:solidFill>
                  <a:schemeClr val="tx2"/>
                </a:solidFill>
                <a:latin typeface="+mn-lt"/>
              </a:rPr>
              <a:t>cART</a:t>
            </a:r>
            <a:r>
              <a:rPr lang="en-US" sz="1900" dirty="0" smtClean="0">
                <a:solidFill>
                  <a:schemeClr val="tx2"/>
                </a:solidFill>
                <a:latin typeface="+mn-lt"/>
              </a:rPr>
              <a:t> minimum 10 months</a:t>
            </a: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4104456" cy="42379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Co-infection HIV/HCV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Active opportunistic diseases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&lt; 12 years of education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Neurological diseases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Laryngological surgery in the past (nasal obstruction)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IDU and alcohol abuse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Kidney failure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Liver failure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Uncontrolled hypertension</a:t>
            </a:r>
          </a:p>
        </p:txBody>
      </p:sp>
      <p:sp>
        <p:nvSpPr>
          <p:cNvPr id="4" name="Prostokąt 3"/>
          <p:cNvSpPr/>
          <p:nvPr/>
        </p:nvSpPr>
        <p:spPr>
          <a:xfrm>
            <a:off x="395536" y="1268760"/>
            <a:ext cx="3456384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EXCLUSION CRITERIA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Prostokąt 5"/>
          <p:cNvSpPr/>
          <p:nvPr/>
        </p:nvSpPr>
        <p:spPr>
          <a:xfrm>
            <a:off x="4572000" y="1250578"/>
            <a:ext cx="374441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PARTICIPANTS</a:t>
            </a:r>
            <a:endParaRPr lang="en-US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4858671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HIV(+) </a:t>
            </a:r>
            <a:r>
              <a:rPr lang="en-US" dirty="0"/>
              <a:t>and control </a:t>
            </a:r>
            <a:r>
              <a:rPr lang="pl-PL" dirty="0" err="1"/>
              <a:t>group</a:t>
            </a:r>
            <a:r>
              <a:rPr lang="pl-PL" dirty="0"/>
              <a:t> </a:t>
            </a:r>
            <a:r>
              <a:rPr lang="en-US" dirty="0"/>
              <a:t>participants were </a:t>
            </a:r>
            <a:r>
              <a:rPr lang="pl-PL" dirty="0" err="1"/>
              <a:t>selected</a:t>
            </a:r>
            <a:r>
              <a:rPr lang="pl-PL" dirty="0"/>
              <a:t> </a:t>
            </a:r>
            <a:r>
              <a:rPr lang="en-US" dirty="0"/>
              <a:t>according to age, education, other socio-demographic variables (alcohol abuse, single/couple status, place of origin / residence, dominant hand</a:t>
            </a:r>
            <a:r>
              <a:rPr lang="en-US" dirty="0" smtClean="0"/>
              <a:t>)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21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7448"/>
            <a:ext cx="2808312" cy="224664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91" y="4149080"/>
            <a:ext cx="2880320" cy="230425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2355"/>
            <a:ext cx="3353920" cy="22803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7297" y="2415530"/>
            <a:ext cx="3507581" cy="173355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1988840"/>
            <a:ext cx="2610921" cy="20436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4917" y="4747188"/>
            <a:ext cx="1918472" cy="1892893"/>
          </a:xfrm>
          <a:prstGeom prst="rect">
            <a:avLst/>
          </a:prstGeom>
        </p:spPr>
      </p:pic>
      <p:sp>
        <p:nvSpPr>
          <p:cNvPr id="11" name="Zagięty narożnik 10"/>
          <p:cNvSpPr/>
          <p:nvPr/>
        </p:nvSpPr>
        <p:spPr>
          <a:xfrm>
            <a:off x="2553001" y="260648"/>
            <a:ext cx="4631916" cy="6379432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u="sng" dirty="0" smtClean="0">
              <a:solidFill>
                <a:schemeClr val="tx2"/>
              </a:solidFill>
            </a:endParaRPr>
          </a:p>
          <a:p>
            <a:endParaRPr lang="en-US" i="1" u="sng" dirty="0" smtClean="0">
              <a:solidFill>
                <a:schemeClr val="tx2"/>
              </a:solidFill>
            </a:endParaRPr>
          </a:p>
          <a:p>
            <a:pPr algn="ctr"/>
            <a:endParaRPr lang="pl-PL" b="1" u="sng" dirty="0" smtClean="0">
              <a:solidFill>
                <a:schemeClr val="tx2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tx2">
                    <a:lumMod val="50000"/>
                  </a:schemeClr>
                </a:solidFill>
              </a:rPr>
              <a:t>The participants performed:</a:t>
            </a:r>
          </a:p>
          <a:p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1)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battery of neuropsychological tests:</a:t>
            </a: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pl-PL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2)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11 psychological questionnaires  </a:t>
            </a: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(mood / anxiety / </a:t>
            </a:r>
            <a:r>
              <a:rPr lang="en-US" sz="1600" i="1" dirty="0" err="1" smtClean="0">
                <a:solidFill>
                  <a:schemeClr val="tx2">
                    <a:lumMod val="50000"/>
                  </a:schemeClr>
                </a:solidFill>
              </a:rPr>
              <a:t>QoL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 / personality task) </a:t>
            </a:r>
          </a:p>
          <a:p>
            <a:endParaRPr lang="en-US" sz="16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3)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</a:rPr>
              <a:t>the n-back task in 3 Tesla MRI Scanner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7</a:t>
            </a:fld>
            <a:endParaRPr lang="pl-PL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543556"/>
              </p:ext>
            </p:extLst>
          </p:nvPr>
        </p:nvGraphicFramePr>
        <p:xfrm>
          <a:off x="2843808" y="1772816"/>
          <a:ext cx="3936310" cy="3098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155"/>
                <a:gridCol w="1968155"/>
              </a:tblGrid>
              <a:tr h="13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Domain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NP tests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Visual memory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Block- Tapping Task forward/backward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Executive function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Block- Tapping Task backward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CTT-2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RFFT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WCST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 smtClean="0">
                          <a:effectLst/>
                        </a:rPr>
                        <a:t>Attention</a:t>
                      </a:r>
                      <a:r>
                        <a:rPr lang="pl-PL" sz="1400" dirty="0" smtClean="0">
                          <a:effectLst/>
                        </a:rPr>
                        <a:t> / </a:t>
                      </a:r>
                      <a:r>
                        <a:rPr lang="en-US" sz="1400" dirty="0" smtClean="0">
                          <a:effectLst/>
                        </a:rPr>
                        <a:t>Working </a:t>
                      </a:r>
                      <a:r>
                        <a:rPr lang="en-US" sz="1400" dirty="0">
                          <a:effectLst/>
                        </a:rPr>
                        <a:t>memory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Block-</a:t>
                      </a:r>
                      <a:r>
                        <a:rPr lang="pl-PL" sz="1100" dirty="0" err="1" smtClean="0">
                          <a:effectLst/>
                        </a:rPr>
                        <a:t>Tapping</a:t>
                      </a:r>
                      <a:r>
                        <a:rPr lang="pl-PL" sz="1100" baseline="0" dirty="0" smtClean="0">
                          <a:effectLst/>
                        </a:rPr>
                        <a:t> </a:t>
                      </a:r>
                      <a:endParaRPr lang="pl-PL" sz="11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CVLT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Digit Span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Psychomotor abilities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CTT-1 </a:t>
                      </a:r>
                      <a:endParaRPr lang="pl-PL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Grooved Pegboard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Learning 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CVLT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Language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Verbal Fluency Test (semantic fluency)</a:t>
                      </a:r>
                      <a:endParaRPr lang="pl-P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Vocabulary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3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979512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RESULTS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51615"/>
              </p:ext>
            </p:extLst>
          </p:nvPr>
        </p:nvGraphicFramePr>
        <p:xfrm>
          <a:off x="251520" y="1602736"/>
          <a:ext cx="5616624" cy="104368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5445"/>
                <a:gridCol w="1827095"/>
                <a:gridCol w="1624084"/>
              </a:tblGrid>
              <a:tr h="264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HIV+ (N=32</a:t>
                      </a:r>
                      <a:r>
                        <a:rPr lang="pl-PL" sz="16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M ± SD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HIV – (N=24</a:t>
                      </a:r>
                      <a:r>
                        <a:rPr lang="pl-PL" sz="1600" dirty="0" smtClean="0">
                          <a:effectLst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effectLst/>
                        </a:rPr>
                        <a:t>M ± SD</a:t>
                      </a:r>
                      <a:endParaRPr lang="pl-PL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Age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30.8 ± 3.7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29.7 ±  4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>
                          <a:effectLst/>
                        </a:rPr>
                        <a:t>Years</a:t>
                      </a:r>
                      <a:r>
                        <a:rPr lang="pl-PL" sz="1600" dirty="0">
                          <a:effectLst/>
                        </a:rPr>
                        <a:t> of </a:t>
                      </a:r>
                      <a:r>
                        <a:rPr lang="pl-PL" sz="1600" dirty="0" err="1">
                          <a:effectLst/>
                        </a:rPr>
                        <a:t>education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16.5 ± 2.7 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17 ± 2.3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51520" y="1200288"/>
            <a:ext cx="21602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Demographics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83817"/>
              </p:ext>
            </p:extLst>
          </p:nvPr>
        </p:nvGraphicFramePr>
        <p:xfrm>
          <a:off x="3176073" y="3414345"/>
          <a:ext cx="5688632" cy="2915937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512168"/>
                <a:gridCol w="1573192"/>
                <a:gridCol w="2603272"/>
              </a:tblGrid>
              <a:tr h="6297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HIV + (N=32)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 </a:t>
                      </a:r>
                      <a:r>
                        <a:rPr lang="en-US" sz="1600" noProof="0" dirty="0" smtClean="0">
                          <a:effectLst/>
                        </a:rPr>
                        <a:t>±  SD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7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Years since HIV detection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3.4 ± 2.7  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CD4+ count cells / µL</a:t>
                      </a:r>
                      <a:endParaRPr lang="en-US" sz="1600" noProof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nadir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314.5 ± 119.2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current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600.5 ± 201.2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97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The highest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>
                          <a:effectLst/>
                        </a:rPr>
                        <a:t>HIV-1 </a:t>
                      </a:r>
                      <a:r>
                        <a:rPr lang="en-US" sz="1600" noProof="0" dirty="0" smtClean="0">
                          <a:effectLst/>
                        </a:rPr>
                        <a:t>RNA </a:t>
                      </a:r>
                      <a:r>
                        <a:rPr lang="en-US" sz="1600" noProof="0" dirty="0" smtClean="0">
                          <a:effectLst/>
                        </a:rPr>
                        <a:t>in life  copies / µL</a:t>
                      </a:r>
                      <a:endParaRPr lang="en-US" sz="1600" noProof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262459.4 ± 666378.7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23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Years since </a:t>
                      </a:r>
                      <a:r>
                        <a:rPr lang="en-US" sz="1600" noProof="0" dirty="0" err="1" smtClean="0">
                          <a:effectLst/>
                        </a:rPr>
                        <a:t>cART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 smtClean="0">
                          <a:effectLst/>
                        </a:rPr>
                        <a:t>2.5 ± 2.3</a:t>
                      </a:r>
                      <a:endParaRPr lang="en-US" sz="16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149465" y="2988680"/>
            <a:ext cx="4032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HIV(+) group - medical data 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15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73224"/>
            <a:ext cx="8229600" cy="907504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RESULTS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03752"/>
              </p:ext>
            </p:extLst>
          </p:nvPr>
        </p:nvGraphicFramePr>
        <p:xfrm>
          <a:off x="285945" y="1700808"/>
          <a:ext cx="8496944" cy="451030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58808"/>
                <a:gridCol w="1421847"/>
                <a:gridCol w="1719872"/>
                <a:gridCol w="683705"/>
                <a:gridCol w="1912712"/>
              </a:tblGrid>
              <a:tr h="451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Neuropsychological Test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HIV 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 = 24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HIV +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N = 32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i="1" noProof="0" dirty="0" smtClean="0">
                          <a:effectLst/>
                        </a:rPr>
                        <a:t>p</a:t>
                      </a:r>
                      <a:r>
                        <a:rPr lang="en-US" sz="1400" noProof="0" dirty="0" smtClean="0">
                          <a:effectLst/>
                        </a:rPr>
                        <a:t> Value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Differences between groups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Visual Memory Span Forward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9.7 ± 1.8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8.9 ± 1.6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.07*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&gt; HIV+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Visual Memory Span Backward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9.4 ± 1.8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7.9    ±  1.3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.001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&gt; HIV+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RFFT total unique designs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109.2 ±  28.4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90.4 ±  19.3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.005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&gt; HIV+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WCST total perseverative responses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8.7  ± 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12.4  ±  9.7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CTT 1 time in seconds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34.3 ± 14.3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35.4  ± 10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CTT 2 time in seconds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67.5  ± 18.5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72.3  ±  18.9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Grooved Pegboard dominant hand input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68.5  ±  13.4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59.8 ±  6.2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.006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&lt; HIV+ 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Grooved Pegboard </a:t>
                      </a:r>
                      <a:r>
                        <a:rPr lang="en-US" sz="1400" noProof="0" dirty="0" smtClean="0">
                          <a:effectLst/>
                        </a:rPr>
                        <a:t>non</a:t>
                      </a:r>
                      <a:r>
                        <a:rPr lang="pl-PL" sz="1400" noProof="0" dirty="0" smtClean="0">
                          <a:effectLst/>
                        </a:rPr>
                        <a:t>-</a:t>
                      </a:r>
                      <a:r>
                        <a:rPr lang="en-US" sz="1400" noProof="0" dirty="0" smtClean="0">
                          <a:effectLst/>
                        </a:rPr>
                        <a:t>dominant </a:t>
                      </a:r>
                      <a:r>
                        <a:rPr lang="en-US" sz="1400" noProof="0" dirty="0" smtClean="0">
                          <a:effectLst/>
                        </a:rPr>
                        <a:t>hand input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71 ± 11.3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68.7   ±   7.8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Digit Span Forward 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6.9  ± 1.5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6.6  ±  1.8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Digit Span Backward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8  ± 2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6.1  ± 1.8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.001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&gt; HIV+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CVLT List A trial 1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8.2 ± 1.9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8.8 ± 1.9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WAIS-R (PL) Vocabulary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48.9 ±  8.8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42  ± 9.8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.009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Control &gt; HIV+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Verbal Fluency 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121.9 ± 21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112.7 ± 23.2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 </a:t>
                      </a:r>
                      <a:endParaRPr lang="en-US" sz="14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66911" y="1196752"/>
            <a:ext cx="619268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Neuropsychological Performance within the </a:t>
            </a:r>
            <a:r>
              <a:rPr lang="pl-PL" b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roups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42E32-B0EE-4147-97F4-2CE4CAC7DF9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1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766</TotalTime>
  <Words>1099</Words>
  <Application>Microsoft Office PowerPoint</Application>
  <PresentationFormat>Pokaz na ekranie (4:3)</PresentationFormat>
  <Paragraphs>284</Paragraphs>
  <Slides>16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Kierownictwo</vt:lpstr>
      <vt:lpstr>Neurocognitive and brain functioning among HIV-positive Young MSM treated with cART</vt:lpstr>
      <vt:lpstr>  HARMONIA3  </vt:lpstr>
      <vt:lpstr>INTRODUCTION</vt:lpstr>
      <vt:lpstr>OBJECTIVE</vt:lpstr>
      <vt:lpstr>METHOD</vt:lpstr>
      <vt:lpstr>METHOD</vt:lpstr>
      <vt:lpstr>Prezentacja programu PowerPoint</vt:lpstr>
      <vt:lpstr>RESULTS</vt:lpstr>
      <vt:lpstr>RESULTS</vt:lpstr>
      <vt:lpstr>fMRI n-back task</vt:lpstr>
      <vt:lpstr>fMRI RESULTS</vt:lpstr>
      <vt:lpstr>fMRI RESULTS</vt:lpstr>
      <vt:lpstr>CONCLUSIONS</vt:lpstr>
      <vt:lpstr>CONCLUSIONS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Neurocognitive and brain functioning among HIV-positive Young MSM treated with cART</dc:title>
  <dc:creator>Bogna</dc:creator>
  <cp:lastModifiedBy>Bogna</cp:lastModifiedBy>
  <cp:revision>42</cp:revision>
  <dcterms:created xsi:type="dcterms:W3CDTF">2015-06-01T17:32:49Z</dcterms:created>
  <dcterms:modified xsi:type="dcterms:W3CDTF">2015-06-06T13:19:03Z</dcterms:modified>
</cp:coreProperties>
</file>