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8" r:id="rId4"/>
    <p:sldId id="272" r:id="rId5"/>
    <p:sldId id="259" r:id="rId6"/>
    <p:sldId id="270" r:id="rId7"/>
    <p:sldId id="271" r:id="rId8"/>
    <p:sldId id="269" r:id="rId9"/>
    <p:sldId id="260" r:id="rId10"/>
    <p:sldId id="262" r:id="rId11"/>
    <p:sldId id="263" r:id="rId12"/>
    <p:sldId id="266" r:id="rId13"/>
    <p:sldId id="274" r:id="rId14"/>
    <p:sldId id="276" r:id="rId15"/>
    <p:sldId id="275" r:id="rId16"/>
    <p:sldId id="278" r:id="rId17"/>
    <p:sldId id="281" r:id="rId18"/>
    <p:sldId id="282" r:id="rId19"/>
    <p:sldId id="283" r:id="rId20"/>
    <p:sldId id="284" r:id="rId21"/>
  </p:sldIdLst>
  <p:sldSz cx="13004800" cy="9753600"/>
  <p:notesSz cx="6858000" cy="9144000"/>
  <p:defaultTextStyle>
    <a:lvl1pPr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1pPr>
    <a:lvl2pPr indent="2286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2pPr>
    <a:lvl3pPr indent="4572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3pPr>
    <a:lvl4pPr indent="6858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4pPr>
    <a:lvl5pPr indent="9144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5pPr>
    <a:lvl6pPr indent="11430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6pPr>
    <a:lvl7pPr indent="13716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7pPr>
    <a:lvl8pPr indent="16002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8pPr>
    <a:lvl9pPr indent="1828800" algn="ctr" defTabSz="584200">
      <a:defRPr sz="3600">
        <a:solidFill>
          <a:srgbClr val="535353"/>
        </a:solidFill>
        <a:latin typeface="+mn-lt"/>
        <a:ea typeface="+mn-ea"/>
        <a:cs typeface="+mn-cs"/>
        <a:sym typeface="Gill Sans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CG" initials="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D4553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3D455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06B7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3D455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06B7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50800" cap="flat">
              <a:noFill/>
              <a:miter lim="400000"/>
            </a:ln>
          </a:left>
          <a:right>
            <a:ln w="50800" cap="flat">
              <a:noFill/>
              <a:miter lim="400000"/>
            </a:ln>
          </a:right>
          <a:top>
            <a:ln w="50800" cap="flat">
              <a:noFill/>
              <a:miter lim="400000"/>
            </a:ln>
          </a:top>
          <a:bottom>
            <a:ln w="50800" cap="flat">
              <a:noFill/>
              <a:miter lim="400000"/>
            </a:ln>
          </a:bottom>
          <a:insideH>
            <a:ln w="50800" cap="flat">
              <a:noFill/>
              <a:miter lim="400000"/>
            </a:ln>
          </a:insideH>
          <a:insideV>
            <a:ln w="508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49" d="100"/>
          <a:sy n="49" d="100"/>
        </p:scale>
        <p:origin x="-1620" y="-97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6-05T03:01:00" idx="1">
    <p:pos x="3819" y="3229"/>
    <p:text>Inicial del nombre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355600" y="2044700"/>
            <a:ext cx="12293600" cy="32385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355600" y="5270500"/>
            <a:ext cx="12293600" cy="12954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908800"/>
            <a:ext cx="10464800" cy="1282700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355600" y="3251200"/>
            <a:ext cx="12293600" cy="3238500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55600" y="1016000"/>
            <a:ext cx="5892800" cy="3886200"/>
          </a:xfrm>
          <a:prstGeom prst="rect">
            <a:avLst/>
          </a:prstGeom>
        </p:spPr>
        <p:txBody>
          <a:bodyPr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355600" y="4889500"/>
            <a:ext cx="5892800" cy="3886200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1pPr>
            <a:lvl2pPr marL="0" indent="2286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2pPr>
            <a:lvl3pPr marL="0" indent="4572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3pPr>
            <a:lvl4pPr marL="0" indent="6858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4pPr>
            <a:lvl5pPr marL="0" indent="914400" algn="ctr">
              <a:lnSpc>
                <a:spcPct val="100000"/>
              </a:lnSpc>
              <a:spcBef>
                <a:spcPts val="0"/>
              </a:spcBef>
              <a:buSzTx/>
              <a:buNone/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355600" y="2730500"/>
            <a:ext cx="5892800" cy="6299200"/>
          </a:xfrm>
          <a:prstGeom prst="rect">
            <a:avLst/>
          </a:prstGeom>
        </p:spPr>
        <p:txBody>
          <a:bodyPr/>
          <a:lstStyle>
            <a:lvl1pPr marL="431800" indent="-431800">
              <a:lnSpc>
                <a:spcPct val="100000"/>
              </a:lnSpc>
              <a:spcBef>
                <a:spcPts val="3800"/>
              </a:spcBef>
              <a:defRPr sz="3800"/>
            </a:lvl1pPr>
            <a:lvl2pPr marL="863600" indent="-431800">
              <a:lnSpc>
                <a:spcPct val="100000"/>
              </a:lnSpc>
              <a:spcBef>
                <a:spcPts val="3800"/>
              </a:spcBef>
              <a:defRPr sz="3800"/>
            </a:lvl2pPr>
            <a:lvl3pPr marL="1295400" indent="-431800">
              <a:lnSpc>
                <a:spcPct val="100000"/>
              </a:lnSpc>
              <a:spcBef>
                <a:spcPts val="3800"/>
              </a:spcBef>
              <a:defRPr sz="3800"/>
            </a:lvl3pPr>
            <a:lvl4pPr marL="1727200" indent="-431800">
              <a:lnSpc>
                <a:spcPct val="100000"/>
              </a:lnSpc>
              <a:spcBef>
                <a:spcPts val="3800"/>
              </a:spcBef>
              <a:defRPr sz="3800"/>
            </a:lvl4pPr>
            <a:lvl5pPr marL="2159000" indent="-431800">
              <a:lnSpc>
                <a:spcPct val="100000"/>
              </a:lnSpc>
              <a:spcBef>
                <a:spcPts val="3800"/>
              </a:spcBef>
              <a:defRPr sz="3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353"/>
                </a:solidFill>
              </a:rPr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>
                <a:solidFill>
                  <a:srgbClr val="535353"/>
                </a:solidFill>
              </a:rPr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55600" y="2730500"/>
            <a:ext cx="12293600" cy="629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535353"/>
                </a:solidFill>
              </a:rPr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indent="2286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indent="4572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indent="6858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indent="9144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indent="11430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indent="13716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indent="16002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indent="1828800" algn="ctr" defTabSz="584200">
        <a:defRPr sz="72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5207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marL="10414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marL="15621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marL="20828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marL="26035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marL="31242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marL="36449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marL="41656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marL="4686300" indent="-520700" defTabSz="584200">
        <a:lnSpc>
          <a:spcPct val="120000"/>
        </a:lnSpc>
        <a:spcBef>
          <a:spcPts val="4600"/>
        </a:spcBef>
        <a:buSzPct val="82000"/>
        <a:buChar char="•"/>
        <a:defRPr sz="46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armen@asociaciont4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1253354" y="1227091"/>
            <a:ext cx="11179958" cy="668759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Calidad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Vida y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Ajuste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 Social en personas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que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viven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con el VIH/SIDA  con comorbilidad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psiquiátrica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o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por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drogodependencias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en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programa</a:t>
            </a:r>
            <a:r>
              <a:rPr sz="3800" b="1" dirty="0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3800" b="1" dirty="0" err="1">
                <a:solidFill>
                  <a:srgbClr val="535353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sociosanitario</a:t>
            </a:r>
            <a:endParaRPr sz="3800" b="1" dirty="0">
              <a:solidFill>
                <a:srgbClr val="535353"/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endParaRPr sz="3800" dirty="0">
              <a:solidFill>
                <a:srgbClr val="535353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449580">
              <a:defRPr sz="1800">
                <a:solidFill>
                  <a:srgbClr val="000000"/>
                </a:solidFill>
              </a:defRPr>
            </a:pPr>
            <a:r>
              <a:rPr sz="2400" b="1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Vicioso</a:t>
            </a:r>
            <a:r>
              <a:rPr sz="2400" b="1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b="1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Etxebarría</a:t>
            </a:r>
            <a:r>
              <a:rPr sz="2400" b="1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C;  Castillo –</a:t>
            </a:r>
            <a:r>
              <a:rPr sz="2400" b="1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Gonzalez,D</a:t>
            </a:r>
            <a:r>
              <a:rPr sz="2400" b="1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; </a:t>
            </a:r>
            <a:r>
              <a:rPr sz="2400" b="1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Imbert</a:t>
            </a:r>
            <a:r>
              <a:rPr sz="2400" b="1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., M. Lopez </a:t>
            </a:r>
            <a:r>
              <a:rPr sz="2400" b="1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Zúñiga</a:t>
            </a:r>
            <a:r>
              <a:rPr sz="2400" b="1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A. Santos Miguel, I; Ortiz de </a:t>
            </a:r>
            <a:r>
              <a:rPr sz="2400" b="1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Zárate</a:t>
            </a:r>
            <a:r>
              <a:rPr sz="2400" b="1" dirty="0" smtClean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</a:t>
            </a:r>
            <a:r>
              <a:rPr lang="es-ES" sz="2400" b="1" dirty="0" smtClean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A.</a:t>
            </a:r>
            <a:endParaRPr sz="2400" b="1" dirty="0">
              <a:uFill>
                <a:solidFill/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algn="just" defTabSz="449580">
              <a:lnSpc>
                <a:spcPct val="150000"/>
              </a:lnSpc>
              <a:spcBef>
                <a:spcPts val="1200"/>
              </a:spcBef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  <a:hlinkClick r:id="rId2"/>
              </a:rPr>
              <a:t>carmen@asociaciont4.org</a:t>
            </a:r>
            <a:endParaRPr sz="2400" b="1" dirty="0">
              <a:uFill>
                <a:solidFill/>
              </a:u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lvl="0" algn="just" defTabSz="449580">
              <a:defRPr sz="1800">
                <a:solidFill>
                  <a:srgbClr val="000000"/>
                </a:solidFill>
              </a:defRPr>
            </a:pPr>
            <a:endParaRPr sz="2400" b="1" dirty="0">
              <a:uFill>
                <a:solidFill/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algn="just" defTabSz="449580">
              <a:defRPr sz="1800">
                <a:solidFill>
                  <a:srgbClr val="000000"/>
                </a:solidFill>
              </a:defRPr>
            </a:pPr>
            <a:r>
              <a:rPr sz="2400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Asociación</a:t>
            </a:r>
            <a:r>
              <a:rPr sz="2400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T4 de </a:t>
            </a:r>
            <a:r>
              <a:rPr sz="2400" dirty="0" err="1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lucha</a:t>
            </a:r>
            <a:r>
              <a:rPr sz="2400" dirty="0">
                <a:uFill>
                  <a:solidFill/>
                </a:u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contra el SIDA. Bilbao</a:t>
            </a:r>
          </a:p>
        </p:txBody>
      </p:sp>
      <p:pic>
        <p:nvPicPr>
          <p:cNvPr id="33" name="image1.pn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597744" y="8261176"/>
            <a:ext cx="1728192" cy="118833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355600" y="140217"/>
            <a:ext cx="12293601" cy="243840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s-ES" sz="4000" dirty="0" smtClean="0"/>
              <a:t>METODO Y MATERIALES del estudio</a:t>
            </a:r>
            <a:endParaRPr sz="4000" dirty="0"/>
          </a:p>
        </p:txBody>
      </p:sp>
      <p:sp>
        <p:nvSpPr>
          <p:cNvPr id="54" name="Shape 54"/>
          <p:cNvSpPr>
            <a:spLocks noGrp="1"/>
          </p:cNvSpPr>
          <p:nvPr>
            <p:ph type="body" idx="1"/>
          </p:nvPr>
        </p:nvSpPr>
        <p:spPr>
          <a:xfrm>
            <a:off x="597744" y="2068488"/>
            <a:ext cx="11494270" cy="659765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lvl="0" indent="427704" algn="just" defTabSz="427101">
              <a:lnSpc>
                <a:spcPct val="150000"/>
              </a:lnSpc>
              <a:spcBef>
                <a:spcPts val="1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280" dirty="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marL="520700" lvl="1" indent="0" defTabSz="554990">
              <a:lnSpc>
                <a:spcPct val="150000"/>
              </a:lnSpc>
              <a:spcBef>
                <a:spcPts val="3600"/>
              </a:spcBef>
              <a:buSzTx/>
              <a:defRPr sz="1800">
                <a:solidFill>
                  <a:srgbClr val="000000"/>
                </a:solidFill>
              </a:defRPr>
            </a:pPr>
            <a:r>
              <a:rPr lang="es-ES" sz="32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METODO</a:t>
            </a:r>
          </a:p>
          <a:p>
            <a:pPr marL="520700" lvl="1" indent="0" defTabSz="554990">
              <a:lnSpc>
                <a:spcPct val="150000"/>
              </a:lnSpc>
              <a:spcBef>
                <a:spcPts val="3600"/>
              </a:spcBef>
              <a:buSzTx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muestra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compuesta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por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63 personas con VIH  en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tratamiento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antirretroviral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provenientes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recursos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residenciales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(23),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centro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día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(15), y del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centro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atención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psicológica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al VIH  (25) (de Bilbao,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Bizkaia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), </a:t>
            </a:r>
            <a:endParaRPr lang="es-ES"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520700" lvl="1" indent="0" defTabSz="554990">
              <a:lnSpc>
                <a:spcPct val="150000"/>
              </a:lnSpc>
              <a:spcBef>
                <a:spcPts val="3600"/>
              </a:spcBef>
              <a:buSzTx/>
              <a:defRPr sz="1800">
                <a:solidFill>
                  <a:srgbClr val="000000"/>
                </a:solidFill>
              </a:defRPr>
            </a:pPr>
            <a:endParaRPr sz="2400" dirty="0">
              <a:solidFill>
                <a:schemeClr val="bg1">
                  <a:lumMod val="90000"/>
                  <a:lumOff val="10000"/>
                </a:schemeClr>
              </a:solidFill>
              <a:uFill>
                <a:solidFill/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520700" lvl="1" indent="427704" algn="just" defTabSz="427101">
              <a:lnSpc>
                <a:spcPct val="150000"/>
              </a:lnSpc>
              <a:spcBef>
                <a:spcPts val="900"/>
              </a:spcBef>
              <a:buSzTx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 pitchFamily="34" charset="0"/>
                <a:cs typeface="Arial" pitchFamily="34" charset="0"/>
              </a:rPr>
              <a:t>Se comparan las variables de estudio en  tres grupos: sujetos con TAR sin tratamiento psiquiátrico o por drogodependencias (G1; N:18);  personas con TAR  con tratamiento psiquiátrico (G2; N:24), y personas con TAR  con comorbilidad por drogodependencias (G3; N:21)</a:t>
            </a:r>
            <a:endParaRPr lang="es-ES" sz="2400" u="sng" dirty="0" smtClean="0">
              <a:solidFill>
                <a:schemeClr val="bg1">
                  <a:lumMod val="90000"/>
                  <a:lumOff val="10000"/>
                </a:schemeClr>
              </a:solidFill>
              <a:uFill>
                <a:solidFill/>
              </a:uFill>
              <a:latin typeface="Arial" pitchFamily="34" charset="0"/>
              <a:cs typeface="Arial" pitchFamily="34" charset="0"/>
            </a:endParaRPr>
          </a:p>
          <a:p>
            <a:pPr marL="0" lvl="0" indent="427704" algn="just" defTabSz="427101">
              <a:lnSpc>
                <a:spcPct val="150000"/>
              </a:lnSpc>
              <a:spcBef>
                <a:spcPts val="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950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427704" algn="just" defTabSz="427101">
              <a:lnSpc>
                <a:spcPct val="150000"/>
              </a:lnSpc>
              <a:spcBef>
                <a:spcPts val="1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280" dirty="0"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1221578" y="428533"/>
            <a:ext cx="9659913" cy="83641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62204">
              <a:defRPr sz="4464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464" cap="all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Materiales</a:t>
            </a:r>
            <a:r>
              <a:rPr sz="4464" cap="all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sz="4464" cap="all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metodos</a:t>
            </a:r>
            <a:r>
              <a:rPr sz="4464" cap="all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sz="4464" cap="all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estudio</a:t>
            </a:r>
            <a:endParaRPr sz="4464" cap="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Shape 57"/>
          <p:cNvSpPr/>
          <p:nvPr/>
        </p:nvSpPr>
        <p:spPr>
          <a:xfrm rot="21598792">
            <a:off x="669632" y="1638892"/>
            <a:ext cx="11952139" cy="82432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marL="457200" lvl="0" indent="-457200" algn="l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DATOS. SOCODEMOGRAFICOS, DE SITUACION DE SALUD Y DE SITUACIONN SOCIAL</a:t>
            </a:r>
            <a:endParaRPr lang="es-ES" sz="2400" dirty="0">
              <a:solidFill>
                <a:schemeClr val="bg1"/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457200" lvl="0" indent="-457200" algn="l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UESTIONARIO DE CALIDAD DE VIDA RELACIONADA CON LA SALUD MOS HIV 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(Wu AW, 1997;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adaptado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por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Remor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2003). 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percepción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general de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salud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dolor,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función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física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función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rol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función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social,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salud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mental,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energía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malestar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respecto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 la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salud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función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cognitiva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calidad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vida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salud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transitoria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endParaRPr lang="es-ES" sz="2400" dirty="0" smtClean="0">
              <a:solidFill>
                <a:schemeClr val="bg1"/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457200" lvl="0" indent="-457200" algn="l">
              <a:defRPr sz="1800">
                <a:solidFill>
                  <a:srgbClr val="000000"/>
                </a:solidFill>
              </a:defRPr>
            </a:pPr>
            <a:endParaRPr lang="es-ES" sz="2400" dirty="0" smtClean="0">
              <a:solidFill>
                <a:schemeClr val="bg1"/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457200" lvl="0" indent="-457200" algn="l"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“CUESTIONARIO MOS DE APOYO SOCIAL (adaptado de MOS-SS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Medical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Outcomes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Study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- Social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Support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Survey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Sherbourne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CD, Stewart AL, 1991). </a:t>
            </a:r>
          </a:p>
          <a:p>
            <a:pPr marL="457200" lvl="0" indent="-457200" algn="l">
              <a:lnSpc>
                <a:spcPct val="100000"/>
              </a:lnSpc>
              <a:spcBef>
                <a:spcPts val="3800"/>
              </a:spcBef>
              <a:buSzTx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“ESCALA DE SATISFACCIÓN CON LA ADAPTACIÓN SOCIAL (SAAS)”.(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Bobes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et al 1999)</a:t>
            </a:r>
          </a:p>
          <a:p>
            <a:pPr marL="457200" lvl="0" indent="-457200" algn="l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endParaRPr lang="es-ES" sz="2400" dirty="0" smtClean="0">
              <a:solidFill>
                <a:schemeClr val="bg1"/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algn="l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endParaRPr sz="2400" dirty="0">
              <a:solidFill>
                <a:srgbClr val="535353"/>
              </a:solid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indent="450215" algn="just" defTabSz="449580">
              <a:lnSpc>
                <a:spcPct val="150000"/>
              </a:lnSpc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endParaRPr sz="2400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defRPr sz="1800">
                <a:solidFill>
                  <a:srgbClr val="000000"/>
                </a:solidFill>
              </a:defRPr>
            </a:pPr>
            <a:endParaRPr sz="2400" dirty="0"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771552" y="7325072"/>
            <a:ext cx="11233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s-ES" sz="1800" dirty="0" err="1" smtClean="0">
                <a:solidFill>
                  <a:schemeClr val="tx1"/>
                </a:solidFill>
              </a:rPr>
              <a:t>Remor,.E</a:t>
            </a:r>
            <a:r>
              <a:rPr lang="es-ES" sz="1800" dirty="0" smtClean="0">
                <a:solidFill>
                  <a:schemeClr val="tx1"/>
                </a:solidFill>
              </a:rPr>
              <a:t>: Fiabilidad y validez de  la versión española del cuestionario MOS SF 30 para evaluar la calidad de vida de personas infectadas por VIH: At </a:t>
            </a:r>
            <a:r>
              <a:rPr lang="es-ES" sz="1800" dirty="0" err="1" smtClean="0">
                <a:solidFill>
                  <a:schemeClr val="tx1"/>
                </a:solidFill>
              </a:rPr>
              <a:t>Prmaria</a:t>
            </a:r>
            <a:r>
              <a:rPr lang="es-ES" sz="1800" dirty="0" smtClean="0">
                <a:solidFill>
                  <a:schemeClr val="tx1"/>
                </a:solidFill>
              </a:rPr>
              <a:t>. 2003; 32 (1):0-10</a:t>
            </a:r>
          </a:p>
          <a:p>
            <a:pPr lvl="0" algn="l" rtl="0"/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Sherbourne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CD.  Stewart, AL. The MOS Social Support Survey. </a:t>
            </a:r>
            <a:r>
              <a:rPr lang="es-E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Social </a:t>
            </a:r>
            <a:r>
              <a:rPr lang="es-ES" sz="1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Science</a:t>
            </a:r>
            <a:r>
              <a:rPr lang="es-E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Medicine. 1991; 32:705-714</a:t>
            </a:r>
          </a:p>
          <a:p>
            <a:pPr lvl="0" algn="l" rtl="0"/>
            <a:r>
              <a:rPr lang="en-GB" sz="18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Bobes</a:t>
            </a:r>
            <a:r>
              <a:rPr lang="en-GB" sz="18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J, Gonzalez MP; </a:t>
            </a:r>
            <a:r>
              <a:rPr lang="en-GB" sz="18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Bascaran</a:t>
            </a:r>
            <a:r>
              <a:rPr lang="en-GB" sz="18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MT; </a:t>
            </a:r>
            <a:r>
              <a:rPr lang="en-GB" sz="18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Corominas</a:t>
            </a:r>
            <a:r>
              <a:rPr lang="en-GB" sz="18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A;  </a:t>
            </a:r>
            <a:r>
              <a:rPr lang="en-GB" sz="18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Adan</a:t>
            </a:r>
            <a:r>
              <a:rPr lang="en-GB" sz="18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A; Sanchez J; Such P. Validation of the Spanish Version of the Social Adaptation Scale in depressive patients.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Actas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Españolas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Psiquiatría.1999; 27(2):71-80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54000"/>
            <a:ext cx="12649200" cy="181448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Resultados</a:t>
            </a:r>
            <a:br>
              <a:rPr lang="es-ES" sz="4000" dirty="0" smtClean="0"/>
            </a:br>
            <a:r>
              <a:rPr lang="es-ES" sz="4000" dirty="0" smtClean="0"/>
              <a:t> CARACTERISTICAS DIFERENCIALES</a:t>
            </a:r>
            <a:endParaRPr lang="es-E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9832" y="2428528"/>
            <a:ext cx="9540875" cy="613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mage1.pn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720" y="2116560"/>
            <a:ext cx="12267480" cy="664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339725" algn="just">
              <a:tabLst>
                <a:tab pos="-609600" algn="l"/>
                <a:tab pos="-539750" algn="l"/>
                <a:tab pos="-269875" algn="l"/>
              </a:tabLst>
            </a:pPr>
            <a:r>
              <a:rPr lang="es-ES" sz="2400" dirty="0" smtClean="0"/>
              <a:t>De las 63 personas participantes, 18 no tienen tratamiento psiquiátrico y/o de drogodependencias (G1) 24 tienen </a:t>
            </a:r>
            <a:r>
              <a:rPr lang="es-ES" sz="2400" dirty="0" err="1" smtClean="0"/>
              <a:t>tto</a:t>
            </a:r>
            <a:r>
              <a:rPr lang="es-ES" sz="2400" dirty="0" smtClean="0"/>
              <a:t> psiquiátrico (G2) y 21 tienen </a:t>
            </a:r>
            <a:r>
              <a:rPr lang="es-ES" sz="2400" dirty="0" err="1" smtClean="0"/>
              <a:t>tto</a:t>
            </a:r>
            <a:r>
              <a:rPr lang="es-ES" sz="2400" dirty="0" smtClean="0"/>
              <a:t> por drogodependencias (G3). </a:t>
            </a:r>
          </a:p>
          <a:p>
            <a:pPr indent="339725" algn="just">
              <a:tabLst>
                <a:tab pos="-609600" algn="l"/>
                <a:tab pos="-539750" algn="l"/>
                <a:tab pos="-269875" algn="l"/>
              </a:tabLst>
            </a:pPr>
            <a:r>
              <a:rPr lang="es-ES" sz="2400" dirty="0" smtClean="0"/>
              <a:t>No hay diferencias significativas en función de sexo, edad, o formación. Hay mas mujeres en tratamiento </a:t>
            </a:r>
            <a:r>
              <a:rPr lang="es-ES" sz="2400" dirty="0" err="1" smtClean="0"/>
              <a:t>psiqúiátrico</a:t>
            </a:r>
            <a:r>
              <a:rPr lang="es-ES" sz="2400" dirty="0" smtClean="0"/>
              <a:t> y hay más </a:t>
            </a:r>
            <a:r>
              <a:rPr lang="es-ES" sz="2400" dirty="0" smtClean="0"/>
              <a:t>hombres </a:t>
            </a:r>
            <a:r>
              <a:rPr lang="es-ES" sz="2400" dirty="0" smtClean="0"/>
              <a:t>en </a:t>
            </a:r>
            <a:r>
              <a:rPr lang="es-ES" sz="2400" dirty="0" err="1" smtClean="0"/>
              <a:t>tto</a:t>
            </a:r>
            <a:r>
              <a:rPr lang="es-ES" sz="2400" dirty="0" smtClean="0"/>
              <a:t> por drogodependencias</a:t>
            </a:r>
          </a:p>
          <a:p>
            <a:pPr indent="339725" algn="just">
              <a:tabLst>
                <a:tab pos="-609600" algn="l"/>
                <a:tab pos="-539750" algn="l"/>
                <a:tab pos="-269875" algn="l"/>
              </a:tabLst>
            </a:pPr>
            <a:r>
              <a:rPr lang="es-ES" sz="2400" dirty="0" smtClean="0"/>
              <a:t>Los grupos 2 y 3 tienen más probabilidad que las personas con VIH sin </a:t>
            </a:r>
            <a:r>
              <a:rPr lang="es-ES" sz="2400" dirty="0" err="1" smtClean="0"/>
              <a:t>comorbilidad</a:t>
            </a:r>
            <a:r>
              <a:rPr lang="es-ES" sz="2400" dirty="0" smtClean="0"/>
              <a:t> de haber contraído el VIH por vía intravenosa, tener </a:t>
            </a:r>
            <a:r>
              <a:rPr lang="es-ES" sz="2400" dirty="0" err="1" smtClean="0"/>
              <a:t>coinfección</a:t>
            </a:r>
            <a:r>
              <a:rPr lang="es-ES" sz="2400" dirty="0" smtClean="0"/>
              <a:t> por VHC,  tener mayor antigüedad del diagnóstico y del tratamiento,  así como están en mayor medida en situación de desempleo  y sin alojamiento propio. </a:t>
            </a:r>
          </a:p>
          <a:p>
            <a:pPr indent="339725" algn="just">
              <a:tabLst>
                <a:tab pos="-609600" algn="l"/>
                <a:tab pos="-539750" algn="l"/>
                <a:tab pos="-269875" algn="l"/>
              </a:tabLst>
            </a:pPr>
            <a:r>
              <a:rPr lang="es-ES" sz="2400" dirty="0" smtClean="0"/>
              <a:t>En cuanto a las variables de salud no existen diferencias en los tres grupos en cuanto a la carga viral, el recuento de CD4..</a:t>
            </a:r>
            <a:endParaRPr lang="es-ES" sz="2400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45444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Resultados</a:t>
            </a:r>
            <a:br>
              <a:rPr lang="es-ES" sz="4000" dirty="0" smtClean="0"/>
            </a:br>
            <a:r>
              <a:rPr lang="es-ES" sz="4000" dirty="0" smtClean="0"/>
              <a:t> CARACTERISTICAS DIFERENCIALES</a:t>
            </a:r>
            <a:endParaRPr lang="es-ES" sz="4000" dirty="0"/>
          </a:p>
        </p:txBody>
      </p:sp>
      <p:pic>
        <p:nvPicPr>
          <p:cNvPr id="5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45444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Resultados</a:t>
            </a:r>
            <a:br>
              <a:rPr lang="es-ES" sz="4000" dirty="0" smtClean="0"/>
            </a:br>
            <a:r>
              <a:rPr lang="es-ES" sz="4000" dirty="0" smtClean="0"/>
              <a:t> CALIDAD DE VIDA </a:t>
            </a:r>
            <a:endParaRPr lang="es-ES" sz="4000" dirty="0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3928" y="2317390"/>
            <a:ext cx="8568952" cy="5079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2181920" y="8414772"/>
            <a:ext cx="964907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defRPr sz="1800">
                <a:solidFill>
                  <a:srgbClr val="000000"/>
                </a:solidFill>
              </a:defRPr>
            </a:pPr>
            <a:r>
              <a:rPr lang="es-ES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SE OBSERVABN DIFERENCIAS SIGNIFICATIVAS EN LA FUNCÍON  EMOCIONAL</a:t>
            </a:r>
            <a:endParaRPr lang="es-ES" dirty="0">
              <a:solidFill>
                <a:schemeClr val="bg1">
                  <a:lumMod val="90000"/>
                  <a:lumOff val="10000"/>
                </a:schemeClr>
              </a:solidFill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image1.pn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498791" y="8477201"/>
            <a:ext cx="1286634" cy="8640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744" y="2212504"/>
            <a:ext cx="6130652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742480"/>
          </a:xfrm>
        </p:spPr>
        <p:txBody>
          <a:bodyPr>
            <a:normAutofit/>
          </a:bodyPr>
          <a:lstStyle/>
          <a:p>
            <a:r>
              <a:rPr lang="es-ES" sz="4000" dirty="0" smtClean="0"/>
              <a:t>Resultados</a:t>
            </a:r>
            <a:br>
              <a:rPr lang="es-ES" sz="4000" dirty="0" smtClean="0"/>
            </a:br>
            <a:r>
              <a:rPr lang="es-ES" sz="4000" dirty="0" smtClean="0"/>
              <a:t>APOYO SOCIAL y ajuste social</a:t>
            </a:r>
            <a:endParaRPr lang="es-ES" sz="40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6456" y="2212504"/>
            <a:ext cx="5594944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image1.png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9712" y="8837240"/>
            <a:ext cx="1286634" cy="916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45444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Resultados</a:t>
            </a:r>
            <a:br>
              <a:rPr lang="es-ES" sz="4000" dirty="0" smtClean="0"/>
            </a:br>
            <a:r>
              <a:rPr lang="es-ES" sz="4000" dirty="0" smtClean="0"/>
              <a:t>APOYO SOCIAL y ajuste social</a:t>
            </a:r>
            <a:endParaRPr lang="es-ES" sz="4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309712" y="2428528"/>
            <a:ext cx="12365608" cy="576064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G2 (TTO VIH +TTO PSIQ) obtiene puntuaciones significativamente más bajas en  afecto positivo</a:t>
            </a:r>
          </a:p>
          <a:p>
            <a:pPr algn="just">
              <a:buFont typeface="Wingdings" pitchFamily="2" charset="2"/>
              <a:buChar char="q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G3 (TTO VIH +TTO DD) tiene las puntuaciones significativamente más bajas en calidad de vida percibida -El ajuste social es bajo en rol ocupacional y relación familiar. </a:t>
            </a:r>
          </a:p>
          <a:p>
            <a:pPr algn="just">
              <a:buFont typeface="Wingdings" pitchFamily="2" charset="2"/>
              <a:buChar char="q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Los dos grupos muestran un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ajuste social bajo en comparación con el grupo sin comorbilidad.</a:t>
            </a:r>
          </a:p>
          <a:p>
            <a:pPr algn="just">
              <a:buFont typeface="Wingdings" pitchFamily="2" charset="2"/>
              <a:buChar char="q"/>
            </a:pP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09712" y="8405192"/>
            <a:ext cx="1286634" cy="916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45444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CONCLUSION</a:t>
            </a:r>
            <a:endParaRPr lang="es-ES" sz="4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711200" y="1780456"/>
            <a:ext cx="11479832" cy="6299200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La CVRS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personas con VIH y comorbilidad psiquiátrica o por drogodependencias está determinada por factores psicosociales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mediadores. El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bajo ajuste social y el bajo funcionamiento emocional son factores de riesgo en la CVRS en estas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personas.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s-ES" sz="2400" dirty="0" smtClean="0"/>
              <a:t>El reto en la actualidad es la inclusión social, </a:t>
            </a:r>
            <a:r>
              <a:rPr lang="es-ES" sz="2400" dirty="0" smtClean="0"/>
              <a:t>para </a:t>
            </a:r>
            <a:r>
              <a:rPr lang="es-ES" sz="2400" dirty="0" smtClean="0"/>
              <a:t>que esta población oculta </a:t>
            </a:r>
            <a:r>
              <a:rPr lang="es-ES" sz="2400" dirty="0" smtClean="0"/>
              <a:t>con </a:t>
            </a:r>
            <a:r>
              <a:rPr lang="es-ES" sz="2400" dirty="0" smtClean="0"/>
              <a:t>múltiples patologías, puedan recuperar su rol social y mejorar así la calidad de </a:t>
            </a:r>
            <a:r>
              <a:rPr lang="es-ES" sz="2400" dirty="0" err="1" smtClean="0"/>
              <a:t>vida,la</a:t>
            </a:r>
            <a:r>
              <a:rPr lang="es-ES" sz="2400" dirty="0" smtClean="0"/>
              <a:t> </a:t>
            </a:r>
            <a:r>
              <a:rPr lang="es-ES" sz="2400" dirty="0" smtClean="0"/>
              <a:t>integración social, la autonomía y la participación social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81720" y="8549208"/>
            <a:ext cx="1286634" cy="916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45444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CONCLUSION</a:t>
            </a:r>
            <a:endParaRPr lang="es-ES" sz="4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813768" y="1636440"/>
            <a:ext cx="11407824" cy="7091288"/>
          </a:xfrm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En general </a:t>
            </a:r>
            <a:r>
              <a:rPr lang="es-ES" sz="2400" dirty="0" smtClean="0"/>
              <a:t>LOS PROGRAMAS SOCIOSANITARIOS incluso </a:t>
            </a:r>
            <a:r>
              <a:rPr lang="es-ES" sz="2400" dirty="0" smtClean="0"/>
              <a:t>en los casos de mayor riesgo social (comorbilidad, sin ingresos, sin familia, sin vivienda) </a:t>
            </a:r>
            <a:r>
              <a:rPr lang="es-ES" sz="2400" dirty="0" err="1" smtClean="0"/>
              <a:t>fcilitan</a:t>
            </a:r>
            <a:r>
              <a:rPr lang="es-ES" sz="2400" dirty="0" smtClean="0"/>
              <a:t> </a:t>
            </a:r>
            <a:r>
              <a:rPr lang="es-ES" sz="2400" dirty="0" smtClean="0"/>
              <a:t> </a:t>
            </a:r>
            <a:r>
              <a:rPr lang="es-ES" sz="2400" dirty="0" smtClean="0"/>
              <a:t>el acceso a los servicios </a:t>
            </a:r>
            <a:r>
              <a:rPr lang="es-ES" sz="2400" dirty="0" smtClean="0"/>
              <a:t>, la adherencia y </a:t>
            </a:r>
            <a:r>
              <a:rPr lang="es-ES" sz="2400" dirty="0" smtClean="0"/>
              <a:t> </a:t>
            </a:r>
            <a:r>
              <a:rPr lang="es-ES" sz="2400" dirty="0" smtClean="0"/>
              <a:t>la mejora de la calidad de vida </a:t>
            </a:r>
            <a:r>
              <a:rPr lang="es-ES" sz="2400" dirty="0" smtClean="0"/>
              <a:t>en personas con VIH y </a:t>
            </a:r>
            <a:r>
              <a:rPr lang="es-ES" sz="2400" dirty="0" err="1" smtClean="0"/>
              <a:t>comorbilidad</a:t>
            </a:r>
            <a:r>
              <a:rPr lang="es-ES" sz="2400" dirty="0" smtClean="0"/>
              <a:t> </a:t>
            </a:r>
            <a:r>
              <a:rPr lang="es-ES" sz="2400" dirty="0" err="1" smtClean="0"/>
              <a:t>psquiátrica</a:t>
            </a:r>
            <a:r>
              <a:rPr lang="es-ES" sz="2400" dirty="0" smtClean="0"/>
              <a:t>.</a:t>
            </a:r>
            <a:endParaRPr lang="es-ES" sz="2400" dirty="0" smtClean="0"/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Los recursos comunitarios en coordinación con los recursos especializados ofrecen una contención  sanitaria y social, y reflejan una mayor protección ante posibles riesgos de transmisión o ante la probabilidad de abandonar el tratamiento o de llegar a situaciones de marginación social.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09712" y="8837240"/>
            <a:ext cx="1286634" cy="916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45444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Nuevas </a:t>
            </a:r>
            <a:r>
              <a:rPr lang="es-ES" sz="4000" dirty="0" err="1" smtClean="0"/>
              <a:t>lineas</a:t>
            </a:r>
            <a:r>
              <a:rPr lang="es-ES" sz="4000" dirty="0" smtClean="0"/>
              <a:t> de </a:t>
            </a:r>
            <a:r>
              <a:rPr lang="es-ES" sz="4000" dirty="0" err="1" smtClean="0"/>
              <a:t>intervencion</a:t>
            </a:r>
            <a:endParaRPr lang="es-ES" sz="4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711200" y="1780456"/>
            <a:ext cx="12293600" cy="6299200"/>
          </a:xfrm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Proyecto de acompañamiento terapéutico para mejorar la Calidad de Vida Relacionada con la Salud en mujeres con VIH, con comorbilidad por trastornos psiquiátricos o por drogodependencias.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Acompañamiento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terapéutico :un programa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 baja exigencia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de carácter no directivo, que desde una perspectiva clínica y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sociocomunitaria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 INDIVIDUAL (semanal) Y GRUPAL (quincenal), durante 8 meses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Dirigido 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mujeres </a:t>
            </a:r>
            <a:r>
              <a:rPr lang="es-ES" sz="2400" dirty="0" smtClean="0"/>
              <a:t>con tratamiento </a:t>
            </a:r>
            <a:r>
              <a:rPr lang="es-ES" sz="2400" dirty="0" smtClean="0"/>
              <a:t>psiquiátrico y/o </a:t>
            </a:r>
            <a:r>
              <a:rPr lang="es-ES" sz="2400" dirty="0" smtClean="0"/>
              <a:t>drogodependencia ,con  red </a:t>
            </a:r>
            <a:r>
              <a:rPr lang="es-ES" sz="2400" dirty="0" smtClean="0"/>
              <a:t>social </a:t>
            </a:r>
            <a:r>
              <a:rPr lang="es-ES" sz="2400" dirty="0" smtClean="0"/>
              <a:t>reducida</a:t>
            </a:r>
          </a:p>
          <a:p>
            <a:r>
              <a:rPr lang="es-ES" sz="2400" dirty="0" smtClean="0"/>
              <a:t>SE DESARROLLA UN VICULO TERAPEUTICO CON EL FIN DE LOGRAR UN MAYOR AJUSTE SOCIAL</a:t>
            </a:r>
            <a:endParaRPr lang="es-ES" sz="2400" dirty="0" smtClean="0"/>
          </a:p>
        </p:txBody>
      </p:sp>
      <p:pic>
        <p:nvPicPr>
          <p:cNvPr id="4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309712" y="8837240"/>
            <a:ext cx="1286634" cy="916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85776" y="802441"/>
            <a:ext cx="11176093" cy="90600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56362">
              <a:defRPr sz="4392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392" cap="all" dirty="0">
                <a:solidFill>
                  <a:srgbClr val="535353"/>
                </a:solidFill>
              </a:rPr>
              <a:t> 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la comorbilidad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psiquiatrica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en la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progresion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de la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infeccion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por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vih</a:t>
            </a:r>
            <a:endParaRPr sz="4000" cap="all" dirty="0">
              <a:solidFill>
                <a:srgbClr val="53535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hape 37"/>
          <p:cNvSpPr/>
          <p:nvPr/>
        </p:nvSpPr>
        <p:spPr>
          <a:xfrm>
            <a:off x="453728" y="2140496"/>
            <a:ext cx="11881320" cy="64807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Autofit/>
          </a:bodyPr>
          <a:lstStyle/>
          <a:p>
            <a:pPr lvl="0" algn="l" defTabSz="406908">
              <a:defRPr sz="1800">
                <a:solidFill>
                  <a:srgbClr val="000000"/>
                </a:solidFill>
              </a:defRPr>
            </a:pPr>
            <a:r>
              <a:rPr sz="2400" dirty="0" smtClean="0"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endParaRPr lang="es-ES" sz="2400" dirty="0" smtClean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l" defTabSz="406908">
              <a:defRPr sz="1800">
                <a:solidFill>
                  <a:srgbClr val="000000"/>
                </a:solidFill>
              </a:defRPr>
            </a:pPr>
            <a:endParaRPr sz="2400" dirty="0" smtClean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En personas con VIH la probabilidad de comorbilidad por trastornos psiquiátricos y/o drogodependencias es mayor, debido a: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endParaRPr lang="es-ES"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defRPr sz="1800">
                <a:solidFill>
                  <a:srgbClr val="000000"/>
                </a:solidFill>
              </a:defRPr>
            </a:pPr>
            <a:endParaRPr lang="es-ES" sz="2400" dirty="0" err="1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H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istoria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psiquiátrica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previa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a la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infección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por VIH 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; </a:t>
            </a:r>
            <a:endParaRPr lang="es-ES"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I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mpacto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del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diagn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ó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stico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endParaRPr lang="es-ES"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E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fectos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directos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de la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infección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por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VIH/SIDA en el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sistema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nervioso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.</a:t>
            </a:r>
          </a:p>
          <a:p>
            <a:pPr lvl="0" algn="just" defTabSz="406908">
              <a:defRPr sz="1800">
                <a:solidFill>
                  <a:srgbClr val="000000"/>
                </a:solidFill>
              </a:defRPr>
            </a:pPr>
            <a:endParaRPr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L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as personas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que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acudían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a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una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clínica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de 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E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nfermedades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de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T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ransmisión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Sexual,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el 45% tenían un diagnóstico psiquiátrico, 29% diagnóstico de trastorno de personalidad ( Hutton2004) </a:t>
            </a:r>
          </a:p>
          <a:p>
            <a:pPr lvl="0" algn="just" defTabSz="406908"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	</a:t>
            </a:r>
          </a:p>
          <a:p>
            <a:pPr lvl="0" algn="just" defTabSz="406908"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La comorbilidad psiquiátrica está asociada a una menor autonomía funcional y peor percepción sobre la propia salud(n:4000)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no habiendo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diferencias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entre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las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personas con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problemas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psiquiátricos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y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las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que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presentaban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abuso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drogas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r>
              <a:rPr lang="da-DK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Sherbourne AD, Hays RD, Fleishman JA, et al (2000).</a:t>
            </a:r>
            <a:endParaRPr lang="es-ES" sz="2400" dirty="0" smtClean="0"/>
          </a:p>
          <a:p>
            <a:pPr algn="just" defTabSz="406908">
              <a:defRPr sz="1800">
                <a:solidFill>
                  <a:srgbClr val="000000"/>
                </a:solidFill>
              </a:defRPr>
            </a:pPr>
            <a:r>
              <a:rPr lang="es-ES" sz="1200" dirty="0" smtClean="0"/>
              <a:t>Hutton HE, </a:t>
            </a:r>
            <a:r>
              <a:rPr lang="es-ES" sz="1200" dirty="0" err="1" smtClean="0"/>
              <a:t>Lyketsos</a:t>
            </a:r>
            <a:r>
              <a:rPr lang="es-ES" sz="1200" dirty="0" smtClean="0"/>
              <a:t> CG, </a:t>
            </a:r>
            <a:r>
              <a:rPr lang="es-ES" sz="1200" dirty="0" err="1" smtClean="0"/>
              <a:t>Zenilman</a:t>
            </a:r>
            <a:r>
              <a:rPr lang="es-ES" sz="1200" dirty="0" smtClean="0"/>
              <a:t> JM, Thompson RE, </a:t>
            </a:r>
            <a:r>
              <a:rPr lang="es-ES" sz="1200" dirty="0" err="1" smtClean="0"/>
              <a:t>Erbelding</a:t>
            </a:r>
            <a:r>
              <a:rPr lang="es-ES" sz="1200" dirty="0" smtClean="0"/>
              <a:t> EJ. </a:t>
            </a:r>
            <a:r>
              <a:rPr lang="es-ES" sz="1200" dirty="0" err="1" smtClean="0"/>
              <a:t>Depression</a:t>
            </a:r>
            <a:r>
              <a:rPr lang="es-ES" sz="1200" dirty="0" smtClean="0"/>
              <a:t> and HIV </a:t>
            </a:r>
            <a:r>
              <a:rPr lang="es-ES" sz="1200" dirty="0" err="1" smtClean="0"/>
              <a:t>risk</a:t>
            </a:r>
            <a:r>
              <a:rPr lang="es-ES" sz="1200" dirty="0" smtClean="0"/>
              <a:t> </a:t>
            </a:r>
            <a:r>
              <a:rPr lang="es-ES" sz="1200" dirty="0" err="1" smtClean="0"/>
              <a:t>behaviors</a:t>
            </a:r>
            <a:r>
              <a:rPr lang="es-ES" sz="1200" dirty="0" smtClean="0"/>
              <a:t> </a:t>
            </a:r>
            <a:r>
              <a:rPr lang="es-ES" sz="1200" dirty="0" err="1" smtClean="0"/>
              <a:t>among</a:t>
            </a:r>
            <a:r>
              <a:rPr lang="es-ES" sz="1200" dirty="0" smtClean="0"/>
              <a:t> </a:t>
            </a:r>
            <a:r>
              <a:rPr lang="es-ES" sz="1200" dirty="0" err="1" smtClean="0"/>
              <a:t>patients</a:t>
            </a:r>
            <a:r>
              <a:rPr lang="es-ES" sz="1200" dirty="0" smtClean="0"/>
              <a:t> in a </a:t>
            </a:r>
            <a:r>
              <a:rPr lang="es-ES" sz="1200" dirty="0" err="1" smtClean="0"/>
              <a:t>sexually</a:t>
            </a:r>
            <a:r>
              <a:rPr lang="es-ES" sz="1200" dirty="0" smtClean="0"/>
              <a:t> </a:t>
            </a:r>
            <a:r>
              <a:rPr lang="es-ES" sz="1200" dirty="0" err="1" smtClean="0"/>
              <a:t>transmitted</a:t>
            </a:r>
            <a:r>
              <a:rPr lang="es-ES" sz="1200" dirty="0" smtClean="0"/>
              <a:t> </a:t>
            </a:r>
            <a:r>
              <a:rPr lang="es-ES" sz="1200" dirty="0" err="1" smtClean="0"/>
              <a:t>disease</a:t>
            </a:r>
            <a:r>
              <a:rPr lang="es-ES" sz="1200" dirty="0" smtClean="0"/>
              <a:t> </a:t>
            </a:r>
            <a:r>
              <a:rPr lang="es-ES" sz="1200" dirty="0" err="1" smtClean="0"/>
              <a:t>clinic</a:t>
            </a:r>
            <a:r>
              <a:rPr lang="es-ES" sz="1200" dirty="0" smtClean="0"/>
              <a:t>. Am J  </a:t>
            </a:r>
            <a:r>
              <a:rPr lang="es-ES" sz="1200" dirty="0" err="1" smtClean="0"/>
              <a:t>Psychiatry</a:t>
            </a:r>
            <a:r>
              <a:rPr lang="es-ES" sz="1200" dirty="0" smtClean="0"/>
              <a:t>. 2004 May;161(5):912-4. </a:t>
            </a:r>
            <a:r>
              <a:rPr lang="es-ES" sz="1200" dirty="0" err="1" smtClean="0"/>
              <a:t>PubMed</a:t>
            </a:r>
            <a:r>
              <a:rPr lang="es-ES" sz="1200" dirty="0" smtClean="0"/>
              <a:t> PMID: </a:t>
            </a:r>
          </a:p>
          <a:p>
            <a:pPr algn="just" defTabSz="406908">
              <a:defRPr sz="1800">
                <a:solidFill>
                  <a:srgbClr val="000000"/>
                </a:solidFill>
              </a:defRPr>
            </a:pPr>
            <a:r>
              <a:rPr lang="en-US" sz="1200" dirty="0" err="1" smtClean="0"/>
              <a:t>Sherbourne</a:t>
            </a:r>
            <a:r>
              <a:rPr lang="en-US" sz="1200" dirty="0" smtClean="0"/>
              <a:t> AD, Hays RD, Fleishman JA et al. Impact of Psychiatric Conditions on the Health related Quality of Life in Personas with HIV Infection. The American Journal of Psychiatry. 2000; 157(2): 248-254 </a:t>
            </a:r>
          </a:p>
          <a:p>
            <a:pPr algn="just" defTabSz="406908">
              <a:defRPr sz="1800">
                <a:solidFill>
                  <a:srgbClr val="000000"/>
                </a:solidFill>
              </a:defRPr>
            </a:pPr>
            <a:endParaRPr lang="es-ES" sz="1200" dirty="0" smtClean="0"/>
          </a:p>
          <a:p>
            <a:pPr lvl="0" algn="just" defTabSz="406908"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endParaRPr sz="1200" dirty="0" smtClean="0">
              <a:uFill>
                <a:solidFill/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algn="l" defTabSz="406908">
              <a:defRPr sz="1800">
                <a:solidFill>
                  <a:srgbClr val="000000"/>
                </a:solidFill>
              </a:defRPr>
            </a:pPr>
            <a:endParaRPr sz="2400" dirty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</a:p>
          <a:p>
            <a:pPr algn="ctr"/>
            <a:r>
              <a:rPr lang="es-ES" dirty="0" smtClean="0"/>
              <a:t>Muchas gracias</a:t>
            </a:r>
          </a:p>
          <a:p>
            <a:pPr algn="ctr"/>
            <a:r>
              <a:rPr lang="es-ES" dirty="0" err="1" smtClean="0"/>
              <a:t>Eskerik</a:t>
            </a:r>
            <a:r>
              <a:rPr lang="es-ES" dirty="0" smtClean="0"/>
              <a:t> </a:t>
            </a:r>
            <a:r>
              <a:rPr lang="es-ES" dirty="0" err="1" smtClean="0"/>
              <a:t>asko</a:t>
            </a:r>
            <a:endParaRPr lang="es-E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85776" y="802441"/>
            <a:ext cx="11176093" cy="90600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56362">
              <a:defRPr sz="4392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392" cap="all" dirty="0">
                <a:solidFill>
                  <a:srgbClr val="535353"/>
                </a:solidFill>
              </a:rPr>
              <a:t> 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la comorbilidad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psiquiatrica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en la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progresion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de la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infeccion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por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vih</a:t>
            </a:r>
            <a:endParaRPr sz="4000" cap="all" dirty="0">
              <a:solidFill>
                <a:srgbClr val="53535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hape 37"/>
          <p:cNvSpPr/>
          <p:nvPr/>
        </p:nvSpPr>
        <p:spPr>
          <a:xfrm>
            <a:off x="885776" y="2140496"/>
            <a:ext cx="11305256" cy="64807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Autofit/>
          </a:bodyPr>
          <a:lstStyle/>
          <a:p>
            <a:pPr lvl="0" algn="l" defTabSz="406908">
              <a:defRPr sz="1800">
                <a:solidFill>
                  <a:srgbClr val="000000"/>
                </a:solidFill>
              </a:defRPr>
            </a:pPr>
            <a:r>
              <a:rPr sz="2400" dirty="0" smtClean="0"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endParaRPr lang="es-ES" sz="2400" dirty="0" smtClean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l" defTabSz="406908">
              <a:defRPr sz="1800">
                <a:solidFill>
                  <a:srgbClr val="000000"/>
                </a:solidFill>
              </a:defRPr>
            </a:pPr>
            <a:endParaRPr sz="2400" dirty="0" smtClean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defRPr sz="1800">
                <a:solidFill>
                  <a:srgbClr val="000000"/>
                </a:solidFill>
              </a:defRPr>
            </a:pPr>
            <a:endParaRPr sz="2400" dirty="0" smtClean="0"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indent="305180" algn="just" defTabSz="400126">
              <a:lnSpc>
                <a:spcPct val="150000"/>
              </a:lnSpc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endParaRPr sz="2400" dirty="0" smtClean="0">
              <a:uFill>
                <a:solidFill/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algn="l" defTabSz="406908">
              <a:defRPr sz="1800">
                <a:solidFill>
                  <a:srgbClr val="000000"/>
                </a:solidFill>
              </a:defRPr>
            </a:pPr>
            <a:endParaRPr sz="2400" dirty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</p:txBody>
      </p:sp>
      <p:sp>
        <p:nvSpPr>
          <p:cNvPr id="5" name="Shape 39"/>
          <p:cNvSpPr>
            <a:spLocks noGrp="1"/>
          </p:cNvSpPr>
          <p:nvPr>
            <p:ph type="body" idx="1"/>
          </p:nvPr>
        </p:nvSpPr>
        <p:spPr>
          <a:xfrm>
            <a:off x="741760" y="1996480"/>
            <a:ext cx="11070949" cy="6768752"/>
          </a:xfrm>
          <a:prstGeom prst="rect">
            <a:avLst/>
          </a:prstGeom>
        </p:spPr>
        <p:txBody>
          <a:bodyPr>
            <a:noAutofit/>
          </a:bodyPr>
          <a:lstStyle/>
          <a:p>
            <a:pPr marL="249936" lvl="0" indent="-249936" defTabSz="280415">
              <a:spcBef>
                <a:spcPts val="2200"/>
              </a:spcBef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mujeres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con VIH/SIDA y comorbilidad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psiquiátrica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o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por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uso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drogas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experimentan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una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mayor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vulnerabilidad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particularmente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aquellas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que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se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ven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expuestas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eventos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traumáticos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(Blank MB,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Himeloch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S, Walkup J, Eisenberg MM, 2004). </a:t>
            </a:r>
          </a:p>
          <a:p>
            <a:pPr marL="249936" indent="-249936" defTabSz="280415">
              <a:spcBef>
                <a:spcPts val="2200"/>
              </a:spcBef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El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desempleo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mayor (73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%)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en personas con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Vih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y </a:t>
            </a:r>
            <a:r>
              <a:rPr lang="es-ES" sz="2400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comorbilidad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psiquiátrica y/o drogodependencias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 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(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Gaynes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BN, O´Donnell J, Nelson E, Heine ,et al 2015) </a:t>
            </a:r>
            <a:endParaRPr sz="2400" dirty="0">
              <a:solidFill>
                <a:schemeClr val="bg1"/>
              </a:solidFill>
              <a:uFill>
                <a:solidFill>
                  <a:srgbClr val="FF0000"/>
                </a:solidFill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249936" lvl="0" indent="-249936" defTabSz="280415">
              <a:spcBef>
                <a:spcPts val="2200"/>
              </a:spcBef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Las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condiciones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psíquicas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influyen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en la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Calidad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Vida  y en el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acceso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 los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tratamientos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y la 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adherencia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 (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Sherbourne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AD, Hays RD, Fleishman JA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er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al</a:t>
            </a:r>
            <a:endParaRPr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49936" lvl="0" indent="-249936" defTabSz="280415">
              <a:spcBef>
                <a:spcPts val="2200"/>
              </a:spcBef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</a:t>
            </a:r>
            <a:r>
              <a:rPr sz="2400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personas con VIH con comorbilidad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psiquiátrica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y/o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drogodependencias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tienen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mayor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riesgo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 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exclusión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social   (Heckman 2003) (</a:t>
            </a:r>
            <a:r>
              <a:rPr sz="2400" dirty="0" err="1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Oberje</a:t>
            </a:r>
            <a:r>
              <a:rPr sz="2400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E et al 2015).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85776" y="802441"/>
            <a:ext cx="11176093" cy="906007"/>
          </a:xfrm>
          <a:prstGeom prst="rect">
            <a:avLst/>
          </a:prstGeom>
        </p:spPr>
        <p:txBody>
          <a:bodyPr>
            <a:normAutofit/>
          </a:bodyPr>
          <a:lstStyle>
            <a:lvl1pPr defTabSz="356362">
              <a:defRPr sz="4392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392" cap="all" dirty="0">
                <a:solidFill>
                  <a:srgbClr val="535353"/>
                </a:solidFill>
              </a:rPr>
              <a:t> </a:t>
            </a:r>
            <a:r>
              <a:rPr lang="es-ES" sz="4392" cap="all" dirty="0" smtClean="0">
                <a:solidFill>
                  <a:srgbClr val="535353"/>
                </a:solidFill>
              </a:rPr>
              <a:t>efecto </a:t>
            </a:r>
            <a:r>
              <a:rPr lang="es-ES" sz="4392" cap="all" dirty="0" err="1" smtClean="0">
                <a:solidFill>
                  <a:srgbClr val="535353"/>
                </a:solidFill>
              </a:rPr>
              <a:t>sindemico</a:t>
            </a:r>
            <a:endParaRPr sz="4000" cap="all" dirty="0">
              <a:solidFill>
                <a:srgbClr val="53535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hape 37"/>
          <p:cNvSpPr/>
          <p:nvPr/>
        </p:nvSpPr>
        <p:spPr>
          <a:xfrm>
            <a:off x="453728" y="2140496"/>
            <a:ext cx="11881320" cy="64807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Autofit/>
          </a:bodyPr>
          <a:lstStyle/>
          <a:p>
            <a:pPr lvl="0" algn="l" defTabSz="406908">
              <a:defRPr sz="1800">
                <a:solidFill>
                  <a:srgbClr val="000000"/>
                </a:solidFill>
              </a:defRPr>
            </a:pPr>
            <a:r>
              <a:rPr sz="2400" dirty="0" smtClean="0"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endParaRPr lang="es-ES" sz="2400" dirty="0" smtClean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l" defTabSz="406908">
              <a:defRPr sz="1800">
                <a:solidFill>
                  <a:srgbClr val="000000"/>
                </a:solidFill>
              </a:defRPr>
            </a:pPr>
            <a:endParaRPr sz="2400" dirty="0" smtClean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lvl="0" algn="just" defTabSz="406908">
              <a:defRPr sz="1800">
                <a:solidFill>
                  <a:srgbClr val="000000"/>
                </a:solidFill>
              </a:defRPr>
            </a:pPr>
            <a:endParaRPr sz="1200" dirty="0" smtClean="0">
              <a:uFill>
                <a:solidFill/>
              </a:uFill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 algn="l" defTabSz="406908">
              <a:defRPr sz="1800">
                <a:solidFill>
                  <a:srgbClr val="000000"/>
                </a:solidFill>
              </a:defRPr>
            </a:pPr>
            <a:endParaRPr sz="2400" dirty="0"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73808" y="2500536"/>
            <a:ext cx="104411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Se denomina efecto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sindémico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(Singer et al, 2003) al conjunto de problemas de salud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coocurrentes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en una persona tiempo o lugar, diferentes e interaccionados entre sí, por factores sociales desencadenantes comunes.. </a:t>
            </a:r>
          </a:p>
          <a:p>
            <a:pPr lvl="0" algn="just"/>
            <a:endParaRPr lang="es-ES"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El modelo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sindémico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destaca la importancia de factores culturales y étnicos que se congregan en un determinado sector de población, haciéndole más vulnerable a determinadas condiciones ambientales que influyen en su salud, directamente (nutrición, agua) o indirectamente a través de hábitos de vida poco saludables (uso de drogas, violencia, etc.…)</a:t>
            </a:r>
          </a:p>
          <a:p>
            <a:pPr lvl="0" algn="just"/>
            <a:endParaRPr lang="es-ES" sz="2800" dirty="0" smtClean="0"/>
          </a:p>
          <a:p>
            <a:pPr lvl="0" algn="just"/>
            <a:endParaRPr lang="es-ES" sz="2800" dirty="0" smtClean="0"/>
          </a:p>
          <a:p>
            <a:pPr lvl="0" algn="just"/>
            <a:endParaRPr lang="es-ES" sz="2800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60837" y="7901136"/>
            <a:ext cx="116742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Singer M y Clair S: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Syndemics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and Public Health. 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Reconceptulizing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Disease in Biosocial Context . Medical Anthropology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Quaterly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2003; 17(4): 423-441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355600" y="254001"/>
            <a:ext cx="12293600" cy="1238424"/>
          </a:xfrm>
          <a:prstGeom prst="rect">
            <a:avLst/>
          </a:prstGeom>
        </p:spPr>
        <p:txBody>
          <a:bodyPr>
            <a:normAutofit/>
          </a:bodyPr>
          <a:lstStyle>
            <a:lvl1pPr defTabSz="385572">
              <a:defRPr sz="4752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752" cap="all" dirty="0" err="1">
                <a:solidFill>
                  <a:srgbClr val="535353"/>
                </a:solidFill>
              </a:rPr>
              <a:t>Calidad</a:t>
            </a:r>
            <a:r>
              <a:rPr sz="4752" cap="all" dirty="0">
                <a:solidFill>
                  <a:srgbClr val="535353"/>
                </a:solidFill>
              </a:rPr>
              <a:t> de </a:t>
            </a:r>
            <a:r>
              <a:rPr sz="4752" cap="all" dirty="0" err="1">
                <a:solidFill>
                  <a:srgbClr val="535353"/>
                </a:solidFill>
              </a:rPr>
              <a:t>vida</a:t>
            </a:r>
            <a:r>
              <a:rPr sz="4752" cap="all" dirty="0">
                <a:solidFill>
                  <a:srgbClr val="535353"/>
                </a:solidFill>
              </a:rPr>
              <a:t> y </a:t>
            </a:r>
            <a:r>
              <a:rPr sz="4752" cap="all" dirty="0" err="1" smtClean="0">
                <a:solidFill>
                  <a:srgbClr val="535353"/>
                </a:solidFill>
              </a:rPr>
              <a:t>bienestar</a:t>
            </a:r>
            <a:endParaRPr sz="4752" cap="all" dirty="0">
              <a:solidFill>
                <a:srgbClr val="535353"/>
              </a:solidFill>
            </a:endParaRPr>
          </a:p>
        </p:txBody>
      </p:sp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 rot="21592846">
            <a:off x="508982" y="2009467"/>
            <a:ext cx="12488876" cy="668367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es-ES"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Schalock</a:t>
            </a: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y Verdugo (2008) definen la Calidad de Vida  como un constructo multidimensional,  que incluye las siguientes dimensiones:</a:t>
            </a:r>
          </a:p>
          <a:p>
            <a:pPr marL="0" lv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es-ES" sz="28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ea typeface="Helvetica"/>
              <a:cs typeface="Arial" pitchFamily="34" charset="0"/>
              <a:sym typeface="Helvetica"/>
            </a:endParaRPr>
          </a:p>
          <a:p>
            <a:pPr marL="0" lvl="0" indent="0" algn="just" defTabSz="356615">
              <a:lnSpc>
                <a:spcPct val="100000"/>
              </a:lnSpc>
              <a:spcBef>
                <a:spcPts val="0"/>
              </a:spcBef>
              <a:buSzTx/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Bienestar emocional: </a:t>
            </a:r>
            <a:r>
              <a:rPr lang="es-ES"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autoconcepto</a:t>
            </a: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positivo</a:t>
            </a:r>
          </a:p>
          <a:p>
            <a:pPr marL="194517" lvl="0" indent="-194517" algn="just" defTabSz="356615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100000"/>
              <a:buFont typeface="Wingdings" pitchFamily="2" charset="2"/>
              <a:buChar char="q"/>
              <a:tabLst>
                <a:tab pos="139700" algn="l"/>
              </a:tabLst>
              <a:defRPr sz="1800">
                <a:solidFill>
                  <a:srgbClr val="000000"/>
                </a:solidFill>
              </a:defRPr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Satisfacción con  el apoyo social recibido</a:t>
            </a:r>
          </a:p>
          <a:p>
            <a:pPr marL="194517" lvl="0" indent="-194517" algn="just" defTabSz="356615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100000"/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Bienestar material. Incluye las variables como estatus económico, el empleo, la vivienda</a:t>
            </a:r>
          </a:p>
          <a:p>
            <a:pPr marL="0" lvl="0" indent="0" algn="just" defTabSz="356615">
              <a:lnSpc>
                <a:spcPct val="100000"/>
              </a:lnSpc>
              <a:spcBef>
                <a:spcPts val="0"/>
              </a:spcBef>
              <a:buSzTx/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Desarrollo personal</a:t>
            </a:r>
          </a:p>
          <a:p>
            <a:pPr marL="194517" lvl="0" indent="-194517" algn="just" defTabSz="356615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100000"/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Bienestar físico.  </a:t>
            </a:r>
          </a:p>
          <a:p>
            <a:pPr marL="194517" lvl="0" indent="-194517" algn="just" defTabSz="356615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100000"/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</a:t>
            </a:r>
            <a:r>
              <a:rPr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Autodeterminación</a:t>
            </a:r>
            <a:r>
              <a:rPr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. </a:t>
            </a:r>
          </a:p>
          <a:p>
            <a:pPr marL="194517" lvl="0" indent="-194517" algn="just" defTabSz="356615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SzPct val="100000"/>
              <a:buFont typeface="Wingdings" pitchFamily="2" charset="2"/>
              <a:buChar char="q"/>
              <a:defRPr sz="1800">
                <a:solidFill>
                  <a:srgbClr val="000000"/>
                </a:solidFill>
              </a:defRPr>
            </a:pPr>
            <a:r>
              <a:rPr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Inclusión</a:t>
            </a:r>
            <a:r>
              <a:rPr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ea typeface="Helvetica"/>
                <a:cs typeface="Arial" pitchFamily="34" charset="0"/>
                <a:sym typeface="Helvetica"/>
              </a:rPr>
              <a:t> social. </a:t>
            </a:r>
            <a:endParaRPr sz="2800" dirty="0" smtClean="0">
              <a:solidFill>
                <a:schemeClr val="bg1">
                  <a:lumMod val="90000"/>
                  <a:lumOff val="10000"/>
                </a:schemeClr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0" lv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2800" dirty="0" smtClean="0">
              <a:latin typeface="Helvetica"/>
              <a:ea typeface="Helvetica"/>
              <a:cs typeface="Helvetica"/>
              <a:sym typeface="Helvetica"/>
            </a:endParaRPr>
          </a:p>
          <a:p>
            <a:pPr marL="97121" lvl="0" indent="-97121" defTabSz="356615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endParaRPr sz="2800" dirty="0"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5 Rectángulo"/>
          <p:cNvSpPr/>
          <p:nvPr/>
        </p:nvSpPr>
        <p:spPr>
          <a:xfrm>
            <a:off x="1749872" y="8549208"/>
            <a:ext cx="11254928" cy="1204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dirty="0" err="1" smtClean="0"/>
              <a:t>Schalock</a:t>
            </a:r>
            <a:r>
              <a:rPr lang="en-US" sz="1800" dirty="0" smtClean="0"/>
              <a:t>, R.L. y </a:t>
            </a:r>
            <a:r>
              <a:rPr lang="en-US" sz="1800" dirty="0" err="1" smtClean="0"/>
              <a:t>Verdugo</a:t>
            </a:r>
            <a:r>
              <a:rPr lang="en-US" sz="1800" dirty="0" smtClean="0"/>
              <a:t>, M.A. (2002). Handbook of quality of life for human service practitioners. Washington,</a:t>
            </a:r>
            <a:r>
              <a:rPr lang="es-ES" sz="1800" dirty="0" smtClean="0"/>
              <a:t>DC: American </a:t>
            </a:r>
            <a:r>
              <a:rPr lang="es-ES" sz="1800" dirty="0" err="1" smtClean="0"/>
              <a:t>Association</a:t>
            </a:r>
            <a:r>
              <a:rPr lang="es-ES" sz="1800" dirty="0" smtClean="0"/>
              <a:t> </a:t>
            </a:r>
            <a:r>
              <a:rPr lang="es-ES" sz="1800" dirty="0" err="1" smtClean="0"/>
              <a:t>on</a:t>
            </a:r>
            <a:r>
              <a:rPr lang="es-ES" sz="1800" dirty="0" smtClean="0"/>
              <a:t> Mental </a:t>
            </a:r>
            <a:r>
              <a:rPr lang="es-ES" sz="1800" dirty="0" err="1" smtClean="0"/>
              <a:t>Retardation</a:t>
            </a:r>
            <a:r>
              <a:rPr lang="es-ES" sz="1800" dirty="0" smtClean="0"/>
              <a:t> [Trad. castellano por Miguel Ángel Verdugo y Cristina </a:t>
            </a:r>
            <a:r>
              <a:rPr lang="es-ES" sz="1800" dirty="0" err="1" smtClean="0"/>
              <a:t>Jenaro.</a:t>
            </a:r>
            <a:r>
              <a:rPr lang="es-ES" sz="1800" i="1" dirty="0" err="1" smtClean="0"/>
              <a:t>Calidad</a:t>
            </a:r>
            <a:r>
              <a:rPr lang="es-ES" sz="1800" i="1" dirty="0" smtClean="0"/>
              <a:t> de vida. Manual para profesionales de la educación, salud y servicios sociales. Madrid: Alianza Editorial,</a:t>
            </a:r>
            <a:r>
              <a:rPr lang="es-ES" sz="1800" dirty="0" smtClean="0"/>
              <a:t>2003</a:t>
            </a:r>
            <a:endParaRPr lang="es-ES" sz="1800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676995"/>
          </a:xfrm>
          <a:prstGeom prst="rect">
            <a:avLst/>
          </a:prstGeom>
        </p:spPr>
        <p:txBody>
          <a:bodyPr>
            <a:normAutofit/>
          </a:bodyPr>
          <a:lstStyle>
            <a:lvl1pPr defTabSz="385572">
              <a:defRPr sz="4752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752" cap="all" dirty="0" err="1">
                <a:solidFill>
                  <a:srgbClr val="535353"/>
                </a:solidFill>
              </a:rPr>
              <a:t>Calidad</a:t>
            </a:r>
            <a:r>
              <a:rPr sz="4752" cap="all" dirty="0">
                <a:solidFill>
                  <a:srgbClr val="535353"/>
                </a:solidFill>
              </a:rPr>
              <a:t> de </a:t>
            </a:r>
            <a:r>
              <a:rPr sz="4752" cap="all" dirty="0" err="1" smtClean="0">
                <a:solidFill>
                  <a:srgbClr val="535353"/>
                </a:solidFill>
              </a:rPr>
              <a:t>vida</a:t>
            </a:r>
            <a:r>
              <a:rPr lang="es-ES" sz="4752" cap="all" dirty="0" smtClean="0">
                <a:solidFill>
                  <a:srgbClr val="535353"/>
                </a:solidFill>
              </a:rPr>
              <a:t> relacionada con la salud (CVRS)</a:t>
            </a:r>
            <a:endParaRPr sz="4752" cap="all" dirty="0">
              <a:solidFill>
                <a:srgbClr val="535353"/>
              </a:solidFill>
            </a:endParaRPr>
          </a:p>
        </p:txBody>
      </p:sp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 rot="21592846">
            <a:off x="507485" y="2154772"/>
            <a:ext cx="11251202" cy="5602211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es-ES" sz="3200" dirty="0" smtClean="0">
              <a:solidFill>
                <a:schemeClr val="bg1">
                  <a:lumMod val="90000"/>
                  <a:lumOff val="10000"/>
                </a:schemeClr>
              </a:solidFill>
            </a:endParaRPr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es-ES" sz="32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Schwartzman</a:t>
            </a:r>
            <a:r>
              <a:rPr lang="es-ES" sz="32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L y </a:t>
            </a:r>
            <a:r>
              <a:rPr lang="es-ES" sz="32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cols</a:t>
            </a:r>
            <a:r>
              <a:rPr lang="es-ES" sz="32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, (2003) : resultante de la interacción del tipo de enfermedad y su evolución, la personalidad del paciente, el grado de cambio que inevitablemente se produce en su vida, el soporte social recibido y percibido y la etapa de la vida en que se produce la enfermedad.</a:t>
            </a:r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es-ES" sz="3200" dirty="0" err="1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Badia</a:t>
            </a:r>
            <a:r>
              <a:rPr lang="es-ES" sz="3200" dirty="0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 X y  </a:t>
            </a:r>
            <a:r>
              <a:rPr lang="es-ES" sz="3200" dirty="0" err="1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Podzamczer</a:t>
            </a:r>
            <a:r>
              <a:rPr lang="es-ES" sz="3200" dirty="0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 D (2000</a:t>
            </a:r>
            <a:r>
              <a:rPr lang="es-ES_tradnl" sz="3200" dirty="0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)</a:t>
            </a:r>
            <a:r>
              <a:rPr lang="es-ES" sz="3200" dirty="0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: “percepción subjetiva, influenciada por el estado de salud actual, de la capacidad para realizar aquellas actividades importantes para el individuo. Es un proceso dinámico y cambiante ,subjetivo.”</a:t>
            </a:r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es-ES" sz="32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es-ES" sz="32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Schwartzmann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L. Calidad de vida relacionada con la salud: aspectos conceptuales. Ciencia y Enfermería. 2003;2: 9-21</a:t>
            </a:r>
            <a:r>
              <a:rPr lang="es-ES" sz="1800" dirty="0" smtClean="0"/>
              <a:t>. </a:t>
            </a:r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es-ES" sz="1800" dirty="0" err="1" smtClean="0"/>
              <a:t>Badia</a:t>
            </a:r>
            <a:r>
              <a:rPr lang="es-ES" sz="1800" dirty="0" smtClean="0"/>
              <a:t> X. y  </a:t>
            </a:r>
            <a:r>
              <a:rPr lang="es-ES" sz="1800" dirty="0" err="1" smtClean="0"/>
              <a:t>Podzamczer</a:t>
            </a:r>
            <a:r>
              <a:rPr lang="es-ES" sz="1800" dirty="0" smtClean="0"/>
              <a:t> D. Calidad de vida asociada a la salud y VIH.  Validación de cuestionarios de CVRS en pacientes VIH tratados con HAART. </a:t>
            </a:r>
            <a:r>
              <a:rPr lang="en-US" sz="1800" dirty="0" smtClean="0"/>
              <a:t>Barcelona 2000 .Cap 5:67-82 </a:t>
            </a:r>
            <a:endParaRPr lang="es-ES" sz="1800" dirty="0" smtClean="0"/>
          </a:p>
          <a:p>
            <a:pPr marL="0" indent="0" algn="just" defTabSz="356615">
              <a:lnSpc>
                <a:spcPct val="10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es-ES" sz="32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670472"/>
          </a:xfrm>
        </p:spPr>
        <p:txBody>
          <a:bodyPr>
            <a:normAutofit/>
          </a:bodyPr>
          <a:lstStyle/>
          <a:p>
            <a:r>
              <a:rPr lang="es-ES" sz="4000" dirty="0" smtClean="0">
                <a:latin typeface="Arial" pitchFamily="34" charset="0"/>
                <a:cs typeface="Arial" pitchFamily="34" charset="0"/>
              </a:rPr>
              <a:t>Calidad de vida relacionada con la salud en la </a:t>
            </a:r>
            <a:r>
              <a:rPr lang="es-ES" sz="4000" dirty="0" err="1" smtClean="0">
                <a:latin typeface="Arial" pitchFamily="34" charset="0"/>
                <a:cs typeface="Arial" pitchFamily="34" charset="0"/>
              </a:rPr>
              <a:t>infeccion</a:t>
            </a:r>
            <a:r>
              <a:rPr lang="es-ES" sz="4000" dirty="0" smtClean="0">
                <a:latin typeface="Arial" pitchFamily="34" charset="0"/>
                <a:cs typeface="Arial" pitchFamily="34" charset="0"/>
              </a:rPr>
              <a:t> por </a:t>
            </a:r>
            <a:r>
              <a:rPr lang="es-ES" sz="4000" dirty="0" err="1" smtClean="0">
                <a:latin typeface="Arial" pitchFamily="34" charset="0"/>
                <a:cs typeface="Arial" pitchFamily="34" charset="0"/>
              </a:rPr>
              <a:t>vih</a:t>
            </a:r>
            <a:endParaRPr lang="es-E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Rectángulo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9712" y="3049104"/>
            <a:ext cx="12195472" cy="485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339725" algn="just">
              <a:buNone/>
              <a:tabLst>
                <a:tab pos="-609600" algn="l"/>
                <a:tab pos="-539750" algn="l"/>
                <a:tab pos="-269875" algn="l"/>
              </a:tabLst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</a:rPr>
              <a:t>- </a:t>
            </a: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Según  </a:t>
            </a:r>
            <a:r>
              <a:rPr lang="es-ES"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Wu</a:t>
            </a: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Revicki</a:t>
            </a: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.; Jacobson y </a:t>
            </a:r>
            <a:r>
              <a:rPr lang="es-ES" sz="28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Malitz</a:t>
            </a: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1997 el impacto del VIH afecta a todas las áreas de la Calidad de Vida Relacionada con la Salud: </a:t>
            </a:r>
          </a:p>
          <a:p>
            <a:pPr indent="339725" algn="just">
              <a:lnSpc>
                <a:spcPct val="100000"/>
              </a:lnSpc>
              <a:spcBef>
                <a:spcPts val="2400"/>
              </a:spcBef>
              <a:tabLst>
                <a:tab pos="-609600" algn="l"/>
                <a:tab pos="-539750" algn="l"/>
                <a:tab pos="-269875" algn="l"/>
              </a:tabLst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Modifica la percepción subjetiva sobre la propia salud</a:t>
            </a:r>
          </a:p>
          <a:p>
            <a:pPr indent="339725" algn="just">
              <a:lnSpc>
                <a:spcPct val="100000"/>
              </a:lnSpc>
              <a:spcBef>
                <a:spcPts val="2400"/>
              </a:spcBef>
              <a:tabLst>
                <a:tab pos="-609600" algn="l"/>
                <a:tab pos="-539750" algn="l"/>
                <a:tab pos="-269875" algn="l"/>
              </a:tabLst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Afecta considerablemente al desempeño de un rol activo social, disminuye la  energía</a:t>
            </a:r>
          </a:p>
          <a:p>
            <a:pPr indent="339725" algn="just">
              <a:lnSpc>
                <a:spcPct val="100000"/>
              </a:lnSpc>
              <a:spcBef>
                <a:spcPts val="2400"/>
              </a:spcBef>
              <a:tabLst>
                <a:tab pos="-609600" algn="l"/>
                <a:tab pos="-539750" algn="l"/>
                <a:tab pos="-269875" algn="l"/>
              </a:tabLst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Afecta a la red de apoyo social, por el estigma que acarrea</a:t>
            </a:r>
          </a:p>
          <a:p>
            <a:pPr indent="339725" algn="just">
              <a:lnSpc>
                <a:spcPct val="100000"/>
              </a:lnSpc>
              <a:spcBef>
                <a:spcPts val="2400"/>
              </a:spcBef>
              <a:tabLst>
                <a:tab pos="-609600" algn="l"/>
                <a:tab pos="-539750" algn="l"/>
                <a:tab pos="-269875" algn="l"/>
              </a:tabLst>
            </a:pPr>
            <a:r>
              <a:rPr lang="es-ES" sz="28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Puede influir en el rendimiento  cognitivo, salud mental,  funcionamiento sexual, imagen corporal, y vida espiritual.</a:t>
            </a:r>
            <a:endParaRPr lang="es-ES" sz="2800" dirty="0">
              <a:solidFill>
                <a:schemeClr val="bg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965896" y="8930686"/>
            <a:ext cx="110389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Wu AW,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Revicki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DA, Jacobson  D, 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Malitz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FE. </a:t>
            </a: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Evidence for reliability, validity and usefulness of the Medical Outcomes study HIV Health Survey (MOS-HIV).1997;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Quality life  Research.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1997; 6(6), 481-493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5600" y="254000"/>
            <a:ext cx="12293600" cy="1670472"/>
          </a:xfrm>
        </p:spPr>
        <p:txBody>
          <a:bodyPr>
            <a:normAutofit/>
          </a:bodyPr>
          <a:lstStyle/>
          <a:p>
            <a:r>
              <a:rPr lang="es-ES" sz="4000" dirty="0" smtClean="0">
                <a:latin typeface="Arial" pitchFamily="34" charset="0"/>
                <a:cs typeface="Arial" pitchFamily="34" charset="0"/>
              </a:rPr>
              <a:t>Calidad de vida relacionada con la salud en la </a:t>
            </a:r>
            <a:r>
              <a:rPr lang="es-ES" sz="4000" dirty="0" err="1" smtClean="0">
                <a:latin typeface="Arial" pitchFamily="34" charset="0"/>
                <a:cs typeface="Arial" pitchFamily="34" charset="0"/>
              </a:rPr>
              <a:t>infeccion</a:t>
            </a:r>
            <a:r>
              <a:rPr lang="es-ES" sz="4000" dirty="0" smtClean="0">
                <a:latin typeface="Arial" pitchFamily="34" charset="0"/>
                <a:cs typeface="Arial" pitchFamily="34" charset="0"/>
              </a:rPr>
              <a:t> por </a:t>
            </a:r>
            <a:r>
              <a:rPr lang="es-ES" sz="4000" dirty="0" err="1" smtClean="0">
                <a:latin typeface="Arial" pitchFamily="34" charset="0"/>
                <a:cs typeface="Arial" pitchFamily="34" charset="0"/>
              </a:rPr>
              <a:t>vih</a:t>
            </a:r>
            <a:endParaRPr lang="es-E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Rectángulo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736" y="2311980"/>
            <a:ext cx="12123464" cy="5978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n-US"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calidad</a:t>
            </a:r>
            <a:r>
              <a:rPr lang="en-US"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vida</a:t>
            </a:r>
            <a:r>
              <a:rPr lang="en-US"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en la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infección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por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VIH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depende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dirty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>
              <a:lnSpc>
                <a:spcPct val="100000"/>
              </a:lnSpc>
            </a:pP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Del control de la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infeccion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precoz-tardío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2">
              <a:lnSpc>
                <a:spcPct val="100000"/>
              </a:lnSpc>
            </a:pP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Del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grado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adaptación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al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diagnóstico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2">
              <a:lnSpc>
                <a:spcPct val="100000"/>
              </a:lnSpc>
            </a:pP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Adherencia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al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tratamiento</a:t>
            </a:r>
            <a:endParaRPr lang="en-US" sz="2400" dirty="0" smtClean="0">
              <a:solidFill>
                <a:schemeClr val="bg1">
                  <a:lumMod val="90000"/>
                  <a:lumOff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>
              <a:lnSpc>
                <a:spcPct val="100000"/>
              </a:lnSpc>
            </a:pP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Del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apoyo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social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recibido</a:t>
            </a:r>
            <a:r>
              <a:rPr lang="en-U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percibido</a:t>
            </a:r>
            <a:r>
              <a:rPr lang="es-ES_tradnl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lvl="2">
              <a:lnSpc>
                <a:spcPct val="100000"/>
              </a:lnSpc>
            </a:pPr>
            <a:r>
              <a:rPr lang="es-ES_tradnl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Del acceso  a recursos sanitarios y de tratamiento  antirretroviral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S" sz="2400" b="1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afectación </a:t>
            </a:r>
            <a:r>
              <a:rPr lang="es-ES" sz="2400" b="1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neurocognitiva</a:t>
            </a:r>
            <a:r>
              <a:rPr lang="es-ES"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es uno de los factores que se ha identificado como un factor </a:t>
            </a:r>
            <a:r>
              <a:rPr lang="es-ES" sz="2400" dirty="0" err="1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predictor</a:t>
            </a:r>
            <a:r>
              <a:rPr lang="es-ES" sz="2400" dirty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 de una peor CVRS en pacientes VIH 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latin typeface="Arial" pitchFamily="34" charset="0"/>
                <a:cs typeface="Arial" pitchFamily="34" charset="0"/>
              </a:rPr>
              <a:t>tratamietnto</a:t>
            </a:r>
            <a:endParaRPr lang="es-ES" dirty="0">
              <a:solidFill>
                <a:schemeClr val="bg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1389088" y="458989"/>
            <a:ext cx="9659912" cy="836411"/>
          </a:xfrm>
          <a:prstGeom prst="rect">
            <a:avLst/>
          </a:prstGeom>
        </p:spPr>
        <p:txBody>
          <a:bodyPr>
            <a:normAutofit/>
          </a:bodyPr>
          <a:lstStyle>
            <a:lvl1pPr defTabSz="414781">
              <a:defRPr sz="5112"/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4000" cap="all" dirty="0" err="1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hipotesis</a:t>
            </a:r>
            <a:r>
              <a:rPr sz="4000" cap="all" dirty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sz="4000" cap="all" dirty="0" err="1" smtClean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estudio</a:t>
            </a:r>
            <a:r>
              <a:rPr lang="es-ES" sz="4000" cap="all" dirty="0" smtClean="0">
                <a:solidFill>
                  <a:srgbClr val="535353"/>
                </a:solidFill>
                <a:latin typeface="Arial" pitchFamily="34" charset="0"/>
                <a:cs typeface="Arial" pitchFamily="34" charset="0"/>
              </a:rPr>
              <a:t> </a:t>
            </a:r>
            <a:endParaRPr sz="4000" cap="all" dirty="0">
              <a:solidFill>
                <a:srgbClr val="53535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Shape 47"/>
          <p:cNvSpPr/>
          <p:nvPr/>
        </p:nvSpPr>
        <p:spPr>
          <a:xfrm>
            <a:off x="453728" y="1181426"/>
            <a:ext cx="12017203" cy="8227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indent="450215" algn="just" defTabSz="44958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Primera.  Las personas con comorbilidad psiquiátrica y/o  drogodependencias tienen peor </a:t>
            </a:r>
            <a:r>
              <a:rPr lang="es-ES" sz="2400" b="1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calidad de vida relacionada con la salud asociada a factores sociales 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que las personas con VIH  sin comorbilidad psiquiátrica y/en drogodependencias.</a:t>
            </a:r>
          </a:p>
          <a:p>
            <a:pPr indent="450215" algn="just" defTabSz="44958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sz="2400" dirty="0">
              <a:solidFill>
                <a:schemeClr val="bg1">
                  <a:lumMod val="90000"/>
                  <a:lumOff val="10000"/>
                </a:schemeClr>
              </a:solidFill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Segunda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. Las personas con comorbilidad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psiquiátrica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y/o 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drogodependencias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perciben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menor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apoyo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social 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las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personas con VIH  sin comorbilidad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psiquiátrica</a:t>
            </a:r>
            <a:r>
              <a:rPr sz="2400" dirty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y/en </a:t>
            </a:r>
            <a:r>
              <a:rPr sz="2400" dirty="0" err="1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drogodependencias</a:t>
            </a:r>
            <a:r>
              <a:rPr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endParaRPr lang="es-ES" sz="2400" dirty="0" smtClean="0">
              <a:solidFill>
                <a:schemeClr val="bg1">
                  <a:lumMod val="90000"/>
                  <a:lumOff val="10000"/>
                </a:schemeClr>
              </a:solidFill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  <a:defRPr sz="1800">
                <a:solidFill>
                  <a:srgbClr val="000000"/>
                </a:solidFill>
              </a:defRPr>
            </a:pP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Tercera. Las personas con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comorbilidad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psiquiátrica y/o  drogodependencias tienen peor ajuste social que las personas con VIH  sin </a:t>
            </a:r>
            <a:r>
              <a:rPr lang="es-ES" sz="2400" dirty="0" err="1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comorbilidad</a:t>
            </a:r>
            <a:r>
              <a:rPr lang="es-ES" sz="2400" dirty="0" smtClean="0">
                <a:solidFill>
                  <a:schemeClr val="bg1">
                    <a:lumMod val="90000"/>
                    <a:lumOff val="10000"/>
                  </a:schemeClr>
                </a:solidFill>
                <a:uFill>
                  <a:solidFill/>
                </a:uFill>
                <a:latin typeface="Arial"/>
                <a:ea typeface="Arial"/>
                <a:cs typeface="Arial"/>
                <a:sym typeface="Arial"/>
              </a:rPr>
              <a:t> psiquiátrica y/en drogodependencias</a:t>
            </a:r>
            <a:endParaRPr sz="2400" dirty="0">
              <a:solidFill>
                <a:schemeClr val="bg1">
                  <a:lumMod val="90000"/>
                  <a:lumOff val="10000"/>
                </a:schemeClr>
              </a:solidFill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defRPr sz="1800">
                <a:solidFill>
                  <a:srgbClr val="000000"/>
                </a:solidFill>
              </a:defRPr>
            </a:pPr>
            <a:endParaRPr sz="2400" dirty="0">
              <a:uFill>
                <a:solidFill/>
              </a:uFill>
              <a:latin typeface="Arial"/>
              <a:ea typeface="Arial"/>
              <a:cs typeface="Arial"/>
              <a:sym typeface="Arial"/>
            </a:endParaRPr>
          </a:p>
          <a:p>
            <a:pPr lvl="0" indent="450215" algn="just" defTabSz="449580">
              <a:lnSpc>
                <a:spcPct val="150000"/>
              </a:lnSpc>
              <a:spcBef>
                <a:spcPts val="1200"/>
              </a:spcBef>
              <a:defRPr sz="1800">
                <a:solidFill>
                  <a:srgbClr val="000000"/>
                </a:solidFill>
              </a:defRPr>
            </a:pPr>
            <a:endParaRPr sz="2400" dirty="0"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image1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8791" y="8725823"/>
            <a:ext cx="1286634" cy="8982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562</TotalTime>
  <Words>1798</Words>
  <Application>Microsoft Office PowerPoint</Application>
  <PresentationFormat>Personalizado</PresentationFormat>
  <Paragraphs>122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Showroom</vt:lpstr>
      <vt:lpstr>Diapositiva 1</vt:lpstr>
      <vt:lpstr> la comorbilidad psiquiatrica en la progresion de la infeccion por vih</vt:lpstr>
      <vt:lpstr> la comorbilidad psiquiatrica en la progresion de la infeccion por vih</vt:lpstr>
      <vt:lpstr> efecto sindemico</vt:lpstr>
      <vt:lpstr>Calidad de vida y bienestar</vt:lpstr>
      <vt:lpstr>Calidad de vida relacionada con la salud (CVRS)</vt:lpstr>
      <vt:lpstr>Calidad de vida relacionada con la salud en la infeccion por vih</vt:lpstr>
      <vt:lpstr>Calidad de vida relacionada con la salud en la infeccion por vih</vt:lpstr>
      <vt:lpstr>hipotesis de estudio </vt:lpstr>
      <vt:lpstr>METODO Y MATERIALES del estudio</vt:lpstr>
      <vt:lpstr>Materiales y metodos de estudio</vt:lpstr>
      <vt:lpstr>Resultados  CARACTERISTICAS DIFERENCIALES</vt:lpstr>
      <vt:lpstr>Resultados  CARACTERISTICAS DIFERENCIALES</vt:lpstr>
      <vt:lpstr>Resultados  CALIDAD DE VIDA </vt:lpstr>
      <vt:lpstr>Resultados APOYO SOCIAL y ajuste social</vt:lpstr>
      <vt:lpstr>Resultados APOYO SOCIAL y ajuste social</vt:lpstr>
      <vt:lpstr>CONCLUSION</vt:lpstr>
      <vt:lpstr>CONCLUSION</vt:lpstr>
      <vt:lpstr>Nuevas lineas de intervencion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Carmen</dc:creator>
  <cp:lastModifiedBy>AULES</cp:lastModifiedBy>
  <cp:revision>21</cp:revision>
  <dcterms:modified xsi:type="dcterms:W3CDTF">2015-06-13T06:35:43Z</dcterms:modified>
</cp:coreProperties>
</file>