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524" r:id="rId3"/>
    <p:sldId id="525" r:id="rId4"/>
    <p:sldId id="493" r:id="rId5"/>
    <p:sldId id="497" r:id="rId6"/>
    <p:sldId id="506" r:id="rId7"/>
    <p:sldId id="502" r:id="rId8"/>
    <p:sldId id="508" r:id="rId9"/>
    <p:sldId id="526" r:id="rId10"/>
    <p:sldId id="458" r:id="rId11"/>
    <p:sldId id="510" r:id="rId12"/>
    <p:sldId id="322" r:id="rId13"/>
    <p:sldId id="527" r:id="rId14"/>
    <p:sldId id="271" r:id="rId15"/>
    <p:sldId id="273" r:id="rId16"/>
    <p:sldId id="274" r:id="rId17"/>
    <p:sldId id="530" r:id="rId18"/>
    <p:sldId id="464" r:id="rId19"/>
    <p:sldId id="460" r:id="rId20"/>
    <p:sldId id="492" r:id="rId21"/>
    <p:sldId id="491" r:id="rId22"/>
    <p:sldId id="532" r:id="rId23"/>
    <p:sldId id="533" r:id="rId24"/>
    <p:sldId id="534" r:id="rId25"/>
    <p:sldId id="535" r:id="rId26"/>
    <p:sldId id="540" r:id="rId27"/>
    <p:sldId id="433" r:id="rId28"/>
    <p:sldId id="531" r:id="rId29"/>
    <p:sldId id="517" r:id="rId30"/>
    <p:sldId id="539" r:id="rId31"/>
    <p:sldId id="536" r:id="rId32"/>
    <p:sldId id="537" r:id="rId33"/>
    <p:sldId id="538" r:id="rId34"/>
    <p:sldId id="399" r:id="rId35"/>
    <p:sldId id="489" r:id="rId36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26"/>
    <a:srgbClr val="A50021"/>
    <a:srgbClr val="FFFF66"/>
    <a:srgbClr val="D4CFB4"/>
    <a:srgbClr val="007A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E7155-7063-4D6D-BB2A-99A3B979A59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CA6002-D4C2-4BE7-A4A3-0B02A393777D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Male 51 years old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D8702C42-1D46-4C87-86DD-2AF4038D016A}" type="parTrans" cxnId="{3F018F4F-0F50-4E43-9D6D-F7D6D14F502D}">
      <dgm:prSet/>
      <dgm:spPr/>
      <dgm:t>
        <a:bodyPr/>
        <a:lstStyle/>
        <a:p>
          <a:endParaRPr lang="es-ES"/>
        </a:p>
      </dgm:t>
    </dgm:pt>
    <dgm:pt modelId="{F023CA07-8CF6-4818-B162-86991D359A09}" type="sibTrans" cxnId="{3F018F4F-0F50-4E43-9D6D-F7D6D14F502D}">
      <dgm:prSet/>
      <dgm:spPr/>
      <dgm:t>
        <a:bodyPr/>
        <a:lstStyle/>
        <a:p>
          <a:endParaRPr lang="es-ES"/>
        </a:p>
      </dgm:t>
    </dgm:pt>
    <dgm:pt modelId="{F1B96D54-DC95-4DCF-90EA-1B669B442122}">
      <dgm:prSet phldrT="[Texto]"/>
      <dgm:spPr/>
      <dgm:t>
        <a:bodyPr/>
        <a:lstStyle/>
        <a:p>
          <a:r>
            <a:rPr lang="en-US" dirty="0" err="1" smtClean="0"/>
            <a:t>Opioid</a:t>
          </a:r>
          <a:r>
            <a:rPr lang="en-US" dirty="0" smtClean="0"/>
            <a:t> use disorder in remission</a:t>
          </a:r>
        </a:p>
        <a:p>
          <a:r>
            <a:rPr lang="en-US" dirty="0" smtClean="0"/>
            <a:t>Cannabis use disorder in remission</a:t>
          </a:r>
        </a:p>
        <a:p>
          <a:r>
            <a:rPr lang="en-US" dirty="0" smtClean="0"/>
            <a:t>Cocaine use disorder in remission</a:t>
          </a:r>
        </a:p>
        <a:p>
          <a:r>
            <a:rPr lang="en-US" dirty="0" smtClean="0"/>
            <a:t>Alcohol use disorder active</a:t>
          </a:r>
          <a:endParaRPr lang="es-ES" dirty="0"/>
        </a:p>
      </dgm:t>
    </dgm:pt>
    <dgm:pt modelId="{4EC1C24D-633D-4757-B88A-1F0AE788AACC}" type="parTrans" cxnId="{24139AB8-2126-4E5F-8727-9A0409698268}">
      <dgm:prSet/>
      <dgm:spPr/>
      <dgm:t>
        <a:bodyPr/>
        <a:lstStyle/>
        <a:p>
          <a:endParaRPr lang="es-ES"/>
        </a:p>
      </dgm:t>
    </dgm:pt>
    <dgm:pt modelId="{C5AF50BC-E8FC-43FA-8C6B-042151E837A7}" type="sibTrans" cxnId="{24139AB8-2126-4E5F-8727-9A0409698268}">
      <dgm:prSet/>
      <dgm:spPr/>
      <dgm:t>
        <a:bodyPr/>
        <a:lstStyle/>
        <a:p>
          <a:endParaRPr lang="es-ES"/>
        </a:p>
      </dgm:t>
    </dgm:pt>
    <dgm:pt modelId="{2E3C89F3-D145-4B52-A772-0262A4F2B82E}">
      <dgm:prSet phldrT="[Texto]" custT="1"/>
      <dgm:spPr/>
      <dgm:t>
        <a:bodyPr/>
        <a:lstStyle/>
        <a:p>
          <a:r>
            <a:rPr lang="en-US" sz="1200" dirty="0" smtClean="0"/>
            <a:t>HIV+  </a:t>
          </a:r>
        </a:p>
        <a:p>
          <a:r>
            <a:rPr lang="en-US" sz="1200" dirty="0" smtClean="0"/>
            <a:t>VC &lt;  37</a:t>
          </a:r>
        </a:p>
        <a:p>
          <a:r>
            <a:rPr lang="it-IT" sz="1200" dirty="0" smtClean="0"/>
            <a:t>Col/TG:      229/163. T4 (43%): 819.</a:t>
          </a:r>
          <a:endParaRPr lang="en-US" sz="1200" dirty="0" smtClean="0"/>
        </a:p>
        <a:p>
          <a:r>
            <a:rPr lang="en-US" sz="1200" dirty="0" smtClean="0"/>
            <a:t>Mixed cognitive  impairment (vascular/alcohol)</a:t>
          </a:r>
        </a:p>
        <a:p>
          <a:r>
            <a:rPr lang="en-US" sz="1200" dirty="0" smtClean="0"/>
            <a:t>No other medical illness</a:t>
          </a:r>
          <a:endParaRPr lang="es-ES" sz="1200" dirty="0"/>
        </a:p>
      </dgm:t>
    </dgm:pt>
    <dgm:pt modelId="{A8B4F03A-A235-47D7-9EE5-A26A63495FE6}" type="parTrans" cxnId="{1837B203-9B72-44A7-9DD3-0927FF39C51E}">
      <dgm:prSet/>
      <dgm:spPr/>
      <dgm:t>
        <a:bodyPr/>
        <a:lstStyle/>
        <a:p>
          <a:endParaRPr lang="es-ES"/>
        </a:p>
      </dgm:t>
    </dgm:pt>
    <dgm:pt modelId="{473BE2BF-63A5-487F-9C6C-96D1BAFF7F09}" type="sibTrans" cxnId="{1837B203-9B72-44A7-9DD3-0927FF39C51E}">
      <dgm:prSet/>
      <dgm:spPr/>
      <dgm:t>
        <a:bodyPr/>
        <a:lstStyle/>
        <a:p>
          <a:endParaRPr lang="es-ES"/>
        </a:p>
      </dgm:t>
    </dgm:pt>
    <dgm:pt modelId="{9AD741C0-2178-4750-BBA9-A1E65E2E5F7A}">
      <dgm:prSet phldrT="[Texto]"/>
      <dgm:spPr/>
      <dgm:t>
        <a:bodyPr/>
        <a:lstStyle/>
        <a:p>
          <a:r>
            <a:rPr lang="en-US" noProof="0" dirty="0" smtClean="0"/>
            <a:t>Current treatment:</a:t>
          </a:r>
        </a:p>
        <a:p>
          <a:r>
            <a:rPr lang="es-ES" noProof="0" dirty="0" smtClean="0"/>
            <a:t>DRV/r 800/100 + </a:t>
          </a:r>
          <a:r>
            <a:rPr lang="es-ES" noProof="0" dirty="0" err="1" smtClean="0"/>
            <a:t>rilpivirina</a:t>
          </a:r>
          <a:r>
            <a:rPr lang="es-ES" noProof="0" dirty="0" smtClean="0"/>
            <a:t>. </a:t>
          </a:r>
          <a:endParaRPr lang="en-US" noProof="0" dirty="0"/>
        </a:p>
      </dgm:t>
    </dgm:pt>
    <dgm:pt modelId="{EADD542B-37B3-429B-A0E2-FF6F76B357E7}" type="parTrans" cxnId="{2DEC8A20-2383-46A2-B5CB-5FCAB9F2374A}">
      <dgm:prSet/>
      <dgm:spPr/>
      <dgm:t>
        <a:bodyPr/>
        <a:lstStyle/>
        <a:p>
          <a:endParaRPr lang="es-ES"/>
        </a:p>
      </dgm:t>
    </dgm:pt>
    <dgm:pt modelId="{82A789D5-6D9B-44A3-9509-31EB8F03B61C}" type="sibTrans" cxnId="{2DEC8A20-2383-46A2-B5CB-5FCAB9F2374A}">
      <dgm:prSet/>
      <dgm:spPr/>
      <dgm:t>
        <a:bodyPr/>
        <a:lstStyle/>
        <a:p>
          <a:endParaRPr lang="es-ES"/>
        </a:p>
      </dgm:t>
    </dgm:pt>
    <dgm:pt modelId="{E276E638-4239-485C-9031-FCF6C0CF2765}">
      <dgm:prSet phldrT="[Texto]"/>
      <dgm:spPr/>
      <dgm:t>
        <a:bodyPr/>
        <a:lstStyle/>
        <a:p>
          <a:r>
            <a:rPr lang="en-US" dirty="0" smtClean="0"/>
            <a:t>Under alternative measures to incarceration </a:t>
          </a:r>
        </a:p>
        <a:p>
          <a:r>
            <a:rPr lang="en-US" dirty="0" smtClean="0"/>
            <a:t>Low family support</a:t>
          </a:r>
        </a:p>
        <a:p>
          <a:r>
            <a:rPr lang="en-US" dirty="0" smtClean="0"/>
            <a:t>Low incomes</a:t>
          </a:r>
          <a:endParaRPr lang="es-ES" dirty="0"/>
        </a:p>
      </dgm:t>
    </dgm:pt>
    <dgm:pt modelId="{7903412A-2BD5-43D1-A28C-A368C4AB4A1F}" type="parTrans" cxnId="{CDA40539-869C-4A3F-B236-F6C146804F5D}">
      <dgm:prSet/>
      <dgm:spPr/>
      <dgm:t>
        <a:bodyPr/>
        <a:lstStyle/>
        <a:p>
          <a:endParaRPr lang="es-ES"/>
        </a:p>
      </dgm:t>
    </dgm:pt>
    <dgm:pt modelId="{5B26144A-60BB-4CF2-8FCB-C781746503DB}" type="sibTrans" cxnId="{CDA40539-869C-4A3F-B236-F6C146804F5D}">
      <dgm:prSet/>
      <dgm:spPr/>
      <dgm:t>
        <a:bodyPr/>
        <a:lstStyle/>
        <a:p>
          <a:endParaRPr lang="es-ES"/>
        </a:p>
      </dgm:t>
    </dgm:pt>
    <dgm:pt modelId="{003FAB03-8B0E-4FEB-9E90-F1DF61802087}" type="pres">
      <dgm:prSet presAssocID="{E91E7155-7063-4D6D-BB2A-99A3B979A59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347AED-F65E-41EA-A73A-58EB2124D9D6}" type="pres">
      <dgm:prSet presAssocID="{E91E7155-7063-4D6D-BB2A-99A3B979A59A}" presName="matrix" presStyleCnt="0"/>
      <dgm:spPr/>
    </dgm:pt>
    <dgm:pt modelId="{41B5597F-5C9B-46FA-A99E-07A407AC666B}" type="pres">
      <dgm:prSet presAssocID="{E91E7155-7063-4D6D-BB2A-99A3B979A59A}" presName="tile1" presStyleLbl="node1" presStyleIdx="0" presStyleCnt="4"/>
      <dgm:spPr/>
      <dgm:t>
        <a:bodyPr/>
        <a:lstStyle/>
        <a:p>
          <a:endParaRPr lang="es-ES"/>
        </a:p>
      </dgm:t>
    </dgm:pt>
    <dgm:pt modelId="{1E30EFB0-F7D9-490D-AAE5-260A3C5C8576}" type="pres">
      <dgm:prSet presAssocID="{E91E7155-7063-4D6D-BB2A-99A3B979A5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90E05-0615-4B34-9C09-E8A6E626F5F6}" type="pres">
      <dgm:prSet presAssocID="{E91E7155-7063-4D6D-BB2A-99A3B979A59A}" presName="tile2" presStyleLbl="node1" presStyleIdx="1" presStyleCnt="4"/>
      <dgm:spPr/>
      <dgm:t>
        <a:bodyPr/>
        <a:lstStyle/>
        <a:p>
          <a:endParaRPr lang="es-ES"/>
        </a:p>
      </dgm:t>
    </dgm:pt>
    <dgm:pt modelId="{0FAC7C4D-6EEB-489F-819E-388BEAE8EC4F}" type="pres">
      <dgm:prSet presAssocID="{E91E7155-7063-4D6D-BB2A-99A3B979A5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94EFB-CDF2-4AF7-A9DE-A1350E632E14}" type="pres">
      <dgm:prSet presAssocID="{E91E7155-7063-4D6D-BB2A-99A3B979A59A}" presName="tile3" presStyleLbl="node1" presStyleIdx="2" presStyleCnt="4"/>
      <dgm:spPr/>
      <dgm:t>
        <a:bodyPr/>
        <a:lstStyle/>
        <a:p>
          <a:endParaRPr lang="es-ES"/>
        </a:p>
      </dgm:t>
    </dgm:pt>
    <dgm:pt modelId="{89DDC02C-A442-4C4F-B226-24B2B38E9A3B}" type="pres">
      <dgm:prSet presAssocID="{E91E7155-7063-4D6D-BB2A-99A3B979A5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E0BF8-E657-4076-859F-377DB29B99AD}" type="pres">
      <dgm:prSet presAssocID="{E91E7155-7063-4D6D-BB2A-99A3B979A59A}" presName="tile4" presStyleLbl="node1" presStyleIdx="3" presStyleCnt="4"/>
      <dgm:spPr/>
      <dgm:t>
        <a:bodyPr/>
        <a:lstStyle/>
        <a:p>
          <a:endParaRPr lang="es-ES"/>
        </a:p>
      </dgm:t>
    </dgm:pt>
    <dgm:pt modelId="{76846C9B-56BD-4170-9CA2-F15F28258D87}" type="pres">
      <dgm:prSet presAssocID="{E91E7155-7063-4D6D-BB2A-99A3B979A5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8C847-C7C4-40D2-A486-CC398E8F03F8}" type="pres">
      <dgm:prSet presAssocID="{E91E7155-7063-4D6D-BB2A-99A3B979A59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9F382456-1D13-4EFF-9337-B8A991ED4CD0}" type="presOf" srcId="{E276E638-4239-485C-9031-FCF6C0CF2765}" destId="{A83E0BF8-E657-4076-859F-377DB29B99AD}" srcOrd="0" destOrd="0" presId="urn:microsoft.com/office/officeart/2005/8/layout/matrix1"/>
    <dgm:cxn modelId="{1837B203-9B72-44A7-9DD3-0927FF39C51E}" srcId="{89CA6002-D4C2-4BE7-A4A3-0B02A393777D}" destId="{2E3C89F3-D145-4B52-A772-0262A4F2B82E}" srcOrd="1" destOrd="0" parTransId="{A8B4F03A-A235-47D7-9EE5-A26A63495FE6}" sibTransId="{473BE2BF-63A5-487F-9C6C-96D1BAFF7F09}"/>
    <dgm:cxn modelId="{1839110B-3CBA-4FC4-8FE5-B9A3CE933E21}" type="presOf" srcId="{F1B96D54-DC95-4DCF-90EA-1B669B442122}" destId="{41B5597F-5C9B-46FA-A99E-07A407AC666B}" srcOrd="0" destOrd="0" presId="urn:microsoft.com/office/officeart/2005/8/layout/matrix1"/>
    <dgm:cxn modelId="{224F135A-9104-4C81-BA62-F37C71F6B573}" type="presOf" srcId="{E91E7155-7063-4D6D-BB2A-99A3B979A59A}" destId="{003FAB03-8B0E-4FEB-9E90-F1DF61802087}" srcOrd="0" destOrd="0" presId="urn:microsoft.com/office/officeart/2005/8/layout/matrix1"/>
    <dgm:cxn modelId="{31DD7305-9C90-4B55-9368-BFD045F594A5}" type="presOf" srcId="{89CA6002-D4C2-4BE7-A4A3-0B02A393777D}" destId="{6498C847-C7C4-40D2-A486-CC398E8F03F8}" srcOrd="0" destOrd="0" presId="urn:microsoft.com/office/officeart/2005/8/layout/matrix1"/>
    <dgm:cxn modelId="{6E8B88B7-BDF8-43C2-A555-A3F299A66E78}" type="presOf" srcId="{2E3C89F3-D145-4B52-A772-0262A4F2B82E}" destId="{66890E05-0615-4B34-9C09-E8A6E626F5F6}" srcOrd="0" destOrd="0" presId="urn:microsoft.com/office/officeart/2005/8/layout/matrix1"/>
    <dgm:cxn modelId="{2E7DCB5A-12CA-4089-8C46-F3CED01E6381}" type="presOf" srcId="{9AD741C0-2178-4750-BBA9-A1E65E2E5F7A}" destId="{1E894EFB-CDF2-4AF7-A9DE-A1350E632E14}" srcOrd="0" destOrd="0" presId="urn:microsoft.com/office/officeart/2005/8/layout/matrix1"/>
    <dgm:cxn modelId="{3F018F4F-0F50-4E43-9D6D-F7D6D14F502D}" srcId="{E91E7155-7063-4D6D-BB2A-99A3B979A59A}" destId="{89CA6002-D4C2-4BE7-A4A3-0B02A393777D}" srcOrd="0" destOrd="0" parTransId="{D8702C42-1D46-4C87-86DD-2AF4038D016A}" sibTransId="{F023CA07-8CF6-4818-B162-86991D359A09}"/>
    <dgm:cxn modelId="{AF8ECF0C-CDB7-4548-8A95-7FEC5007478A}" type="presOf" srcId="{2E3C89F3-D145-4B52-A772-0262A4F2B82E}" destId="{0FAC7C4D-6EEB-489F-819E-388BEAE8EC4F}" srcOrd="1" destOrd="0" presId="urn:microsoft.com/office/officeart/2005/8/layout/matrix1"/>
    <dgm:cxn modelId="{2DEC8A20-2383-46A2-B5CB-5FCAB9F2374A}" srcId="{89CA6002-D4C2-4BE7-A4A3-0B02A393777D}" destId="{9AD741C0-2178-4750-BBA9-A1E65E2E5F7A}" srcOrd="2" destOrd="0" parTransId="{EADD542B-37B3-429B-A0E2-FF6F76B357E7}" sibTransId="{82A789D5-6D9B-44A3-9509-31EB8F03B61C}"/>
    <dgm:cxn modelId="{ED45A166-EB27-4718-9EAA-78CA6D61C825}" type="presOf" srcId="{9AD741C0-2178-4750-BBA9-A1E65E2E5F7A}" destId="{89DDC02C-A442-4C4F-B226-24B2B38E9A3B}" srcOrd="1" destOrd="0" presId="urn:microsoft.com/office/officeart/2005/8/layout/matrix1"/>
    <dgm:cxn modelId="{24139AB8-2126-4E5F-8727-9A0409698268}" srcId="{89CA6002-D4C2-4BE7-A4A3-0B02A393777D}" destId="{F1B96D54-DC95-4DCF-90EA-1B669B442122}" srcOrd="0" destOrd="0" parTransId="{4EC1C24D-633D-4757-B88A-1F0AE788AACC}" sibTransId="{C5AF50BC-E8FC-43FA-8C6B-042151E837A7}"/>
    <dgm:cxn modelId="{77199822-2DF3-4D60-964F-163E3DB581ED}" type="presOf" srcId="{F1B96D54-DC95-4DCF-90EA-1B669B442122}" destId="{1E30EFB0-F7D9-490D-AAE5-260A3C5C8576}" srcOrd="1" destOrd="0" presId="urn:microsoft.com/office/officeart/2005/8/layout/matrix1"/>
    <dgm:cxn modelId="{E17293B5-AC63-456D-B180-AF2EC4C84B71}" type="presOf" srcId="{E276E638-4239-485C-9031-FCF6C0CF2765}" destId="{76846C9B-56BD-4170-9CA2-F15F28258D87}" srcOrd="1" destOrd="0" presId="urn:microsoft.com/office/officeart/2005/8/layout/matrix1"/>
    <dgm:cxn modelId="{CDA40539-869C-4A3F-B236-F6C146804F5D}" srcId="{89CA6002-D4C2-4BE7-A4A3-0B02A393777D}" destId="{E276E638-4239-485C-9031-FCF6C0CF2765}" srcOrd="3" destOrd="0" parTransId="{7903412A-2BD5-43D1-A28C-A368C4AB4A1F}" sibTransId="{5B26144A-60BB-4CF2-8FCB-C781746503DB}"/>
    <dgm:cxn modelId="{D8EDE80F-596E-4076-9B01-DD495DDC320E}" type="presParOf" srcId="{003FAB03-8B0E-4FEB-9E90-F1DF61802087}" destId="{90347AED-F65E-41EA-A73A-58EB2124D9D6}" srcOrd="0" destOrd="0" presId="urn:microsoft.com/office/officeart/2005/8/layout/matrix1"/>
    <dgm:cxn modelId="{52099896-2056-45C5-94E9-CC2281E96E07}" type="presParOf" srcId="{90347AED-F65E-41EA-A73A-58EB2124D9D6}" destId="{41B5597F-5C9B-46FA-A99E-07A407AC666B}" srcOrd="0" destOrd="0" presId="urn:microsoft.com/office/officeart/2005/8/layout/matrix1"/>
    <dgm:cxn modelId="{080AC5ED-D1EF-4088-BDE4-3189D1008966}" type="presParOf" srcId="{90347AED-F65E-41EA-A73A-58EB2124D9D6}" destId="{1E30EFB0-F7D9-490D-AAE5-260A3C5C8576}" srcOrd="1" destOrd="0" presId="urn:microsoft.com/office/officeart/2005/8/layout/matrix1"/>
    <dgm:cxn modelId="{E37CD169-4250-4005-8412-16A4CBA78BDF}" type="presParOf" srcId="{90347AED-F65E-41EA-A73A-58EB2124D9D6}" destId="{66890E05-0615-4B34-9C09-E8A6E626F5F6}" srcOrd="2" destOrd="0" presId="urn:microsoft.com/office/officeart/2005/8/layout/matrix1"/>
    <dgm:cxn modelId="{AE5E2D7E-DB4C-4392-844F-C2B8F70AD5A3}" type="presParOf" srcId="{90347AED-F65E-41EA-A73A-58EB2124D9D6}" destId="{0FAC7C4D-6EEB-489F-819E-388BEAE8EC4F}" srcOrd="3" destOrd="0" presId="urn:microsoft.com/office/officeart/2005/8/layout/matrix1"/>
    <dgm:cxn modelId="{7C5DA5AB-2777-4190-A373-D170C2BC4AEA}" type="presParOf" srcId="{90347AED-F65E-41EA-A73A-58EB2124D9D6}" destId="{1E894EFB-CDF2-4AF7-A9DE-A1350E632E14}" srcOrd="4" destOrd="0" presId="urn:microsoft.com/office/officeart/2005/8/layout/matrix1"/>
    <dgm:cxn modelId="{2FF00FE0-457C-41DA-B1D1-B57A2227B9A8}" type="presParOf" srcId="{90347AED-F65E-41EA-A73A-58EB2124D9D6}" destId="{89DDC02C-A442-4C4F-B226-24B2B38E9A3B}" srcOrd="5" destOrd="0" presId="urn:microsoft.com/office/officeart/2005/8/layout/matrix1"/>
    <dgm:cxn modelId="{EF9DE5FC-4FD7-49FD-B1D5-1AD44B9DC569}" type="presParOf" srcId="{90347AED-F65E-41EA-A73A-58EB2124D9D6}" destId="{A83E0BF8-E657-4076-859F-377DB29B99AD}" srcOrd="6" destOrd="0" presId="urn:microsoft.com/office/officeart/2005/8/layout/matrix1"/>
    <dgm:cxn modelId="{F9B7FF82-E957-402F-9E07-53F2A62D1B2F}" type="presParOf" srcId="{90347AED-F65E-41EA-A73A-58EB2124D9D6}" destId="{76846C9B-56BD-4170-9CA2-F15F28258D87}" srcOrd="7" destOrd="0" presId="urn:microsoft.com/office/officeart/2005/8/layout/matrix1"/>
    <dgm:cxn modelId="{EF7F0C22-0D37-4F51-A71D-FE918E338AD3}" type="presParOf" srcId="{003FAB03-8B0E-4FEB-9E90-F1DF61802087}" destId="{6498C847-C7C4-40D2-A486-CC398E8F03F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F6E02-1C95-4510-95E9-4EA822DEC10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B88CD40-4DC9-40BE-AEB3-977AFDC73C22}">
      <dgm:prSet phldrT="[Texto]"/>
      <dgm:spPr/>
      <dgm:t>
        <a:bodyPr/>
        <a:lstStyle/>
        <a:p>
          <a:r>
            <a:rPr lang="en-US" noProof="0" dirty="0" err="1" smtClean="0"/>
            <a:t>Selincro</a:t>
          </a:r>
          <a:r>
            <a:rPr lang="en-US" noProof="0" dirty="0" smtClean="0"/>
            <a:t>®</a:t>
          </a:r>
          <a:endParaRPr lang="en-US" noProof="0" dirty="0"/>
        </a:p>
      </dgm:t>
    </dgm:pt>
    <dgm:pt modelId="{15823FC7-8BF2-4024-A8A4-2061085588ED}" type="parTrans" cxnId="{9BA41993-F0BD-479D-9BB3-2F78A6DCCA36}">
      <dgm:prSet/>
      <dgm:spPr/>
      <dgm:t>
        <a:bodyPr/>
        <a:lstStyle/>
        <a:p>
          <a:endParaRPr lang="en-US" noProof="0"/>
        </a:p>
      </dgm:t>
    </dgm:pt>
    <dgm:pt modelId="{9EB1A9E5-8888-4CD6-AB51-7802D96666FE}" type="sibTrans" cxnId="{9BA41993-F0BD-479D-9BB3-2F78A6DCCA36}">
      <dgm:prSet/>
      <dgm:spPr/>
      <dgm:t>
        <a:bodyPr/>
        <a:lstStyle/>
        <a:p>
          <a:endParaRPr lang="en-US" noProof="0"/>
        </a:p>
      </dgm:t>
    </dgm:pt>
    <dgm:pt modelId="{2B547CD4-65C8-44A1-866C-771B0B8346B0}">
      <dgm:prSet phldrT="[Texto]"/>
      <dgm:spPr/>
      <dgm:t>
        <a:bodyPr/>
        <a:lstStyle/>
        <a:p>
          <a:r>
            <a:rPr lang="en-US" noProof="0" dirty="0" smtClean="0"/>
            <a:t>Self-control and </a:t>
          </a:r>
          <a:r>
            <a:rPr lang="en-US" noProof="0" dirty="0" err="1" smtClean="0"/>
            <a:t>registre</a:t>
          </a:r>
          <a:r>
            <a:rPr lang="en-US" noProof="0" dirty="0" smtClean="0"/>
            <a:t> strategies</a:t>
          </a:r>
          <a:endParaRPr lang="en-US" noProof="0" dirty="0"/>
        </a:p>
      </dgm:t>
    </dgm:pt>
    <dgm:pt modelId="{B1E1D83C-A2E2-488C-8665-671C776CE640}" type="parTrans" cxnId="{6854D3E1-4261-4E01-A255-D8A3FEC447AA}">
      <dgm:prSet/>
      <dgm:spPr/>
      <dgm:t>
        <a:bodyPr/>
        <a:lstStyle/>
        <a:p>
          <a:endParaRPr lang="en-US" noProof="0"/>
        </a:p>
      </dgm:t>
    </dgm:pt>
    <dgm:pt modelId="{34AE3B8F-A4C9-4573-9F35-1D24AE0969BB}" type="sibTrans" cxnId="{6854D3E1-4261-4E01-A255-D8A3FEC447AA}">
      <dgm:prSet/>
      <dgm:spPr/>
      <dgm:t>
        <a:bodyPr/>
        <a:lstStyle/>
        <a:p>
          <a:endParaRPr lang="en-US" noProof="0"/>
        </a:p>
      </dgm:t>
    </dgm:pt>
    <dgm:pt modelId="{8635EC21-12FD-4FE3-986F-E9CF2869E77F}">
      <dgm:prSet phldrT="[Texto]"/>
      <dgm:spPr/>
      <dgm:t>
        <a:bodyPr/>
        <a:lstStyle/>
        <a:p>
          <a:r>
            <a:rPr lang="en-US" noProof="0" dirty="0" smtClean="0"/>
            <a:t>Motivational Interviewing</a:t>
          </a:r>
          <a:endParaRPr lang="en-US" noProof="0" dirty="0"/>
        </a:p>
      </dgm:t>
    </dgm:pt>
    <dgm:pt modelId="{0873CFCF-8A64-4276-9341-7A5CA21D9E47}" type="parTrans" cxnId="{18B794E3-A45C-4715-AA72-F03277FE6733}">
      <dgm:prSet/>
      <dgm:spPr/>
      <dgm:t>
        <a:bodyPr/>
        <a:lstStyle/>
        <a:p>
          <a:endParaRPr lang="en-US" noProof="0"/>
        </a:p>
      </dgm:t>
    </dgm:pt>
    <dgm:pt modelId="{BC386AEA-6955-4C14-9B1C-02E6F8589C22}" type="sibTrans" cxnId="{18B794E3-A45C-4715-AA72-F03277FE6733}">
      <dgm:prSet/>
      <dgm:spPr/>
      <dgm:t>
        <a:bodyPr/>
        <a:lstStyle/>
        <a:p>
          <a:endParaRPr lang="en-US" noProof="0"/>
        </a:p>
      </dgm:t>
    </dgm:pt>
    <dgm:pt modelId="{8A7B91E0-B1EF-4A1D-99DD-7B0C11236B91}" type="pres">
      <dgm:prSet presAssocID="{839F6E02-1C95-4510-95E9-4EA822DEC109}" presName="Name0" presStyleCnt="0">
        <dgm:presLayoutVars>
          <dgm:dir/>
          <dgm:animLvl val="lvl"/>
          <dgm:resizeHandles val="exact"/>
        </dgm:presLayoutVars>
      </dgm:prSet>
      <dgm:spPr/>
    </dgm:pt>
    <dgm:pt modelId="{03ABF41A-C6E6-496D-B357-1B2EC9CEF2E9}" type="pres">
      <dgm:prSet presAssocID="{7B88CD40-4DC9-40BE-AEB3-977AFDC73C22}" presName="Name8" presStyleCnt="0"/>
      <dgm:spPr/>
    </dgm:pt>
    <dgm:pt modelId="{D603A025-1612-4DEC-A3F9-33222E44202A}" type="pres">
      <dgm:prSet presAssocID="{7B88CD40-4DC9-40BE-AEB3-977AFDC73C2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0CB63F-4D69-4BE2-A9A8-452580684D55}" type="pres">
      <dgm:prSet presAssocID="{7B88CD40-4DC9-40BE-AEB3-977AFDC73C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E84A2-2857-4ABE-AD19-B7AE9F90574D}" type="pres">
      <dgm:prSet presAssocID="{2B547CD4-65C8-44A1-866C-771B0B8346B0}" presName="Name8" presStyleCnt="0"/>
      <dgm:spPr/>
    </dgm:pt>
    <dgm:pt modelId="{31BEAD97-1743-4AD0-904D-6D800FE9DEFC}" type="pres">
      <dgm:prSet presAssocID="{2B547CD4-65C8-44A1-866C-771B0B8346B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BC12C-920E-46DD-85AC-57019EE97B35}" type="pres">
      <dgm:prSet presAssocID="{2B547CD4-65C8-44A1-866C-771B0B8346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4C05AA-BC0D-4FEF-BACF-B73E546B3F39}" type="pres">
      <dgm:prSet presAssocID="{8635EC21-12FD-4FE3-986F-E9CF2869E77F}" presName="Name8" presStyleCnt="0"/>
      <dgm:spPr/>
    </dgm:pt>
    <dgm:pt modelId="{714859E3-0407-4B19-9979-9EBCB5555C42}" type="pres">
      <dgm:prSet presAssocID="{8635EC21-12FD-4FE3-986F-E9CF2869E77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5A0361-1F79-4690-AA31-10DD5F06A506}" type="pres">
      <dgm:prSet presAssocID="{8635EC21-12FD-4FE3-986F-E9CF2869E7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CDD1AE-9230-4655-ABFD-249F76B462F2}" type="presOf" srcId="{7B88CD40-4DC9-40BE-AEB3-977AFDC73C22}" destId="{D603A025-1612-4DEC-A3F9-33222E44202A}" srcOrd="0" destOrd="0" presId="urn:microsoft.com/office/officeart/2005/8/layout/pyramid1"/>
    <dgm:cxn modelId="{913218D6-EB90-4C9B-B36F-03809D00EADD}" type="presOf" srcId="{8635EC21-12FD-4FE3-986F-E9CF2869E77F}" destId="{714859E3-0407-4B19-9979-9EBCB5555C42}" srcOrd="0" destOrd="0" presId="urn:microsoft.com/office/officeart/2005/8/layout/pyramid1"/>
    <dgm:cxn modelId="{6854D3E1-4261-4E01-A255-D8A3FEC447AA}" srcId="{839F6E02-1C95-4510-95E9-4EA822DEC109}" destId="{2B547CD4-65C8-44A1-866C-771B0B8346B0}" srcOrd="1" destOrd="0" parTransId="{B1E1D83C-A2E2-488C-8665-671C776CE640}" sibTransId="{34AE3B8F-A4C9-4573-9F35-1D24AE0969BB}"/>
    <dgm:cxn modelId="{0E9024E5-EE9B-4457-A912-B262224276E4}" type="presOf" srcId="{839F6E02-1C95-4510-95E9-4EA822DEC109}" destId="{8A7B91E0-B1EF-4A1D-99DD-7B0C11236B91}" srcOrd="0" destOrd="0" presId="urn:microsoft.com/office/officeart/2005/8/layout/pyramid1"/>
    <dgm:cxn modelId="{361FB61C-6FA4-4CF0-9573-04B7311E7A2F}" type="presOf" srcId="{8635EC21-12FD-4FE3-986F-E9CF2869E77F}" destId="{C45A0361-1F79-4690-AA31-10DD5F06A506}" srcOrd="1" destOrd="0" presId="urn:microsoft.com/office/officeart/2005/8/layout/pyramid1"/>
    <dgm:cxn modelId="{8C40E85D-BC0C-4903-A3E6-F14D75D13E1F}" type="presOf" srcId="{2B547CD4-65C8-44A1-866C-771B0B8346B0}" destId="{31BEAD97-1743-4AD0-904D-6D800FE9DEFC}" srcOrd="0" destOrd="0" presId="urn:microsoft.com/office/officeart/2005/8/layout/pyramid1"/>
    <dgm:cxn modelId="{F0726FB6-B523-413A-BE2E-405E8D6CAB8B}" type="presOf" srcId="{2B547CD4-65C8-44A1-866C-771B0B8346B0}" destId="{6F2BC12C-920E-46DD-85AC-57019EE97B35}" srcOrd="1" destOrd="0" presId="urn:microsoft.com/office/officeart/2005/8/layout/pyramid1"/>
    <dgm:cxn modelId="{24FD8B1F-58C8-4EED-BF41-B15885BFB69D}" type="presOf" srcId="{7B88CD40-4DC9-40BE-AEB3-977AFDC73C22}" destId="{E20CB63F-4D69-4BE2-A9A8-452580684D55}" srcOrd="1" destOrd="0" presId="urn:microsoft.com/office/officeart/2005/8/layout/pyramid1"/>
    <dgm:cxn modelId="{9BA41993-F0BD-479D-9BB3-2F78A6DCCA36}" srcId="{839F6E02-1C95-4510-95E9-4EA822DEC109}" destId="{7B88CD40-4DC9-40BE-AEB3-977AFDC73C22}" srcOrd="0" destOrd="0" parTransId="{15823FC7-8BF2-4024-A8A4-2061085588ED}" sibTransId="{9EB1A9E5-8888-4CD6-AB51-7802D96666FE}"/>
    <dgm:cxn modelId="{18B794E3-A45C-4715-AA72-F03277FE6733}" srcId="{839F6E02-1C95-4510-95E9-4EA822DEC109}" destId="{8635EC21-12FD-4FE3-986F-E9CF2869E77F}" srcOrd="2" destOrd="0" parTransId="{0873CFCF-8A64-4276-9341-7A5CA21D9E47}" sibTransId="{BC386AEA-6955-4C14-9B1C-02E6F8589C22}"/>
    <dgm:cxn modelId="{9DCA12B7-76E0-4EB5-9564-FE01A6C8FB0D}" type="presParOf" srcId="{8A7B91E0-B1EF-4A1D-99DD-7B0C11236B91}" destId="{03ABF41A-C6E6-496D-B357-1B2EC9CEF2E9}" srcOrd="0" destOrd="0" presId="urn:microsoft.com/office/officeart/2005/8/layout/pyramid1"/>
    <dgm:cxn modelId="{A1B7176A-0CB2-4D04-958E-676FF9909702}" type="presParOf" srcId="{03ABF41A-C6E6-496D-B357-1B2EC9CEF2E9}" destId="{D603A025-1612-4DEC-A3F9-33222E44202A}" srcOrd="0" destOrd="0" presId="urn:microsoft.com/office/officeart/2005/8/layout/pyramid1"/>
    <dgm:cxn modelId="{371D102C-C875-425D-9947-8437B6C5051C}" type="presParOf" srcId="{03ABF41A-C6E6-496D-B357-1B2EC9CEF2E9}" destId="{E20CB63F-4D69-4BE2-A9A8-452580684D55}" srcOrd="1" destOrd="0" presId="urn:microsoft.com/office/officeart/2005/8/layout/pyramid1"/>
    <dgm:cxn modelId="{BB5FB3AE-497F-4885-BD4A-322B8533478B}" type="presParOf" srcId="{8A7B91E0-B1EF-4A1D-99DD-7B0C11236B91}" destId="{95CE84A2-2857-4ABE-AD19-B7AE9F90574D}" srcOrd="1" destOrd="0" presId="urn:microsoft.com/office/officeart/2005/8/layout/pyramid1"/>
    <dgm:cxn modelId="{E43927AE-8105-4996-A322-7B6E4C38309D}" type="presParOf" srcId="{95CE84A2-2857-4ABE-AD19-B7AE9F90574D}" destId="{31BEAD97-1743-4AD0-904D-6D800FE9DEFC}" srcOrd="0" destOrd="0" presId="urn:microsoft.com/office/officeart/2005/8/layout/pyramid1"/>
    <dgm:cxn modelId="{D9FB2624-958D-475F-A8D0-CFF7BC008E71}" type="presParOf" srcId="{95CE84A2-2857-4ABE-AD19-B7AE9F90574D}" destId="{6F2BC12C-920E-46DD-85AC-57019EE97B35}" srcOrd="1" destOrd="0" presId="urn:microsoft.com/office/officeart/2005/8/layout/pyramid1"/>
    <dgm:cxn modelId="{07AB1A80-0CFD-4C7D-B546-51EDA2DBF053}" type="presParOf" srcId="{8A7B91E0-B1EF-4A1D-99DD-7B0C11236B91}" destId="{AE4C05AA-BC0D-4FEF-BACF-B73E546B3F39}" srcOrd="2" destOrd="0" presId="urn:microsoft.com/office/officeart/2005/8/layout/pyramid1"/>
    <dgm:cxn modelId="{E2DAB425-F4DD-4F8E-B10D-3AAA4F459866}" type="presParOf" srcId="{AE4C05AA-BC0D-4FEF-BACF-B73E546B3F39}" destId="{714859E3-0407-4B19-9979-9EBCB5555C42}" srcOrd="0" destOrd="0" presId="urn:microsoft.com/office/officeart/2005/8/layout/pyramid1"/>
    <dgm:cxn modelId="{88B1CEC5-B28A-499C-99A9-A05171A3BA5C}" type="presParOf" srcId="{AE4C05AA-BC0D-4FEF-BACF-B73E546B3F39}" destId="{C45A0361-1F79-4690-AA31-10DD5F06A5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5597F-5C9B-46FA-A99E-07A407AC666B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Opioid</a:t>
          </a:r>
          <a:r>
            <a:rPr lang="en-US" sz="1500" kern="1200" dirty="0" smtClean="0"/>
            <a:t> use disorder in remission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Cannabis use disorder in remission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Cocaine use disorder in remission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Alcohol use disorder active</a:t>
          </a:r>
          <a:endParaRPr lang="es-ES" sz="1500" kern="1200" dirty="0"/>
        </a:p>
      </dsp:txBody>
      <dsp:txXfrm rot="16200000">
        <a:off x="762000" y="-762000"/>
        <a:ext cx="1524000" cy="3048000"/>
      </dsp:txXfrm>
    </dsp:sp>
    <dsp:sp modelId="{66890E05-0615-4B34-9C09-E8A6E626F5F6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HIV+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VC &lt;  37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Col/TG:      229/163. T4 (43%): 819.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Mixed cognitive  impairment (vascular/alcohol)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other medical illness</a:t>
          </a:r>
          <a:endParaRPr lang="es-ES" sz="1200" kern="1200" dirty="0"/>
        </a:p>
      </dsp:txBody>
      <dsp:txXfrm>
        <a:off x="3048000" y="0"/>
        <a:ext cx="3048000" cy="1524000"/>
      </dsp:txXfrm>
    </dsp:sp>
    <dsp:sp modelId="{1E894EFB-CDF2-4AF7-A9DE-A1350E632E1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Current treatment: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DRV/r 800/100 + </a:t>
          </a:r>
          <a:r>
            <a:rPr lang="es-ES" sz="1500" kern="1200" noProof="0" dirty="0" err="1" smtClean="0"/>
            <a:t>rilpivirina</a:t>
          </a:r>
          <a:r>
            <a:rPr lang="es-ES" sz="1500" kern="1200" noProof="0" dirty="0" smtClean="0"/>
            <a:t>. </a:t>
          </a:r>
          <a:endParaRPr lang="en-US" sz="1500" kern="1200" noProof="0" dirty="0"/>
        </a:p>
      </dsp:txBody>
      <dsp:txXfrm rot="10800000">
        <a:off x="0" y="2539999"/>
        <a:ext cx="3048000" cy="1524000"/>
      </dsp:txXfrm>
    </dsp:sp>
    <dsp:sp modelId="{A83E0BF8-E657-4076-859F-377DB29B99A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 alternative measures to incarceration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Low family support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Low incomes</a:t>
          </a:r>
          <a:endParaRPr lang="es-ES" sz="1500" kern="1200" dirty="0"/>
        </a:p>
      </dsp:txBody>
      <dsp:txXfrm rot="5400000">
        <a:off x="3810000" y="1777999"/>
        <a:ext cx="1524000" cy="3048000"/>
      </dsp:txXfrm>
    </dsp:sp>
    <dsp:sp modelId="{6498C847-C7C4-40D2-A486-CC398E8F03F8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 smtClean="0"/>
            <a:t>Male 51 years old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2133600" y="1523999"/>
        <a:ext cx="1828800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03A025-1612-4DEC-A3F9-33222E44202A}">
      <dsp:nvSpPr>
        <dsp:cNvPr id="0" name=""/>
        <dsp:cNvSpPr/>
      </dsp:nvSpPr>
      <dsp:spPr>
        <a:xfrm>
          <a:off x="1346200" y="0"/>
          <a:ext cx="1346200" cy="1508654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err="1" smtClean="0"/>
            <a:t>Selincro</a:t>
          </a:r>
          <a:r>
            <a:rPr lang="en-US" sz="2600" kern="1200" noProof="0" dirty="0" smtClean="0"/>
            <a:t>®</a:t>
          </a:r>
          <a:endParaRPr lang="en-US" sz="2600" kern="1200" noProof="0" dirty="0"/>
        </a:p>
      </dsp:txBody>
      <dsp:txXfrm>
        <a:off x="1346200" y="0"/>
        <a:ext cx="1346200" cy="1508654"/>
      </dsp:txXfrm>
    </dsp:sp>
    <dsp:sp modelId="{31BEAD97-1743-4AD0-904D-6D800FE9DEFC}">
      <dsp:nvSpPr>
        <dsp:cNvPr id="0" name=""/>
        <dsp:cNvSpPr/>
      </dsp:nvSpPr>
      <dsp:spPr>
        <a:xfrm>
          <a:off x="673100" y="1508654"/>
          <a:ext cx="2692400" cy="1508654"/>
        </a:xfrm>
        <a:prstGeom prst="trapezoid">
          <a:avLst>
            <a:gd name="adj" fmla="val 44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Self-control and </a:t>
          </a:r>
          <a:r>
            <a:rPr lang="en-US" sz="2600" kern="1200" noProof="0" dirty="0" err="1" smtClean="0"/>
            <a:t>registre</a:t>
          </a:r>
          <a:r>
            <a:rPr lang="en-US" sz="2600" kern="1200" noProof="0" dirty="0" smtClean="0"/>
            <a:t> strategies</a:t>
          </a:r>
          <a:endParaRPr lang="en-US" sz="2600" kern="1200" noProof="0" dirty="0"/>
        </a:p>
      </dsp:txBody>
      <dsp:txXfrm>
        <a:off x="1144270" y="1508654"/>
        <a:ext cx="1750060" cy="1508654"/>
      </dsp:txXfrm>
    </dsp:sp>
    <dsp:sp modelId="{714859E3-0407-4B19-9979-9EBCB5555C42}">
      <dsp:nvSpPr>
        <dsp:cNvPr id="0" name=""/>
        <dsp:cNvSpPr/>
      </dsp:nvSpPr>
      <dsp:spPr>
        <a:xfrm>
          <a:off x="0" y="3017308"/>
          <a:ext cx="4038600" cy="1508654"/>
        </a:xfrm>
        <a:prstGeom prst="trapezoid">
          <a:avLst>
            <a:gd name="adj" fmla="val 44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Motivational Interviewing</a:t>
          </a:r>
          <a:endParaRPr lang="en-US" sz="2600" kern="1200" noProof="0" dirty="0"/>
        </a:p>
      </dsp:txBody>
      <dsp:txXfrm>
        <a:off x="706754" y="3017308"/>
        <a:ext cx="262509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F465E-253C-4261-95A7-6C3A1CFB6504}" type="datetimeFigureOut">
              <a:rPr lang="es-ES" smtClean="0"/>
              <a:pPr/>
              <a:t>13/06/2015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5AF8-FEA2-4BDC-BBB3-8D5591B9EF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6B208CAE-C63B-4981-AE6D-B431936CE520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DE9E4B7-7759-441C-805C-CD95E04782C9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dirty="0" smtClean="0">
                <a:ea typeface="ＭＳ Ｐゴシック" pitchFamily="34" charset="-128"/>
              </a:rPr>
              <a:t>HIV/AIDS </a:t>
            </a:r>
            <a:r>
              <a:rPr lang="es-ES" sz="1200" dirty="0" err="1" smtClean="0">
                <a:ea typeface="ＭＳ Ｐゴシック" pitchFamily="34" charset="-128"/>
              </a:rPr>
              <a:t>results</a:t>
            </a:r>
            <a:r>
              <a:rPr lang="es-ES" sz="1200" dirty="0" smtClean="0">
                <a:ea typeface="ＭＳ Ｐゴシック" pitchFamily="34" charset="-128"/>
              </a:rPr>
              <a:t> in more </a:t>
            </a:r>
            <a:r>
              <a:rPr lang="es-ES" sz="1200" dirty="0" err="1" smtClean="0">
                <a:ea typeface="ＭＳ Ｐゴシック" pitchFamily="34" charset="-128"/>
              </a:rPr>
              <a:t>than</a:t>
            </a:r>
            <a:r>
              <a:rPr lang="es-ES" sz="1200" dirty="0" smtClean="0">
                <a:ea typeface="ＭＳ Ｐゴシック" pitchFamily="34" charset="-128"/>
              </a:rPr>
              <a:t> 2 </a:t>
            </a:r>
            <a:r>
              <a:rPr lang="es-ES" sz="1200" dirty="0" err="1" smtClean="0">
                <a:ea typeface="ＭＳ Ｐゴシック" pitchFamily="34" charset="-128"/>
              </a:rPr>
              <a:t>million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deaths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annually</a:t>
            </a:r>
            <a:r>
              <a:rPr lang="es-ES" sz="1200" dirty="0" smtClean="0">
                <a:ea typeface="ＭＳ Ｐゴシック" pitchFamily="34" charset="-128"/>
              </a:rPr>
              <a:t> (WHO, 2009). </a:t>
            </a:r>
          </a:p>
          <a:p>
            <a:pPr>
              <a:lnSpc>
                <a:spcPct val="80000"/>
              </a:lnSpc>
            </a:pPr>
            <a:r>
              <a:rPr lang="es-ES" sz="1200" dirty="0" err="1" smtClean="0">
                <a:ea typeface="ＭＳ Ｐゴシック" pitchFamily="34" charset="-128"/>
              </a:rPr>
              <a:t>Similarly</a:t>
            </a:r>
            <a:r>
              <a:rPr lang="es-ES" sz="1200" dirty="0" smtClean="0">
                <a:ea typeface="ＭＳ Ｐゴシック" pitchFamily="34" charset="-128"/>
              </a:rPr>
              <a:t>, </a:t>
            </a:r>
            <a:r>
              <a:rPr lang="es-ES" sz="1200" dirty="0" err="1" smtClean="0">
                <a:ea typeface="ＭＳ Ｐゴシック" pitchFamily="34" charset="-128"/>
              </a:rPr>
              <a:t>there</a:t>
            </a:r>
            <a:r>
              <a:rPr lang="es-ES" sz="1200" dirty="0" smtClean="0">
                <a:ea typeface="ＭＳ Ｐゴシック" pitchFamily="34" charset="-128"/>
              </a:rPr>
              <a:t> are 1.8 </a:t>
            </a:r>
            <a:r>
              <a:rPr lang="es-ES" sz="1200" dirty="0" err="1" smtClean="0">
                <a:ea typeface="ＭＳ Ｐゴシック" pitchFamily="34" charset="-128"/>
              </a:rPr>
              <a:t>million</a:t>
            </a:r>
            <a:r>
              <a:rPr lang="es-ES" sz="1200" dirty="0" smtClean="0">
                <a:ea typeface="ＭＳ Ｐゴシック" pitchFamily="34" charset="-128"/>
              </a:rPr>
              <a:t> alcohol-</a:t>
            </a:r>
            <a:r>
              <a:rPr lang="es-ES" sz="1200" dirty="0" err="1" smtClean="0">
                <a:ea typeface="ＭＳ Ｐゴシック" pitchFamily="34" charset="-128"/>
              </a:rPr>
              <a:t>related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deaths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annually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world-wide</a:t>
            </a:r>
            <a:r>
              <a:rPr lang="es-ES" sz="1200" dirty="0" smtClean="0">
                <a:ea typeface="ＭＳ Ｐゴシック" pitchFamily="34" charset="-128"/>
              </a:rPr>
              <a:t> (WHO, 2007).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0" eaLnBrk="1" hangingPunct="1">
              <a:buFont typeface="Arial" pitchFamily="34" charset="0"/>
              <a:buNone/>
            </a:pPr>
            <a:r>
              <a:rPr lang="en-US" sz="2800" dirty="0" smtClean="0">
                <a:ea typeface="ＭＳ Ｐゴシック" pitchFamily="34" charset="-128"/>
              </a:rPr>
              <a:t>Given the empirical evidence, the DSM-V Substance Use Disorders Workgroup recommends:</a:t>
            </a:r>
          </a:p>
          <a:p>
            <a:pPr marL="900113" lvl="1" indent="-273050"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To combine abuse and dependence into a single disorder </a:t>
            </a:r>
          </a:p>
          <a:p>
            <a:pPr marL="900113" lvl="1" indent="-273050"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With graded clinical severity</a:t>
            </a:r>
          </a:p>
          <a:p>
            <a:pPr marL="900113" lvl="1" indent="-273050"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Two criteria required to make a diagnosis</a:t>
            </a:r>
            <a:endParaRPr lang="es-ES" dirty="0" smtClean="0"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We can also use very simpel screenig test like the AUDIT C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And when you adress OH issues it is useful to remember to use a empathic</a:t>
            </a:r>
            <a:r>
              <a:rPr lang="ca-ES" baseline="0" dirty="0" smtClean="0"/>
              <a:t> style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If we</a:t>
            </a:r>
            <a:r>
              <a:rPr lang="ca-ES" baseline="0" dirty="0" smtClean="0"/>
              <a:t> detect OH Use 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C1DE04-47FB-47B8-9B24-63817EF00F65}" type="slidenum">
              <a:rPr lang="es-ES" sz="1200"/>
              <a:pPr algn="r"/>
              <a:t>22</a:t>
            </a:fld>
            <a:endParaRPr lang="es-E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2BBC4-6F46-456A-AFF0-1B902CE3B4AD}" type="slidenum">
              <a:rPr lang="es-ES">
                <a:latin typeface="Arial" pitchFamily="34" charset="0"/>
              </a:rPr>
              <a:pPr/>
              <a:t>34</a:t>
            </a:fld>
            <a:endParaRPr lang="es-ES">
              <a:latin typeface="Arial" pitchFamily="34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200" dirty="0" err="1" smtClean="0">
                <a:ea typeface="ＭＳ Ｐゴシック" pitchFamily="34" charset="-128"/>
              </a:rPr>
              <a:t>AUDs</a:t>
            </a:r>
            <a:r>
              <a:rPr lang="es-ES" sz="1200" dirty="0" smtClean="0">
                <a:ea typeface="ＭＳ Ｐゴシック" pitchFamily="34" charset="-128"/>
              </a:rPr>
              <a:t> and HIV are </a:t>
            </a:r>
            <a:r>
              <a:rPr lang="es-ES" sz="1200" dirty="0" err="1" smtClean="0">
                <a:ea typeface="ＭＳ Ｐゴシック" pitchFamily="34" charset="-128"/>
              </a:rPr>
              <a:t>prevalent</a:t>
            </a:r>
            <a:r>
              <a:rPr lang="es-ES" sz="1200" dirty="0" smtClean="0">
                <a:ea typeface="ＭＳ Ｐゴシック" pitchFamily="34" charset="-128"/>
              </a:rPr>
              <a:t> and </a:t>
            </a:r>
            <a:r>
              <a:rPr lang="es-ES" sz="1200" dirty="0" err="1" smtClean="0">
                <a:ea typeface="ＭＳ Ｐゴシック" pitchFamily="34" charset="-128"/>
              </a:rPr>
              <a:t>each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independently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contribute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negatively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to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poor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health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outcomes</a:t>
            </a:r>
            <a:r>
              <a:rPr lang="es-ES" sz="1200" dirty="0" smtClean="0">
                <a:ea typeface="ＭＳ Ｐゴシック" pitchFamily="34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ES" sz="1200" dirty="0" err="1" smtClean="0">
                <a:ea typeface="ＭＳ Ｐゴシック" pitchFamily="34" charset="-128"/>
              </a:rPr>
              <a:t>When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combined</a:t>
            </a:r>
            <a:r>
              <a:rPr lang="es-ES" sz="1200" dirty="0" smtClean="0">
                <a:ea typeface="ＭＳ Ｐゴシック" pitchFamily="34" charset="-128"/>
              </a:rPr>
              <a:t>, </a:t>
            </a:r>
            <a:r>
              <a:rPr lang="es-ES" sz="1200" dirty="0" err="1" smtClean="0">
                <a:ea typeface="ＭＳ Ｐゴシック" pitchFamily="34" charset="-128"/>
              </a:rPr>
              <a:t>synergistic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negative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consequences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result</a:t>
            </a:r>
            <a:r>
              <a:rPr lang="es-ES" sz="1200" dirty="0" smtClean="0">
                <a:ea typeface="ＭＳ Ｐゴシック" pitchFamily="34" charset="-128"/>
              </a:rPr>
              <a:t> in </a:t>
            </a:r>
            <a:r>
              <a:rPr lang="es-ES" sz="1200" dirty="0" err="1" smtClean="0">
                <a:ea typeface="ＭＳ Ｐゴシック" pitchFamily="34" charset="-128"/>
              </a:rPr>
              <a:t>increased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morbidity</a:t>
            </a:r>
            <a:r>
              <a:rPr lang="es-ES" sz="1200" dirty="0" smtClean="0">
                <a:ea typeface="ＭＳ Ｐゴシック" pitchFamily="34" charset="-128"/>
              </a:rPr>
              <a:t> and </a:t>
            </a:r>
            <a:r>
              <a:rPr lang="es-ES" sz="1200" dirty="0" err="1" smtClean="0">
                <a:ea typeface="ＭＳ Ｐゴシック" pitchFamily="34" charset="-128"/>
              </a:rPr>
              <a:t>mortality</a:t>
            </a:r>
            <a:r>
              <a:rPr lang="es-ES" sz="1200" dirty="0" smtClean="0">
                <a:ea typeface="ＭＳ Ｐゴシック" pitchFamily="34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ES" sz="1200" dirty="0" err="1" smtClean="0">
                <a:ea typeface="ＭＳ Ｐゴシック" pitchFamily="34" charset="-128"/>
              </a:rPr>
              <a:t>The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literature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is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complicated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further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by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the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added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contribution</a:t>
            </a:r>
            <a:r>
              <a:rPr lang="es-ES" sz="1200" dirty="0" smtClean="0">
                <a:ea typeface="ＭＳ Ｐゴシック" pitchFamily="34" charset="-128"/>
              </a:rPr>
              <a:t> of </a:t>
            </a:r>
            <a:r>
              <a:rPr lang="es-ES" sz="1200" dirty="0" err="1" smtClean="0">
                <a:ea typeface="ＭＳ Ｐゴシック" pitchFamily="34" charset="-128"/>
              </a:rPr>
              <a:t>co-morbid</a:t>
            </a:r>
            <a:r>
              <a:rPr lang="es-ES" sz="1200" dirty="0" smtClean="0">
                <a:ea typeface="ＭＳ Ｐゴシック" pitchFamily="34" charset="-128"/>
              </a:rPr>
              <a:t> mental </a:t>
            </a:r>
            <a:r>
              <a:rPr lang="es-ES" sz="1200" dirty="0" err="1" smtClean="0">
                <a:ea typeface="ＭＳ Ｐゴシック" pitchFamily="34" charset="-128"/>
              </a:rPr>
              <a:t>illness</a:t>
            </a:r>
            <a:r>
              <a:rPr lang="es-ES" sz="1200" dirty="0" smtClean="0">
                <a:ea typeface="ＭＳ Ｐゴシック" pitchFamily="34" charset="-128"/>
              </a:rPr>
              <a:t>, </a:t>
            </a:r>
            <a:r>
              <a:rPr lang="es-ES" sz="1200" dirty="0" err="1" smtClean="0">
                <a:ea typeface="ＭＳ Ｐゴシック" pitchFamily="34" charset="-128"/>
              </a:rPr>
              <a:t>which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is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highly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prevalent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among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both</a:t>
            </a:r>
            <a:r>
              <a:rPr lang="es-ES" sz="1200" dirty="0" smtClean="0">
                <a:ea typeface="ＭＳ Ｐゴシック" pitchFamily="34" charset="-128"/>
              </a:rPr>
              <a:t> </a:t>
            </a:r>
            <a:r>
              <a:rPr lang="es-ES" sz="1200" dirty="0" err="1" smtClean="0">
                <a:ea typeface="ＭＳ Ｐゴシック" pitchFamily="34" charset="-128"/>
              </a:rPr>
              <a:t>groups</a:t>
            </a:r>
            <a:r>
              <a:rPr lang="es-ES" sz="1200" dirty="0" smtClean="0">
                <a:ea typeface="ＭＳ Ｐゴシック" pitchFamily="34" charset="-128"/>
              </a:rPr>
              <a:t>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Alcohol </a:t>
            </a:r>
            <a:r>
              <a:rPr lang="es-ES" dirty="0" err="1" smtClean="0"/>
              <a:t>facilitates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progression</a:t>
            </a:r>
            <a:r>
              <a:rPr lang="es-ES" dirty="0" smtClean="0"/>
              <a:t> of HIV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Rate</a:t>
            </a:r>
            <a:r>
              <a:rPr lang="es-ES" dirty="0" smtClean="0"/>
              <a:t> of decline of CD4þ </a:t>
            </a:r>
            <a:r>
              <a:rPr lang="es-ES" dirty="0" err="1" smtClean="0"/>
              <a:t>cell</a:t>
            </a:r>
            <a:r>
              <a:rPr lang="es-ES" dirty="0" smtClean="0"/>
              <a:t> </a:t>
            </a:r>
            <a:r>
              <a:rPr lang="es-ES" dirty="0" err="1" smtClean="0"/>
              <a:t>count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200 </a:t>
            </a:r>
            <a:r>
              <a:rPr lang="es-ES" dirty="0" err="1" smtClean="0"/>
              <a:t>cells</a:t>
            </a:r>
            <a:r>
              <a:rPr lang="es-ES" dirty="0" smtClean="0"/>
              <a:t>&lt;</a:t>
            </a:r>
            <a:r>
              <a:rPr lang="es-ES" dirty="0" smtClean="0">
                <a:cs typeface="Arial" pitchFamily="34" charset="0"/>
              </a:rPr>
              <a:t>µ</a:t>
            </a:r>
            <a:r>
              <a:rPr lang="es-ES" dirty="0" smtClean="0"/>
              <a:t>l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So with all these data  it seems a good idea for clinicians to address and </a:t>
            </a:r>
            <a:r>
              <a:rPr lang="en-US" noProof="0" dirty="0" err="1" smtClean="0"/>
              <a:t>treate</a:t>
            </a:r>
            <a:r>
              <a:rPr lang="en-US" noProof="0" dirty="0" smtClean="0"/>
              <a:t> OH use</a:t>
            </a:r>
            <a:r>
              <a:rPr lang="en-US" baseline="0" noProof="0" dirty="0" smtClean="0"/>
              <a:t> in HIV patients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is a huge unmet need in the treatment of alcohol dependency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Less than 10% of patients with alcohol abuse and dependence are treated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1DE8DA-75D0-4D85-94F3-A97249621E1D}" type="slidenum">
              <a:rPr lang="es-ES">
                <a:latin typeface="Arial" pitchFamily="34" charset="0"/>
              </a:rPr>
              <a:pPr/>
              <a:t>12</a:t>
            </a:fld>
            <a:endParaRPr lang="es-ES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Make it easer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E4B7-7759-441C-805C-CD95E04782C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35CCF-FA02-494C-8BF3-F10FF648DF1B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1285B-12E7-4A99-A39F-380D1AAB389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1EC1C-ED57-4E01-92FC-89453A59226E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394BC-5D25-4F62-92DD-6E6746561B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D1455-C60E-4F97-BA10-E030AC92CC98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CEBF3-9A02-4B77-B732-E68BB438D7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BA60DEA-7CBE-4D5D-ADBC-F46B90438619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BA8CF01-35F9-4110-8476-36BB59E1E3E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65CA7-9EB5-4D51-8FD8-A4B9A28EB88D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36CD6-1F88-4AA9-81D1-8B92127BD6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05A6DE-5EE0-49B3-8435-796D32CF3C04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6DBBE-6BDA-455F-AEED-B6972ACAF0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C0A51-4F73-4ACC-A779-FA97050B1EE6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BE08-6B57-4A1E-A918-30ECC1845B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6965B-CA48-4437-BA89-E04547E5097C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A671-4483-4A24-9BBB-64FA4E9D85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6B914-F839-4A0E-BC39-11B921B30C4B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5F43C-9F0D-4039-AFFA-49A8FFC92B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91C887-6E24-4542-B33D-B40ADCF71CB2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32A56-6333-4E2D-9E76-232E537C4A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5A5C4-1944-4098-8440-5CA0081C14CC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8DD25-2726-4B50-A10C-B041E64DE7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1F27F-1261-43C3-AD4E-59CFED21A5E1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1A02-6707-4131-B940-A2883B129D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6C7696D6-923E-4EEE-ACB9-B1107EB09D41}" type="datetimeFigureOut">
              <a:rPr lang="es-ES"/>
              <a:pPr/>
              <a:t>13/06/2015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DF5AFEDB-C488-4E8B-88BF-C515C1B870A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dbalcel@clinic.ca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>
          <a:xfrm>
            <a:off x="107504" y="260350"/>
            <a:ext cx="4608513" cy="3889375"/>
          </a:xfrm>
          <a:solidFill>
            <a:srgbClr val="BF0026"/>
          </a:solidFill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  <a:ea typeface="ＭＳ Ｐゴシック" pitchFamily="34" charset="-128"/>
              </a:rPr>
              <a:t>Alcohol Use in  </a:t>
            </a:r>
            <a:br>
              <a:rPr lang="es-ES" sz="40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s-ES" sz="4000" dirty="0" smtClean="0">
                <a:solidFill>
                  <a:schemeClr val="bg1"/>
                </a:solidFill>
                <a:ea typeface="ＭＳ Ｐゴシック" pitchFamily="34" charset="-128"/>
              </a:rPr>
              <a:t>HIV-</a:t>
            </a:r>
            <a:r>
              <a:rPr lang="es-ES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Infected</a:t>
            </a:r>
            <a:r>
              <a:rPr lang="es-ES" sz="4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Patients</a:t>
            </a:r>
            <a:r>
              <a:rPr lang="es-ES" sz="4000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s-ES" sz="4000" b="1" dirty="0" err="1" smtClean="0">
                <a:solidFill>
                  <a:schemeClr val="bg1"/>
                </a:solidFill>
                <a:ea typeface="ＭＳ Ｐゴシック" pitchFamily="34" charset="-128"/>
              </a:rPr>
              <a:t>Screening</a:t>
            </a:r>
            <a:r>
              <a:rPr lang="es-ES" sz="4000" b="1" dirty="0" smtClean="0">
                <a:solidFill>
                  <a:schemeClr val="bg1"/>
                </a:solidFill>
                <a:ea typeface="ＭＳ Ｐゴシック" pitchFamily="34" charset="-128"/>
              </a:rPr>
              <a:t> and Management</a:t>
            </a:r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1843088" y="4653136"/>
            <a:ext cx="6473328" cy="1871489"/>
          </a:xfrm>
        </p:spPr>
        <p:txBody>
          <a:bodyPr/>
          <a:lstStyle/>
          <a:p>
            <a:pPr algn="r" eaLnBrk="1" hangingPunct="1">
              <a:lnSpc>
                <a:spcPct val="60000"/>
              </a:lnSpc>
            </a:pPr>
            <a:r>
              <a:rPr lang="en-US" sz="2200" b="1" dirty="0" smtClean="0">
                <a:solidFill>
                  <a:srgbClr val="898989"/>
                </a:solidFill>
                <a:ea typeface="ＭＳ Ｐゴシック" pitchFamily="34" charset="-128"/>
              </a:rPr>
              <a:t>M </a:t>
            </a:r>
            <a:r>
              <a:rPr lang="en-US" sz="2200" b="1" dirty="0" err="1" smtClean="0">
                <a:solidFill>
                  <a:srgbClr val="898989"/>
                </a:solidFill>
                <a:ea typeface="ＭＳ Ｐゴシック" pitchFamily="34" charset="-128"/>
              </a:rPr>
              <a:t>Mercè</a:t>
            </a:r>
            <a:r>
              <a:rPr lang="en-US" sz="2200" b="1" dirty="0" smtClean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2200" b="1" dirty="0" err="1" smtClean="0">
                <a:solidFill>
                  <a:srgbClr val="898989"/>
                </a:solidFill>
                <a:ea typeface="ＭＳ Ｐゴシック" pitchFamily="34" charset="-128"/>
              </a:rPr>
              <a:t>Balcells</a:t>
            </a:r>
            <a:endParaRPr lang="en-US" sz="2200" b="1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algn="r" eaLnBrk="1" hangingPunct="1">
              <a:lnSpc>
                <a:spcPct val="60000"/>
              </a:lnSpc>
            </a:pPr>
            <a:r>
              <a:rPr lang="en-US" sz="2200" dirty="0" smtClean="0">
                <a:solidFill>
                  <a:srgbClr val="898989"/>
                </a:solidFill>
                <a:ea typeface="ＭＳ Ｐゴシック" pitchFamily="34" charset="-128"/>
              </a:rPr>
              <a:t>Alcohol Unit</a:t>
            </a:r>
          </a:p>
          <a:p>
            <a:pPr algn="r" eaLnBrk="1" hangingPunct="1">
              <a:lnSpc>
                <a:spcPct val="60000"/>
              </a:lnSpc>
            </a:pPr>
            <a:r>
              <a:rPr lang="en-US" sz="2200" dirty="0" smtClean="0">
                <a:solidFill>
                  <a:srgbClr val="898989"/>
                </a:solidFill>
                <a:ea typeface="ＭＳ Ｐゴシック" pitchFamily="34" charset="-128"/>
              </a:rPr>
              <a:t>Psychiatry Department</a:t>
            </a:r>
          </a:p>
          <a:p>
            <a:pPr algn="r" eaLnBrk="1" hangingPunct="1">
              <a:lnSpc>
                <a:spcPct val="60000"/>
              </a:lnSpc>
            </a:pPr>
            <a:r>
              <a:rPr lang="en-US" sz="2200" dirty="0" smtClean="0">
                <a:solidFill>
                  <a:srgbClr val="898989"/>
                </a:solidFill>
                <a:ea typeface="ＭＳ Ｐゴシック" pitchFamily="34" charset="-128"/>
              </a:rPr>
              <a:t>Neurosciences Institute</a:t>
            </a:r>
          </a:p>
          <a:p>
            <a:pPr algn="r" eaLnBrk="1" hangingPunct="1">
              <a:lnSpc>
                <a:spcPct val="60000"/>
              </a:lnSpc>
            </a:pPr>
            <a:r>
              <a:rPr lang="en-US" sz="2200" dirty="0" smtClean="0">
                <a:solidFill>
                  <a:srgbClr val="898989"/>
                </a:solidFill>
                <a:ea typeface="ＭＳ Ｐゴシック" pitchFamily="34" charset="-128"/>
              </a:rPr>
              <a:t> Hospital </a:t>
            </a:r>
            <a:r>
              <a:rPr lang="en-US" sz="2200" dirty="0" err="1" smtClean="0">
                <a:solidFill>
                  <a:srgbClr val="898989"/>
                </a:solidFill>
                <a:ea typeface="ＭＳ Ｐゴシック" pitchFamily="34" charset="-128"/>
              </a:rPr>
              <a:t>Clínic</a:t>
            </a:r>
            <a:r>
              <a:rPr lang="en-US" sz="2200" dirty="0" smtClean="0">
                <a:solidFill>
                  <a:srgbClr val="898989"/>
                </a:solidFill>
                <a:ea typeface="ＭＳ Ｐゴシック" pitchFamily="34" charset="-128"/>
              </a:rPr>
              <a:t> de Barcelona. IDIBAPS.</a:t>
            </a:r>
          </a:p>
          <a:p>
            <a:pPr algn="r" eaLnBrk="1" hangingPunct="1">
              <a:lnSpc>
                <a:spcPct val="60000"/>
              </a:lnSpc>
            </a:pPr>
            <a:r>
              <a:rPr lang="es-ES" sz="2200" b="1" dirty="0" smtClean="0">
                <a:solidFill>
                  <a:srgbClr val="898989"/>
                </a:solidFill>
                <a:ea typeface="ＭＳ Ｐゴシック" pitchFamily="34" charset="-128"/>
              </a:rPr>
              <a:t>Barcelona, june 12-13</a:t>
            </a:r>
            <a:r>
              <a:rPr lang="es-ES" sz="2200" b="1" baseline="30000" dirty="0" smtClean="0">
                <a:solidFill>
                  <a:srgbClr val="898989"/>
                </a:solidFill>
                <a:ea typeface="ＭＳ Ｐゴシック" pitchFamily="34" charset="-128"/>
              </a:rPr>
              <a:t>th</a:t>
            </a:r>
            <a:r>
              <a:rPr lang="es-ES" sz="2200" b="1" dirty="0" smtClean="0">
                <a:solidFill>
                  <a:srgbClr val="898989"/>
                </a:solidFill>
                <a:ea typeface="ＭＳ Ｐゴシック" pitchFamily="34" charset="-128"/>
              </a:rPr>
              <a:t>, 2015</a:t>
            </a:r>
            <a:endParaRPr lang="es-ES" sz="2200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pic>
        <p:nvPicPr>
          <p:cNvPr id="14339" name="Picture 11" descr="C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05488"/>
            <a:ext cx="1368425" cy="808037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40" name="Picture 12" descr="IDIBAP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143500"/>
            <a:ext cx="1368425" cy="595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" name="6 Imagen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9544" y="764704"/>
            <a:ext cx="410445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err="1" smtClean="0">
                <a:ea typeface="ＭＳ Ｐゴシック" pitchFamily="34" charset="-128"/>
              </a:rPr>
              <a:t>The</a:t>
            </a:r>
            <a:r>
              <a:rPr lang="es-ES" sz="4000" b="1" dirty="0" smtClean="0">
                <a:ea typeface="ＭＳ Ｐゴシック" pitchFamily="34" charset="-128"/>
              </a:rPr>
              <a:t> </a:t>
            </a:r>
            <a:r>
              <a:rPr lang="es-ES" sz="4000" b="1" dirty="0" err="1" smtClean="0">
                <a:ea typeface="ＭＳ Ｐゴシック" pitchFamily="34" charset="-128"/>
              </a:rPr>
              <a:t>unmed</a:t>
            </a:r>
            <a:r>
              <a:rPr lang="es-ES" sz="4000" b="1" dirty="0" smtClean="0">
                <a:ea typeface="ＭＳ Ｐゴシック" pitchFamily="34" charset="-128"/>
              </a:rPr>
              <a:t> </a:t>
            </a:r>
            <a:r>
              <a:rPr lang="es-ES" sz="4000" b="1" dirty="0" err="1" smtClean="0">
                <a:ea typeface="ＭＳ Ｐゴシック" pitchFamily="34" charset="-128"/>
              </a:rPr>
              <a:t>need</a:t>
            </a:r>
            <a:r>
              <a:rPr lang="es-ES" sz="4000" b="1" dirty="0" smtClean="0">
                <a:ea typeface="ＭＳ Ｐゴシック" pitchFamily="34" charset="-128"/>
              </a:rPr>
              <a:t> </a:t>
            </a:r>
            <a:r>
              <a:rPr lang="es-ES" sz="4000" b="1" dirty="0" err="1" smtClean="0">
                <a:ea typeface="ＭＳ Ｐゴシック" pitchFamily="34" charset="-128"/>
              </a:rPr>
              <a:t>for</a:t>
            </a:r>
            <a:r>
              <a:rPr lang="es-ES" sz="4000" b="1" dirty="0" smtClean="0">
                <a:ea typeface="ＭＳ Ｐゴシック" pitchFamily="34" charset="-128"/>
              </a:rPr>
              <a:t> </a:t>
            </a:r>
            <a:r>
              <a:rPr lang="es-ES" sz="4000" b="1" dirty="0" err="1" smtClean="0">
                <a:ea typeface="ＭＳ Ｐゴシック" pitchFamily="34" charset="-128"/>
              </a:rPr>
              <a:t>treatment</a:t>
            </a:r>
            <a:endParaRPr lang="es-ES" sz="4000" b="1" dirty="0" smtClean="0">
              <a:ea typeface="ＭＳ Ｐゴシック" pitchFamily="34" charset="-128"/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ea typeface="ＭＳ Ｐゴシック" pitchFamily="34" charset="-128"/>
            </a:endParaRPr>
          </a:p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39750" y="1884363"/>
            <a:ext cx="822960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latin typeface="Calibri" pitchFamily="34" charset="0"/>
              </a:rPr>
              <a:t>Past Alcohol Dependence. Treatment History: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800" b="1" dirty="0">
              <a:latin typeface="Calibri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latin typeface="Calibri" pitchFamily="34" charset="0"/>
              </a:rPr>
              <a:t>EVER had treatment				</a:t>
            </a:r>
            <a:r>
              <a:rPr lang="en-US" sz="2800" b="1" dirty="0" smtClean="0">
                <a:latin typeface="Calibri" pitchFamily="34" charset="0"/>
              </a:rPr>
              <a:t>25.5</a:t>
            </a:r>
            <a:r>
              <a:rPr lang="en-US" sz="2800" b="1" dirty="0">
                <a:latin typeface="Calibri" pitchFamily="34" charset="0"/>
              </a:rPr>
              <a:t>%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latin typeface="Calibri" pitchFamily="34" charset="0"/>
              </a:rPr>
              <a:t>NEVER had treatment				74.5%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000" b="1" dirty="0">
              <a:latin typeface="Calibri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000" b="1" u="sng" dirty="0" smtClean="0">
              <a:latin typeface="Calibri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b="1" u="sng" dirty="0" smtClean="0">
                <a:latin typeface="Calibri" pitchFamily="34" charset="0"/>
              </a:rPr>
              <a:t>Treatment </a:t>
            </a:r>
            <a:r>
              <a:rPr lang="en-US" sz="2000" b="1" u="sng" dirty="0">
                <a:latin typeface="Calibri" pitchFamily="34" charset="0"/>
              </a:rPr>
              <a:t>Examples: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Inpatient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Outpatient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Alcoholics Anonymous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b="1" dirty="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b="1" dirty="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b="1" dirty="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b="1" dirty="0">
                <a:latin typeface="Calibri" pitchFamily="34" charset="0"/>
              </a:rPr>
              <a:t>Source:  United States 2001-2002, NESARC data		</a:t>
            </a:r>
            <a:r>
              <a:rPr lang="en-US" sz="2000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7373938" y="5765800"/>
            <a:ext cx="1770062" cy="109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>
              <a:defRPr/>
            </a:pPr>
            <a:endParaRPr lang="da-DK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788" name="Title 1"/>
          <p:cNvSpPr>
            <a:spLocks noGrp="1"/>
          </p:cNvSpPr>
          <p:nvPr>
            <p:ph type="title"/>
          </p:nvPr>
        </p:nvSpPr>
        <p:spPr>
          <a:xfrm>
            <a:off x="173038" y="104775"/>
            <a:ext cx="8821737" cy="12207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There is a huge unmet need in the treatment of alcohol dependency</a:t>
            </a:r>
          </a:p>
        </p:txBody>
      </p:sp>
      <p:sp>
        <p:nvSpPr>
          <p:cNvPr id="118789" name="Content Placeholder 2"/>
          <p:cNvSpPr>
            <a:spLocks noGrp="1"/>
          </p:cNvSpPr>
          <p:nvPr>
            <p:ph idx="1"/>
          </p:nvPr>
        </p:nvSpPr>
        <p:spPr>
          <a:xfrm>
            <a:off x="415925" y="5060950"/>
            <a:ext cx="8353425" cy="1466850"/>
          </a:xfrm>
        </p:spPr>
        <p:txBody>
          <a:bodyPr>
            <a:normAutofit fontScale="70000" lnSpcReduction="20000"/>
          </a:bodyPr>
          <a:lstStyle/>
          <a:p>
            <a:pPr indent="-3420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dirty="0"/>
              <a:t>W</a:t>
            </a:r>
            <a:r>
              <a:rPr lang="en-GB" dirty="0" smtClean="0"/>
              <a:t>idest treatment gap among all mental disorders: Less than 10% of patients with alcohol abuse and dependence are treated</a:t>
            </a:r>
          </a:p>
          <a:p>
            <a:pPr indent="-3420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kern="0" dirty="0">
                <a:ea typeface="MS PGothic" pitchFamily="34" charset="-128"/>
              </a:rPr>
              <a:t>H</a:t>
            </a:r>
            <a:r>
              <a:rPr lang="en-GB" kern="0" dirty="0" smtClean="0">
                <a:ea typeface="MS PGothic" pitchFamily="34" charset="-128"/>
              </a:rPr>
              <a:t>igh prevalence and low treatment</a:t>
            </a:r>
            <a:r>
              <a:rPr lang="en-GB" kern="0" dirty="0">
                <a:ea typeface="MS PGothic" pitchFamily="34" charset="-128"/>
              </a:rPr>
              <a:t> </a:t>
            </a:r>
            <a:r>
              <a:rPr lang="en-GB" kern="0" dirty="0" smtClean="0">
                <a:ea typeface="MS PGothic" pitchFamily="34" charset="-128"/>
              </a:rPr>
              <a:t>rates indicate a huge unmet medical need</a:t>
            </a:r>
          </a:p>
          <a:p>
            <a:pPr indent="-3420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dirty="0" smtClean="0"/>
          </a:p>
        </p:txBody>
      </p:sp>
      <p:graphicFrame>
        <p:nvGraphicFramePr>
          <p:cNvPr id="54276" name="Chart 2"/>
          <p:cNvGraphicFramePr>
            <a:graphicFrameLocks/>
          </p:cNvGraphicFramePr>
          <p:nvPr/>
        </p:nvGraphicFramePr>
        <p:xfrm>
          <a:off x="1154113" y="1438275"/>
          <a:ext cx="6727825" cy="3536950"/>
        </p:xfrm>
        <a:graphic>
          <a:graphicData uri="http://schemas.openxmlformats.org/presentationml/2006/ole">
            <p:oleObj spid="_x0000_s54276" name="Hoja de cálculo" r:id="rId4" imgW="7919390" imgH="3920068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7679" y="1591918"/>
            <a:ext cx="400110" cy="28058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dirty="0">
                <a:latin typeface="+mn-lt"/>
                <a:ea typeface="ＭＳ Ｐゴシック" charset="-128"/>
              </a:rPr>
              <a:t>Treatment gap* (%)</a:t>
            </a:r>
            <a:endParaRPr lang="en-US" sz="1400" dirty="0">
              <a:latin typeface="+mn-lt"/>
              <a:ea typeface="ＭＳ Ｐゴシック" charset="-128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6083300" y="6569075"/>
            <a:ext cx="3022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wrap="none" anchor="b">
            <a:spAutoFit/>
          </a:bodyPr>
          <a:lstStyle/>
          <a:p>
            <a:pPr algn="r"/>
            <a:r>
              <a:rPr lang="en-GB" sz="1000">
                <a:solidFill>
                  <a:schemeClr val="accent2"/>
                </a:solidFill>
                <a:latin typeface="Calibri" pitchFamily="34" charset="0"/>
                <a:ea typeface="ヒラギノ角ゴ Pro W3" charset="-128"/>
              </a:rPr>
              <a:t>Kohn et al. Bull World Health Organ 2004;82:858–866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icebergcompl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105918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4555" y="476672"/>
            <a:ext cx="6627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/>
              <a:t> Diagnostic classifications</a:t>
            </a:r>
            <a:endParaRPr lang="es-ES" sz="4000" b="1" dirty="0"/>
          </a:p>
        </p:txBody>
      </p:sp>
      <p:pic>
        <p:nvPicPr>
          <p:cNvPr id="8" name="7 Imagen" descr="empresa-plenajamento-simplifi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5256584" cy="4810820"/>
          </a:xfrm>
          <a:prstGeom prst="rect">
            <a:avLst/>
          </a:prstGeom>
        </p:spPr>
      </p:pic>
      <p:pic>
        <p:nvPicPr>
          <p:cNvPr id="4" name="3 Imagen" descr="streamline-order-fulfillment-simplif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3655053" cy="274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34" charset="-128"/>
              </a:rPr>
              <a:t>Basic </a:t>
            </a:r>
            <a:r>
              <a:rPr lang="es-ES" dirty="0" err="1" smtClean="0">
                <a:ea typeface="ＭＳ Ｐゴシック" pitchFamily="34" charset="-128"/>
              </a:rPr>
              <a:t>diagnostic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classifications</a:t>
            </a: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47106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4040188" cy="639762"/>
          </a:xfrm>
        </p:spPr>
        <p:txBody>
          <a:bodyPr/>
          <a:lstStyle/>
          <a:p>
            <a:pPr eaLnBrk="1" hangingPunct="1"/>
            <a:r>
              <a:rPr lang="es-ES" sz="3200" smtClean="0">
                <a:ea typeface="ＭＳ Ｐゴシック" pitchFamily="34" charset="-128"/>
              </a:rPr>
              <a:t>WHO – ICD 10</a:t>
            </a:r>
          </a:p>
        </p:txBody>
      </p:sp>
      <p:sp>
        <p:nvSpPr>
          <p:cNvPr id="47107" name="3 Marcador de contenido"/>
          <p:cNvSpPr>
            <a:spLocks noGrp="1"/>
          </p:cNvSpPr>
          <p:nvPr>
            <p:ph sz="half" idx="2"/>
          </p:nvPr>
        </p:nvSpPr>
        <p:spPr>
          <a:xfrm>
            <a:off x="468313" y="1989138"/>
            <a:ext cx="4040187" cy="1897062"/>
          </a:xfrm>
        </p:spPr>
        <p:txBody>
          <a:bodyPr/>
          <a:lstStyle/>
          <a:p>
            <a:pPr eaLnBrk="1" hangingPunct="1"/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Hazardous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drinking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Harmful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drinking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smtClean="0">
                <a:ea typeface="ＭＳ Ｐゴシック" pitchFamily="34" charset="-128"/>
              </a:rPr>
              <a:t>Alcohol </a:t>
            </a:r>
            <a:r>
              <a:rPr lang="es-ES" dirty="0" err="1" smtClean="0">
                <a:ea typeface="ＭＳ Ｐゴシック" pitchFamily="34" charset="-128"/>
              </a:rPr>
              <a:t>dependence</a:t>
            </a: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47108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639762"/>
          </a:xfrm>
        </p:spPr>
        <p:txBody>
          <a:bodyPr/>
          <a:lstStyle/>
          <a:p>
            <a:pPr eaLnBrk="1" hangingPunct="1"/>
            <a:r>
              <a:rPr lang="es-ES" sz="3200" smtClean="0">
                <a:ea typeface="ＭＳ Ｐゴシック" pitchFamily="34" charset="-128"/>
              </a:rPr>
              <a:t>APA – DSM-IVR</a:t>
            </a:r>
          </a:p>
        </p:txBody>
      </p:sp>
      <p:sp>
        <p:nvSpPr>
          <p:cNvPr id="47109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97075"/>
            <a:ext cx="4041775" cy="1897063"/>
          </a:xfrm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  <a:p>
            <a:pPr eaLnBrk="1" hangingPunct="1"/>
            <a:r>
              <a:rPr lang="es-ES" smtClean="0">
                <a:ea typeface="ＭＳ Ｐゴシック" pitchFamily="34" charset="-128"/>
              </a:rPr>
              <a:t>Alcohol abuse</a:t>
            </a:r>
          </a:p>
          <a:p>
            <a:pPr eaLnBrk="1" hangingPunct="1"/>
            <a:r>
              <a:rPr lang="es-ES" smtClean="0">
                <a:ea typeface="ＭＳ Ｐゴシック" pitchFamily="34" charset="-128"/>
              </a:rPr>
              <a:t>Alcohol dependence</a:t>
            </a: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 bwMode="auto">
          <a:xfrm>
            <a:off x="3563938" y="4941888"/>
            <a:ext cx="5327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" sz="4000" b="1">
                <a:latin typeface="Calibri" pitchFamily="34" charset="0"/>
              </a:rPr>
              <a:t>DSM V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ES" sz="4000" b="1">
                <a:latin typeface="Calibri" pitchFamily="34" charset="0"/>
              </a:rPr>
              <a:t>Alcohol Use Disorder</a:t>
            </a:r>
          </a:p>
        </p:txBody>
      </p:sp>
      <p:sp>
        <p:nvSpPr>
          <p:cNvPr id="9" name="8 Flecha a la derecha con muesca"/>
          <p:cNvSpPr>
            <a:spLocks noChangeArrowheads="1"/>
          </p:cNvSpPr>
          <p:nvPr/>
        </p:nvSpPr>
        <p:spPr bwMode="auto">
          <a:xfrm rot="5400000">
            <a:off x="5545932" y="3679031"/>
            <a:ext cx="1428750" cy="78581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9 Flecha a la derecha con muesca"/>
          <p:cNvSpPr>
            <a:spLocks noChangeArrowheads="1"/>
          </p:cNvSpPr>
          <p:nvPr/>
        </p:nvSpPr>
        <p:spPr bwMode="auto">
          <a:xfrm rot="5400000">
            <a:off x="1527176" y="3954462"/>
            <a:ext cx="1116012" cy="785813"/>
          </a:xfrm>
          <a:prstGeom prst="notchedRightArrow">
            <a:avLst>
              <a:gd name="adj1" fmla="val 50000"/>
              <a:gd name="adj2" fmla="val 50003"/>
            </a:avLst>
          </a:prstGeom>
          <a:solidFill>
            <a:srgbClr val="00B05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3 Marcador de contenido"/>
          <p:cNvSpPr txBox="1">
            <a:spLocks/>
          </p:cNvSpPr>
          <p:nvPr/>
        </p:nvSpPr>
        <p:spPr bwMode="auto">
          <a:xfrm>
            <a:off x="827088" y="5013325"/>
            <a:ext cx="23145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" sz="4000" b="1">
                <a:latin typeface="Calibri" pitchFamily="34" charset="0"/>
              </a:rPr>
              <a:t>ICD 11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34" charset="-128"/>
              </a:rPr>
              <a:t>Alcohol Use </a:t>
            </a:r>
            <a:r>
              <a:rPr lang="es-ES" dirty="0" err="1" smtClean="0">
                <a:ea typeface="ＭＳ Ｐゴシック" pitchFamily="34" charset="-128"/>
              </a:rPr>
              <a:t>Disorder</a:t>
            </a:r>
            <a:r>
              <a:rPr lang="es-ES" dirty="0" smtClean="0">
                <a:ea typeface="ＭＳ Ｐゴシック" pitchFamily="34" charset="-128"/>
              </a:rPr>
              <a:t> (AUD)</a:t>
            </a:r>
          </a:p>
        </p:txBody>
      </p:sp>
      <p:sp>
        <p:nvSpPr>
          <p:cNvPr id="49154" name="2 Marcador de contenido"/>
          <p:cNvSpPr>
            <a:spLocks noGrp="1"/>
          </p:cNvSpPr>
          <p:nvPr>
            <p:ph idx="1"/>
          </p:nvPr>
        </p:nvSpPr>
        <p:spPr>
          <a:xfrm>
            <a:off x="285750" y="1341438"/>
            <a:ext cx="8643938" cy="51117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Recurrent use resulting in a failure to fulfill major role obligations 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Recurrent use in situations in which it is physically hazardous 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Continued use despite persistent or recurrent problems caused or exacerbated by the effects of alcohol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Tolerance,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Withdrawal, 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Alcohol is taken in larger amounts or over longer periods than intended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Persistent desire or unsuccessful efforts to cut down or control drinking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A great deal of time spent in alcohol-related activities 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Important social, occupational, or recreational activities are given up or reduced because of drinking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Alcohol use is continued despite knowledge of having a problem probably caused or exacerbated by alcohol.</a:t>
            </a:r>
            <a:endParaRPr lang="es-ES" sz="220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a-ES" sz="2200" smtClean="0">
                <a:ea typeface="ＭＳ Ｐゴシック" pitchFamily="34" charset="-128"/>
              </a:rPr>
              <a:t>Craving or a strong desire or urge to drink alcohol.</a:t>
            </a:r>
            <a:endParaRPr lang="es-ES" sz="22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a-ES" b="1" dirty="0" err="1" smtClean="0">
                <a:ea typeface="ＭＳ Ｐゴシック" pitchFamily="34" charset="-128"/>
              </a:rPr>
              <a:t>Severity</a:t>
            </a:r>
            <a:r>
              <a:rPr lang="ca-ES" b="1" dirty="0" smtClean="0">
                <a:ea typeface="ＭＳ Ｐゴシック" pitchFamily="34" charset="-128"/>
              </a:rPr>
              <a:t> </a:t>
            </a:r>
            <a:r>
              <a:rPr lang="ca-ES" b="1" dirty="0" err="1" smtClean="0">
                <a:ea typeface="ＭＳ Ｐゴシック" pitchFamily="34" charset="-128"/>
              </a:rPr>
              <a:t>specifiers</a:t>
            </a:r>
            <a:r>
              <a:rPr lang="ca-ES" b="1" dirty="0" smtClean="0">
                <a:ea typeface="ＭＳ Ｐゴシック" pitchFamily="34" charset="-128"/>
              </a:rPr>
              <a:t>:</a:t>
            </a:r>
            <a:endParaRPr lang="es-ES" b="1" dirty="0" smtClean="0">
              <a:ea typeface="ＭＳ Ｐゴシック" pitchFamily="34" charset="-128"/>
            </a:endParaRPr>
          </a:p>
          <a:p>
            <a:pPr eaLnBrk="1" hangingPunct="1"/>
            <a:r>
              <a:rPr lang="ca-ES" dirty="0" err="1" smtClean="0">
                <a:ea typeface="ＭＳ Ｐゴシック" pitchFamily="34" charset="-128"/>
              </a:rPr>
              <a:t>Moderate</a:t>
            </a:r>
            <a:r>
              <a:rPr lang="ca-ES" dirty="0" smtClean="0">
                <a:ea typeface="ＭＳ Ｐゴシック" pitchFamily="34" charset="-128"/>
              </a:rPr>
              <a:t>: </a:t>
            </a:r>
            <a:r>
              <a:rPr lang="ca-ES" sz="2400" dirty="0" smtClean="0">
                <a:ea typeface="ＭＳ Ｐゴシック" pitchFamily="34" charset="-128"/>
              </a:rPr>
              <a:t>2-3 </a:t>
            </a:r>
            <a:r>
              <a:rPr lang="ca-ES" sz="2400" dirty="0" err="1" smtClean="0">
                <a:ea typeface="ＭＳ Ｐゴシック" pitchFamily="34" charset="-128"/>
              </a:rPr>
              <a:t>criteria</a:t>
            </a:r>
            <a:r>
              <a:rPr lang="ca-ES" sz="2400" dirty="0" smtClean="0">
                <a:ea typeface="ＭＳ Ｐゴシック" pitchFamily="34" charset="-128"/>
              </a:rPr>
              <a:t> </a:t>
            </a:r>
            <a:r>
              <a:rPr lang="ca-ES" sz="2400" dirty="0" err="1" smtClean="0">
                <a:ea typeface="ＭＳ Ｐゴシック" pitchFamily="34" charset="-128"/>
              </a:rPr>
              <a:t>positive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ca-ES" dirty="0" err="1" smtClean="0">
                <a:ea typeface="ＭＳ Ｐゴシック" pitchFamily="34" charset="-128"/>
              </a:rPr>
              <a:t>Severe</a:t>
            </a:r>
            <a:r>
              <a:rPr lang="ca-ES" dirty="0" smtClean="0">
                <a:ea typeface="ＭＳ Ｐゴシック" pitchFamily="34" charset="-128"/>
              </a:rPr>
              <a:t>: </a:t>
            </a:r>
            <a:r>
              <a:rPr lang="ca-ES" sz="2400" dirty="0" smtClean="0">
                <a:ea typeface="ＭＳ Ｐゴシック" pitchFamily="34" charset="-128"/>
              </a:rPr>
              <a:t>4 or </a:t>
            </a:r>
            <a:r>
              <a:rPr lang="ca-ES" sz="2400" dirty="0" err="1" smtClean="0">
                <a:ea typeface="ＭＳ Ｐゴシック" pitchFamily="34" charset="-128"/>
              </a:rPr>
              <a:t>more</a:t>
            </a:r>
            <a:r>
              <a:rPr lang="ca-ES" sz="2400" dirty="0" smtClean="0">
                <a:ea typeface="ＭＳ Ｐゴシック" pitchFamily="34" charset="-128"/>
              </a:rPr>
              <a:t> </a:t>
            </a:r>
            <a:r>
              <a:rPr lang="ca-ES" sz="2400" dirty="0" err="1" smtClean="0">
                <a:ea typeface="ＭＳ Ｐゴシック" pitchFamily="34" charset="-128"/>
              </a:rPr>
              <a:t>criteria</a:t>
            </a:r>
            <a:r>
              <a:rPr lang="ca-ES" sz="2400" dirty="0" smtClean="0">
                <a:ea typeface="ＭＳ Ｐゴシック" pitchFamily="34" charset="-128"/>
              </a:rPr>
              <a:t> </a:t>
            </a:r>
            <a:r>
              <a:rPr lang="ca-ES" sz="2400" dirty="0" err="1" smtClean="0">
                <a:ea typeface="ＭＳ Ｐゴシック" pitchFamily="34" charset="-128"/>
              </a:rPr>
              <a:t>positive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ca-ES" dirty="0" smtClean="0">
                <a:ea typeface="ＭＳ Ｐゴシック" pitchFamily="34" charset="-128"/>
              </a:rPr>
              <a:t> 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ca-ES" b="1" dirty="0" err="1" smtClean="0">
                <a:ea typeface="ＭＳ Ｐゴシック" pitchFamily="34" charset="-128"/>
              </a:rPr>
              <a:t>Specify</a:t>
            </a:r>
            <a:r>
              <a:rPr lang="ca-ES" b="1" dirty="0" smtClean="0">
                <a:ea typeface="ＭＳ Ｐゴシック" pitchFamily="34" charset="-128"/>
              </a:rPr>
              <a:t> </a:t>
            </a:r>
            <a:r>
              <a:rPr lang="ca-ES" b="1" dirty="0" err="1" smtClean="0">
                <a:ea typeface="ＭＳ Ｐゴシック" pitchFamily="34" charset="-128"/>
              </a:rPr>
              <a:t>Physiological</a:t>
            </a:r>
            <a:r>
              <a:rPr lang="ca-ES" b="1" dirty="0" smtClean="0">
                <a:ea typeface="ＭＳ Ｐゴシック" pitchFamily="34" charset="-128"/>
              </a:rPr>
              <a:t> </a:t>
            </a:r>
            <a:r>
              <a:rPr lang="ca-ES" b="1" dirty="0" err="1" smtClean="0">
                <a:ea typeface="ＭＳ Ｐゴシック" pitchFamily="34" charset="-128"/>
              </a:rPr>
              <a:t>Dependence</a:t>
            </a:r>
            <a:r>
              <a:rPr lang="ca-ES" b="1" dirty="0" smtClean="0">
                <a:ea typeface="ＭＳ Ｐゴシック" pitchFamily="34" charset="-128"/>
              </a:rPr>
              <a:t>: </a:t>
            </a:r>
          </a:p>
          <a:p>
            <a:pPr eaLnBrk="1" hangingPunct="1"/>
            <a:r>
              <a:rPr lang="ca-ES" dirty="0" err="1" smtClean="0">
                <a:ea typeface="ＭＳ Ｐゴシック" pitchFamily="34" charset="-128"/>
              </a:rPr>
              <a:t>tolerance</a:t>
            </a:r>
            <a:r>
              <a:rPr lang="ca-ES" dirty="0" smtClean="0">
                <a:ea typeface="ＭＳ Ｐゴシック" pitchFamily="34" charset="-128"/>
              </a:rPr>
              <a:t> and/or </a:t>
            </a:r>
            <a:r>
              <a:rPr lang="ca-ES" dirty="0" err="1" smtClean="0">
                <a:ea typeface="ＭＳ Ｐゴシック" pitchFamily="34" charset="-128"/>
              </a:rPr>
              <a:t>withdrawal</a:t>
            </a:r>
            <a:r>
              <a:rPr lang="ca-ES" dirty="0" smtClean="0">
                <a:ea typeface="ＭＳ Ｐゴシック" pitchFamily="34" charset="-128"/>
              </a:rPr>
              <a:t> </a:t>
            </a: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eaLnBrk="1" hangingPunct="1"/>
            <a:r>
              <a:rPr lang="es-ES" sz="4000" dirty="0" smtClean="0">
                <a:ea typeface="ＭＳ Ｐゴシック" pitchFamily="34" charset="-128"/>
              </a:rPr>
              <a:t>Alcohol use </a:t>
            </a:r>
            <a:r>
              <a:rPr lang="es-ES" sz="4000" dirty="0" err="1" smtClean="0">
                <a:ea typeface="ＭＳ Ｐゴシック" pitchFamily="34" charset="-128"/>
              </a:rPr>
              <a:t>disorder</a:t>
            </a:r>
            <a:r>
              <a:rPr lang="es-ES" sz="4000" dirty="0" smtClean="0">
                <a:ea typeface="ＭＳ Ｐゴシック" pitchFamily="34" charset="-128"/>
              </a:rPr>
              <a:t> (AUD)</a:t>
            </a:r>
            <a:r>
              <a:rPr lang="es-ES" sz="4000" dirty="0" smtClean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(DSM V)</a:t>
            </a:r>
            <a:br>
              <a:rPr lang="es-ES" sz="2400" dirty="0" smtClean="0">
                <a:latin typeface="Calibri" pitchFamily="34" charset="0"/>
              </a:rPr>
            </a:br>
            <a:endParaRPr lang="es-E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es-ES" b="1" dirty="0" err="1" smtClean="0">
                <a:ea typeface="ＭＳ Ｐゴシック" pitchFamily="34" charset="-128"/>
              </a:rPr>
              <a:t>Hazardous</a:t>
            </a:r>
            <a:r>
              <a:rPr lang="es-ES" b="1" dirty="0" smtClean="0">
                <a:ea typeface="ＭＳ Ｐゴシック" pitchFamily="34" charset="-128"/>
              </a:rPr>
              <a:t> </a:t>
            </a:r>
            <a:r>
              <a:rPr lang="es-ES" b="1" dirty="0" err="1" smtClean="0">
                <a:ea typeface="ＭＳ Ｐゴシック" pitchFamily="34" charset="-128"/>
              </a:rPr>
              <a:t>drinking</a:t>
            </a:r>
            <a:r>
              <a:rPr lang="es-ES" b="1" dirty="0" smtClean="0">
                <a:ea typeface="ＭＳ Ｐゴシック" pitchFamily="34" charset="-128"/>
              </a:rPr>
              <a:t> </a:t>
            </a:r>
            <a:r>
              <a:rPr lang="es-ES" dirty="0" smtClean="0">
                <a:ea typeface="ＭＳ Ｐゴシック" pitchFamily="34" charset="-128"/>
              </a:rPr>
              <a:t/>
            </a:r>
            <a:br>
              <a:rPr lang="es-ES" dirty="0" smtClean="0">
                <a:ea typeface="ＭＳ Ｐゴシック" pitchFamily="34" charset="-128"/>
              </a:rPr>
            </a:br>
            <a:endParaRPr lang="es-ES" dirty="0"/>
          </a:p>
        </p:txBody>
      </p:sp>
      <p:pic>
        <p:nvPicPr>
          <p:cNvPr id="5" name="3 Marcador de contenido" descr="consommation-standard_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4509120"/>
            <a:ext cx="5256584" cy="224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Marcador de contenido" descr="unit_guidelines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799" y="1142819"/>
            <a:ext cx="6096001" cy="3510316"/>
          </a:xfrm>
        </p:spPr>
      </p:pic>
      <p:sp>
        <p:nvSpPr>
          <p:cNvPr id="8" name="7 Rectángulo"/>
          <p:cNvSpPr/>
          <p:nvPr/>
        </p:nvSpPr>
        <p:spPr>
          <a:xfrm>
            <a:off x="431222" y="4653136"/>
            <a:ext cx="399676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Standard Drink Unit - 10gr OH -</a:t>
            </a:r>
            <a:endParaRPr lang="es-E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The AUDIT-C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1. How often do you have a drink containing alcohol?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2. How many standard drinks containing alcohol do you have on a typical day when drinking?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3. How often do you have six or more drinks on one occasion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2000" smtClean="0">
                <a:solidFill>
                  <a:srgbClr val="A50021"/>
                </a:solidFill>
                <a:ea typeface="ＭＳ Ｐゴシック" pitchFamily="34" charset="-128"/>
              </a:rPr>
              <a:t>0) Never	1) Less than monthly	2) Monthly	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z="2000" smtClean="0">
                <a:solidFill>
                  <a:srgbClr val="A50021"/>
                </a:solidFill>
                <a:ea typeface="ＭＳ Ｐゴシック" pitchFamily="34" charset="-128"/>
              </a:rPr>
              <a:t>	3) Weekly	4) Daily or almost daily</a:t>
            </a:r>
            <a:endParaRPr lang="es-ES" sz="2000" smtClean="0">
              <a:solidFill>
                <a:srgbClr val="A5002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The AUDIT-C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1. How often do you have a drink containing alcohol?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2. How many standard drinks containing alcohol do you have on a typical day when drinking?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3. How often do you have six or more drinks on one occasion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2000" smtClean="0">
                <a:solidFill>
                  <a:srgbClr val="A50021"/>
                </a:solidFill>
                <a:ea typeface="ＭＳ Ｐゴシック" pitchFamily="34" charset="-128"/>
              </a:rPr>
              <a:t>0) Never	1) Less than monthly	2) Monthly	</a:t>
            </a:r>
          </a:p>
          <a:p>
            <a:pPr marL="444500" indent="-444500">
              <a:lnSpc>
                <a:spcPct val="90000"/>
              </a:lnSpc>
              <a:buFont typeface="Arial" pitchFamily="34" charset="0"/>
              <a:buNone/>
            </a:pPr>
            <a:r>
              <a:rPr lang="en-US" sz="2000" smtClean="0">
                <a:solidFill>
                  <a:srgbClr val="A50021"/>
                </a:solidFill>
                <a:ea typeface="ＭＳ Ｐゴシック" pitchFamily="34" charset="-128"/>
              </a:rPr>
              <a:t>	3) Weekly	4) Daily or almost daily</a:t>
            </a:r>
            <a:endParaRPr lang="es-ES" sz="2000" smtClean="0">
              <a:solidFill>
                <a:srgbClr val="A50021"/>
              </a:solidFill>
              <a:ea typeface="ＭＳ Ｐゴシック" pitchFamily="34" charset="-128"/>
            </a:endParaRP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611188" y="3716338"/>
            <a:ext cx="7993062" cy="156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dirty="0">
                <a:ea typeface="+mn-ea"/>
                <a:cs typeface="Arial" pitchFamily="34" charset="0"/>
              </a:rPr>
              <a:t>Cut off point for Hazardous drinking: </a:t>
            </a:r>
          </a:p>
          <a:p>
            <a:pPr algn="l">
              <a:defRPr/>
            </a:pPr>
            <a:endParaRPr lang="en-GB" sz="2400" dirty="0">
              <a:ea typeface="+mn-ea"/>
              <a:cs typeface="Arial" pitchFamily="34" charset="0"/>
            </a:endParaRPr>
          </a:p>
          <a:p>
            <a:pPr marL="717550" lvl="1" indent="-260350" algn="l">
              <a:buFontTx/>
              <a:buChar char="•"/>
              <a:defRPr/>
            </a:pPr>
            <a:r>
              <a:rPr lang="en-GB" sz="2400" dirty="0">
                <a:ea typeface="+mn-ea"/>
                <a:cs typeface="Arial" pitchFamily="34" charset="0"/>
              </a:rPr>
              <a:t>4 or more in women</a:t>
            </a:r>
          </a:p>
          <a:p>
            <a:pPr marL="717550" lvl="1" indent="-260350" algn="l">
              <a:buFontTx/>
              <a:buChar char="•"/>
              <a:defRPr/>
            </a:pPr>
            <a:r>
              <a:rPr lang="en-GB" sz="2400" dirty="0">
                <a:ea typeface="+mn-ea"/>
                <a:cs typeface="Arial" pitchFamily="34" charset="0"/>
              </a:rPr>
              <a:t>5 or more in men</a:t>
            </a:r>
            <a:endParaRPr lang="es-ES" sz="2400" dirty="0"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WHO_HI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52536" y="1700808"/>
            <a:ext cx="5612906" cy="4032448"/>
          </a:xfrm>
        </p:spPr>
      </p:pic>
      <p:pic>
        <p:nvPicPr>
          <p:cNvPr id="3" name="3 Marcador de contenido" descr="20150513-amx-drinking-countries13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1916832"/>
            <a:ext cx="451250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39552" y="188640"/>
            <a:ext cx="80648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800" dirty="0" smtClean="0"/>
              <a:t>Alcohol use </a:t>
            </a:r>
            <a:r>
              <a:rPr lang="es-ES" sz="2800" dirty="0" err="1" smtClean="0"/>
              <a:t>disorders</a:t>
            </a:r>
            <a:r>
              <a:rPr lang="es-ES" sz="2800" dirty="0" smtClean="0"/>
              <a:t> (</a:t>
            </a:r>
            <a:r>
              <a:rPr lang="es-ES" sz="2800" dirty="0" err="1" smtClean="0"/>
              <a:t>AUDs</a:t>
            </a:r>
            <a:r>
              <a:rPr lang="es-ES" sz="2800" dirty="0" smtClean="0"/>
              <a:t>) and HIV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 are </a:t>
            </a:r>
            <a:r>
              <a:rPr lang="es-ES" sz="2800" dirty="0" err="1" smtClean="0"/>
              <a:t>both</a:t>
            </a:r>
            <a:r>
              <a:rPr lang="es-ES" sz="2800" dirty="0" smtClean="0"/>
              <a:t> </a:t>
            </a:r>
            <a:r>
              <a:rPr lang="es-ES" sz="2800" dirty="0" err="1" smtClean="0"/>
              <a:t>widespread</a:t>
            </a:r>
            <a:r>
              <a:rPr lang="es-ES" sz="2800" dirty="0" smtClean="0"/>
              <a:t> global </a:t>
            </a:r>
            <a:r>
              <a:rPr lang="es-ES" sz="2800" dirty="0" err="1" smtClean="0"/>
              <a:t>epidemics</a:t>
            </a:r>
            <a:r>
              <a:rPr lang="es-E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How to do it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Empathic style</a:t>
            </a:r>
          </a:p>
          <a:p>
            <a:r>
              <a:rPr lang="en-US" dirty="0" smtClean="0">
                <a:ea typeface="ＭＳ Ｐゴシック" pitchFamily="34" charset="-128"/>
              </a:rPr>
              <a:t>Avoid judgmental attitudes</a:t>
            </a:r>
          </a:p>
          <a:p>
            <a:r>
              <a:rPr lang="en-US" dirty="0" smtClean="0">
                <a:ea typeface="ＭＳ Ｐゴシック" pitchFamily="34" charset="-128"/>
              </a:rPr>
              <a:t>Stick to facts. Do not discuss why.</a:t>
            </a:r>
          </a:p>
          <a:p>
            <a:r>
              <a:rPr lang="en-US" dirty="0" smtClean="0">
                <a:ea typeface="ＭＳ Ｐゴシック" pitchFamily="34" charset="-128"/>
              </a:rPr>
              <a:t>Don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t ask just about alcohol. Tobacco, BZD and illicit drugs are also relevant.</a:t>
            </a:r>
          </a:p>
        </p:txBody>
      </p:sp>
      <p:pic>
        <p:nvPicPr>
          <p:cNvPr id="105474" name="Picture 2" descr="Janes Desfor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04449"/>
            <a:ext cx="3995936" cy="265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926976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Clinical management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2946" name="Marcador de contenido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Pharmacological treatments</a:t>
            </a:r>
          </a:p>
          <a:p>
            <a:r>
              <a:rPr lang="es-ES" dirty="0" err="1" smtClean="0">
                <a:ea typeface="ＭＳ Ｐゴシック" pitchFamily="34" charset="-128"/>
              </a:rPr>
              <a:t>Psychosocial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treatments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" name="4 Imagen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1297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41784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 err="1" smtClean="0">
                <a:ea typeface="ＭＳ Ｐゴシック" pitchFamily="34" charset="-128"/>
              </a:rPr>
              <a:t>Psychosocial</a:t>
            </a:r>
            <a:r>
              <a:rPr lang="es-ES" b="1" dirty="0" smtClean="0">
                <a:ea typeface="ＭＳ Ｐゴシック" pitchFamily="34" charset="-128"/>
              </a:rPr>
              <a:t> </a:t>
            </a:r>
            <a:r>
              <a:rPr lang="es-ES" b="1" dirty="0" err="1" smtClean="0">
                <a:ea typeface="ＭＳ Ｐゴシック" pitchFamily="34" charset="-128"/>
              </a:rPr>
              <a:t>treatments</a:t>
            </a:r>
            <a:endParaRPr lang="es-ES" b="1" dirty="0" smtClean="0">
              <a:ea typeface="ＭＳ Ｐゴシック" pitchFamily="34" charset="-128"/>
            </a:endParaRPr>
          </a:p>
        </p:txBody>
      </p:sp>
      <p:pic>
        <p:nvPicPr>
          <p:cNvPr id="5" name="4 Imagen" descr="psycholog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659" y="1772816"/>
            <a:ext cx="804079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The confrontational model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064500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Review of four decades of treatment outcome research.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A large body of trials found </a:t>
            </a:r>
            <a:r>
              <a:rPr lang="en-GB" sz="2400" b="1" smtClean="0">
                <a:ea typeface="ＭＳ Ｐゴシック" pitchFamily="34" charset="-128"/>
              </a:rPr>
              <a:t>no therapeutic effect</a:t>
            </a:r>
            <a:r>
              <a:rPr lang="en-GB" sz="2400" smtClean="0">
                <a:ea typeface="ＭＳ Ｐゴシック" pitchFamily="34" charset="-128"/>
              </a:rPr>
              <a:t> relative to control or comparison treatment conditions.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Several have reported </a:t>
            </a:r>
            <a:r>
              <a:rPr lang="en-GB" sz="2400" b="1" smtClean="0">
                <a:ea typeface="ＭＳ Ｐゴシック" pitchFamily="34" charset="-128"/>
              </a:rPr>
              <a:t>harmful effects</a:t>
            </a:r>
            <a:r>
              <a:rPr lang="en-GB" sz="2400" smtClean="0">
                <a:ea typeface="ＭＳ Ｐゴシック" pitchFamily="34" charset="-128"/>
              </a:rPr>
              <a:t> including increased </a:t>
            </a:r>
            <a:r>
              <a:rPr lang="en-GB" sz="2400" b="1" smtClean="0">
                <a:ea typeface="ＭＳ Ｐゴシック" pitchFamily="34" charset="-128"/>
              </a:rPr>
              <a:t>drop-out</a:t>
            </a:r>
            <a:r>
              <a:rPr lang="en-GB" sz="2400" smtClean="0">
                <a:ea typeface="ＭＳ Ｐゴシック" pitchFamily="34" charset="-128"/>
              </a:rPr>
              <a:t>, elevated and more rapid </a:t>
            </a:r>
            <a:r>
              <a:rPr lang="en-GB" sz="2400" b="1" smtClean="0">
                <a:ea typeface="ＭＳ Ｐゴシック" pitchFamily="34" charset="-128"/>
              </a:rPr>
              <a:t>relapse</a:t>
            </a:r>
            <a:r>
              <a:rPr lang="en-GB" sz="240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This pattern is consistent across a variety of confrontational techniques tested.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In sum, there is not and never has been a scientific evidence base for the use of confrontational therapies. </a:t>
            </a:r>
            <a:endParaRPr lang="es-ES" sz="2400" smtClean="0">
              <a:ea typeface="ＭＳ Ｐゴシック" pitchFamily="34" charset="-128"/>
            </a:endParaRP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1116013" y="6092825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WR. Miller, W. White; 2007   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Motivational Interviewing</a:t>
            </a:r>
          </a:p>
        </p:txBody>
      </p:sp>
      <p:sp>
        <p:nvSpPr>
          <p:cNvPr id="983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New golden standard for the psychological approach to addictive behaviours</a:t>
            </a:r>
          </a:p>
          <a:p>
            <a:pPr eaLnBrk="1" hangingPunct="1"/>
            <a:r>
              <a:rPr lang="es-ES" smtClean="0">
                <a:ea typeface="ＭＳ Ｐゴシック" pitchFamily="34" charset="-128"/>
              </a:rPr>
              <a:t>Radical change: </a:t>
            </a:r>
          </a:p>
          <a:p>
            <a:pPr lvl="1" eaLnBrk="1" hangingPunct="1"/>
            <a:r>
              <a:rPr lang="es-ES" smtClean="0">
                <a:ea typeface="ＭＳ Ｐゴシック" pitchFamily="34" charset="-128"/>
              </a:rPr>
              <a:t>external confrontation as a technique  vs internal confrontation as a goal</a:t>
            </a:r>
          </a:p>
          <a:p>
            <a:pPr lvl="1" eaLnBrk="1" hangingPunct="1"/>
            <a:r>
              <a:rPr lang="es-ES" smtClean="0">
                <a:ea typeface="ＭＳ Ｐゴシック" pitchFamily="34" charset="-128"/>
              </a:rPr>
              <a:t>Patient centered</a:t>
            </a:r>
          </a:p>
          <a:p>
            <a:pPr lvl="1" eaLnBrk="1" hangingPunct="1"/>
            <a:r>
              <a:rPr lang="es-ES" smtClean="0">
                <a:ea typeface="ＭＳ Ｐゴシック" pitchFamily="34" charset="-128"/>
              </a:rPr>
              <a:t>Spirit: autonomy, evocation, empathy</a:t>
            </a:r>
          </a:p>
          <a:p>
            <a:pPr lvl="1" eaLnBrk="1" hangingPunct="1"/>
            <a:r>
              <a:rPr lang="es-ES" smtClean="0">
                <a:ea typeface="ＭＳ Ｐゴシック" pitchFamily="34" charset="-128"/>
              </a:rPr>
              <a:t>Communication style: guiding</a:t>
            </a:r>
          </a:p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s-ES" smtClean="0">
                <a:solidFill>
                  <a:srgbClr val="00664D"/>
                </a:solidFill>
                <a:ea typeface="ＭＳ Ｐゴシック" pitchFamily="34" charset="-128"/>
              </a:rPr>
              <a:t>Brief Intervention</a:t>
            </a:r>
          </a:p>
        </p:txBody>
      </p:sp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1981200" y="1489075"/>
            <a:ext cx="5111750" cy="2657475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6600"/>
                </a:solidFill>
              </a:rPr>
              <a:t>Assess 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6600"/>
                </a:solidFill>
              </a:rPr>
              <a:t>Feed-back results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6600"/>
                </a:solidFill>
              </a:rPr>
              <a:t>Offer advice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6600"/>
                </a:solidFill>
              </a:rPr>
              <a:t>Negotiate goals &amp; strategies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6600"/>
                </a:solidFill>
              </a:rPr>
              <a:t>Monitor progres</a:t>
            </a: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0" y="620713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a-ES" sz="2400" b="1">
                <a:solidFill>
                  <a:srgbClr val="006600"/>
                </a:solidFill>
              </a:rPr>
              <a:t>Empathic attitude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6910388" y="696913"/>
            <a:ext cx="2233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6600"/>
                </a:solidFill>
              </a:rPr>
              <a:t>Promote   self-efficacy</a:t>
            </a:r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3059113" y="4724400"/>
            <a:ext cx="2881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6600"/>
                </a:solidFill>
              </a:rPr>
              <a:t>Respect Responsibility</a:t>
            </a:r>
          </a:p>
        </p:txBody>
      </p:sp>
      <p:sp>
        <p:nvSpPr>
          <p:cNvPr id="99334" name="AutoShape 7"/>
          <p:cNvSpPr>
            <a:spLocks noChangeArrowheads="1"/>
          </p:cNvSpPr>
          <p:nvPr/>
        </p:nvSpPr>
        <p:spPr bwMode="auto">
          <a:xfrm>
            <a:off x="4348163" y="4292600"/>
            <a:ext cx="360362" cy="3603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539750" y="6092825"/>
            <a:ext cx="813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spcAft>
                <a:spcPct val="20000"/>
              </a:spcAft>
              <a:buFont typeface="Monotype Sorts" charset="2"/>
              <a:buNone/>
            </a:pPr>
            <a:r>
              <a:rPr lang="es-ES_tradnl" i="1">
                <a:solidFill>
                  <a:srgbClr val="006600"/>
                </a:solidFill>
                <a:latin typeface="Univers (W1)" charset="0"/>
              </a:rPr>
              <a:t>Modified from Etheridge RM &amp; Sullivan E. http://www.alcoholcme.com</a:t>
            </a:r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>
            <a:off x="1143000" y="1458913"/>
            <a:ext cx="762000" cy="609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9337" name="Line 10"/>
          <p:cNvSpPr>
            <a:spLocks noChangeShapeType="1"/>
          </p:cNvSpPr>
          <p:nvPr/>
        </p:nvSpPr>
        <p:spPr bwMode="auto">
          <a:xfrm flipH="1">
            <a:off x="7239000" y="1535113"/>
            <a:ext cx="838200" cy="68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a typeface="ＭＳ Ｐゴシック" charset="-128"/>
                <a:cs typeface="ＭＳ Ｐゴシック" charset="-128"/>
              </a:rPr>
              <a:t>Alcohol Brief Interventions with HIV </a:t>
            </a:r>
            <a:r>
              <a:rPr lang="es-ES" dirty="0" smtClean="0">
                <a:ea typeface="ＭＳ Ｐゴシック" charset="-128"/>
                <a:cs typeface="ＭＳ Ｐゴシック" charset="-128"/>
              </a:rPr>
              <a:t>patients</a:t>
            </a:r>
            <a:endParaRPr lang="es-E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0" r="90"/>
          <a:stretch/>
        </p:blipFill>
        <p:spPr>
          <a:xfrm>
            <a:off x="250825" y="1897063"/>
            <a:ext cx="8723313" cy="4137025"/>
          </a:xfrm>
          <a:ln>
            <a:solidFill>
              <a:srgbClr val="4F81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Drugs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for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treatment</a:t>
            </a:r>
            <a:r>
              <a:rPr lang="es-ES" dirty="0" smtClean="0">
                <a:ea typeface="ＭＳ Ｐゴシック" pitchFamily="34" charset="-128"/>
              </a:rPr>
              <a:t> of alcohol </a:t>
            </a:r>
            <a:r>
              <a:rPr lang="es-ES" dirty="0" err="1" smtClean="0">
                <a:ea typeface="ＭＳ Ｐゴシック" pitchFamily="34" charset="-128"/>
              </a:rPr>
              <a:t>dependence</a:t>
            </a: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83970" name="2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065315"/>
          </a:xfrm>
        </p:spPr>
        <p:txBody>
          <a:bodyPr/>
          <a:lstStyle/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Disulfiram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Acamprosate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Naltrexone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Nalmefene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Topiramate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Gabapentine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Sodium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Oxybate</a:t>
            </a:r>
            <a:endParaRPr lang="es-ES" dirty="0" smtClean="0">
              <a:ea typeface="ＭＳ Ｐゴシック" pitchFamily="34" charset="-128"/>
            </a:endParaRPr>
          </a:p>
          <a:p>
            <a:pPr eaLnBrk="1" hangingPunct="1"/>
            <a:r>
              <a:rPr lang="es-ES" dirty="0" err="1" smtClean="0">
                <a:ea typeface="ＭＳ Ｐゴシック" pitchFamily="34" charset="-128"/>
              </a:rPr>
              <a:t>Baclofen</a:t>
            </a:r>
            <a:endParaRPr lang="es-ES" dirty="0" smtClean="0">
              <a:ea typeface="ＭＳ Ｐゴシック" pitchFamily="34" charset="-128"/>
            </a:endParaRPr>
          </a:p>
        </p:txBody>
      </p:sp>
      <p:pic>
        <p:nvPicPr>
          <p:cNvPr id="4" name="3 Imagen" descr="descarg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717032"/>
            <a:ext cx="317380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ea typeface="ＭＳ Ｐゴシック" pitchFamily="34" charset="-128"/>
              </a:rPr>
              <a:t>Drugs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for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treatment</a:t>
            </a:r>
            <a:r>
              <a:rPr lang="es-ES" dirty="0" smtClean="0">
                <a:ea typeface="ＭＳ Ｐゴシック" pitchFamily="34" charset="-128"/>
              </a:rPr>
              <a:t> of AUD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AUD vs OH </a:t>
            </a:r>
            <a:r>
              <a:rPr lang="es-ES" dirty="0" err="1" smtClean="0"/>
              <a:t>dependence</a:t>
            </a:r>
            <a:endParaRPr lang="es-ES" dirty="0" smtClean="0"/>
          </a:p>
          <a:p>
            <a:r>
              <a:rPr lang="es-ES" dirty="0" err="1" smtClean="0">
                <a:ea typeface="ＭＳ Ｐゴシック" pitchFamily="34" charset="-128"/>
              </a:rPr>
              <a:t>Treatment</a:t>
            </a:r>
            <a:r>
              <a:rPr lang="es-ES" dirty="0" smtClean="0">
                <a:ea typeface="ＭＳ Ｐゴシック" pitchFamily="34" charset="-128"/>
              </a:rPr>
              <a:t> of </a:t>
            </a:r>
            <a:r>
              <a:rPr lang="es-ES" dirty="0" err="1" smtClean="0">
                <a:ea typeface="ＭＳ Ｐゴシック" pitchFamily="34" charset="-128"/>
              </a:rPr>
              <a:t>hazardous</a:t>
            </a:r>
            <a:r>
              <a:rPr lang="es-ES" dirty="0" smtClean="0">
                <a:ea typeface="ＭＳ Ｐゴシック" pitchFamily="34" charset="-128"/>
              </a:rPr>
              <a:t> OH use</a:t>
            </a:r>
            <a:endParaRPr lang="es-ES" dirty="0" smtClean="0"/>
          </a:p>
          <a:p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reduction</a:t>
            </a:r>
            <a:r>
              <a:rPr lang="es-ES" dirty="0" smtClean="0"/>
              <a:t> vs </a:t>
            </a:r>
            <a:r>
              <a:rPr lang="es-ES" dirty="0" err="1" smtClean="0"/>
              <a:t>abstinence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drugnet_21_p19_trends_in_alcoh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73016"/>
            <a:ext cx="3960440" cy="308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New drugs  for AUD</a:t>
            </a:r>
          </a:p>
        </p:txBody>
      </p:sp>
      <p:sp>
        <p:nvSpPr>
          <p:cNvPr id="107522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Naltrexone</a:t>
            </a:r>
            <a:endParaRPr lang="en-US" b="1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Reduces relapse rates. No effect on abstinence rates.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Decreases the rewarding effects of alcohol.</a:t>
            </a:r>
          </a:p>
          <a:p>
            <a:r>
              <a:rPr lang="en-US" b="1" dirty="0" err="1" smtClean="0">
                <a:ea typeface="ＭＳ Ｐゴシック" pitchFamily="34" charset="-128"/>
              </a:rPr>
              <a:t>Nalmefene</a:t>
            </a:r>
            <a:endParaRPr lang="en-US" b="1" dirty="0" smtClean="0">
              <a:ea typeface="ＭＳ Ｐゴシック" pitchFamily="34" charset="-128"/>
            </a:endParaRP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Opioid</a:t>
            </a:r>
            <a:r>
              <a:rPr lang="en-US" dirty="0" smtClean="0">
                <a:ea typeface="ＭＳ Ｐゴシック" pitchFamily="34" charset="-128"/>
              </a:rPr>
              <a:t> modulator.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Recently approved by the EMA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Targeted use (</a:t>
            </a:r>
            <a:r>
              <a:rPr lang="en-US" altLang="en-US" dirty="0" smtClean="0">
                <a:ea typeface="ＭＳ Ｐゴシック" pitchFamily="34" charset="-128"/>
              </a:rPr>
              <a:t>‘</a:t>
            </a:r>
            <a:r>
              <a:rPr lang="en-US" dirty="0" smtClean="0">
                <a:ea typeface="ＭＳ Ｐゴシック" pitchFamily="34" charset="-128"/>
              </a:rPr>
              <a:t>as needed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Focus on reduction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Used jointly with psychosocial intervention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iv_infograph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-1"/>
            <a:ext cx="5184576" cy="6914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lvl="0"/>
            <a:r>
              <a:rPr lang="es-ES" dirty="0" smtClean="0"/>
              <a:t>Case: </a:t>
            </a:r>
            <a:r>
              <a:rPr lang="en-US" dirty="0" smtClean="0"/>
              <a:t>Male 51 years old</a:t>
            </a:r>
            <a:br>
              <a:rPr lang="en-U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Marcador de contenido" descr="Doctor-web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786" y="1600200"/>
            <a:ext cx="678642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pattern of consumption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r>
              <a:rPr lang="en-US" dirty="0" smtClean="0"/>
              <a:t>2 SDU x 3-4 occasions per week</a:t>
            </a:r>
          </a:p>
          <a:p>
            <a:r>
              <a:rPr lang="en-US" dirty="0" smtClean="0"/>
              <a:t>Loss of control episodes (1 per month): heavy drinking use (&gt; 20 SDU) during 2-4 days. </a:t>
            </a:r>
          </a:p>
          <a:p>
            <a:r>
              <a:rPr lang="en-US" dirty="0" smtClean="0"/>
              <a:t>Consequences: black-outs, behavior disturbance, progressive worsen of cognitive impairment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Managment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2771800" y="170080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250825" y="333375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_tradnl" sz="7200">
                <a:latin typeface="Calibri" pitchFamily="34" charset="0"/>
              </a:rPr>
              <a:t>Conclusions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95288" y="1700213"/>
            <a:ext cx="8458200" cy="4681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Alcohol and HIV are public health problems.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Alcohol has a negative impact on the progression of HIV and its treatment.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The prevalence of risky drinking in HIV population is high. Routine screening procedures are needed.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Brief interventions, psychosocial treatments and various drugs have shown efficacy in the treatment of alcohol use disorders.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1 Título"/>
          <p:cNvSpPr>
            <a:spLocks noGrp="1"/>
          </p:cNvSpPr>
          <p:nvPr>
            <p:ph type="ctrTitle"/>
          </p:nvPr>
        </p:nvSpPr>
        <p:spPr>
          <a:xfrm>
            <a:off x="904056" y="-27384"/>
            <a:ext cx="7772400" cy="792088"/>
          </a:xfrm>
        </p:spPr>
        <p:txBody>
          <a:bodyPr/>
          <a:lstStyle/>
          <a:p>
            <a:r>
              <a:rPr lang="es-ES" sz="3600" dirty="0" err="1" smtClean="0">
                <a:ea typeface="ＭＳ Ｐゴシック" pitchFamily="34" charset="-128"/>
              </a:rPr>
              <a:t>Thank</a:t>
            </a:r>
            <a:r>
              <a:rPr lang="es-ES" sz="3600" dirty="0" smtClean="0">
                <a:ea typeface="ＭＳ Ｐゴシック" pitchFamily="34" charset="-128"/>
              </a:rPr>
              <a:t> </a:t>
            </a:r>
            <a:r>
              <a:rPr lang="es-ES" sz="3600" dirty="0" err="1" smtClean="0">
                <a:ea typeface="ＭＳ Ｐゴシック" pitchFamily="34" charset="-128"/>
              </a:rPr>
              <a:t>you</a:t>
            </a:r>
            <a:r>
              <a:rPr lang="es-ES" sz="3600" dirty="0" smtClean="0">
                <a:ea typeface="ＭＳ Ｐゴシック" pitchFamily="34" charset="-128"/>
              </a:rPr>
              <a:t>!!!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6840760" cy="1224136"/>
          </a:xfrm>
        </p:spPr>
        <p:txBody>
          <a:bodyPr/>
          <a:lstStyle/>
          <a:p>
            <a:pPr>
              <a:defRPr/>
            </a:pPr>
            <a:r>
              <a:rPr lang="es-ES" sz="1800" dirty="0" smtClean="0">
                <a:ea typeface="+mn-ea"/>
                <a:cs typeface="+mn-cs"/>
                <a:hlinkClick r:id="rId2"/>
              </a:rPr>
              <a:t>mdbalcel@clinic.cat</a:t>
            </a:r>
            <a:endParaRPr lang="es-ES" sz="1800" dirty="0" smtClean="0">
              <a:ea typeface="+mn-ea"/>
              <a:cs typeface="+mn-cs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1800" dirty="0" smtClean="0">
                <a:solidFill>
                  <a:srgbClr val="898989"/>
                </a:solidFill>
                <a:ea typeface="ＭＳ Ｐゴシック" pitchFamily="34" charset="-128"/>
              </a:rPr>
              <a:t>Alcohol Unit</a:t>
            </a:r>
          </a:p>
          <a:p>
            <a:pPr eaLnBrk="1" hangingPunct="1">
              <a:lnSpc>
                <a:spcPct val="60000"/>
              </a:lnSpc>
            </a:pPr>
            <a:r>
              <a:rPr lang="en-US" sz="1800" dirty="0" smtClean="0">
                <a:solidFill>
                  <a:srgbClr val="898989"/>
                </a:solidFill>
                <a:ea typeface="ＭＳ Ｐゴシック" pitchFamily="34" charset="-128"/>
              </a:rPr>
              <a:t>Psychiatry Department</a:t>
            </a:r>
          </a:p>
          <a:p>
            <a:pPr eaLnBrk="1" hangingPunct="1">
              <a:lnSpc>
                <a:spcPct val="60000"/>
              </a:lnSpc>
            </a:pPr>
            <a:r>
              <a:rPr lang="en-US" sz="1800" dirty="0" smtClean="0">
                <a:solidFill>
                  <a:srgbClr val="898989"/>
                </a:solidFill>
                <a:ea typeface="ＭＳ Ｐゴシック" pitchFamily="34" charset="-128"/>
              </a:rPr>
              <a:t>Neurosciences Institute</a:t>
            </a:r>
          </a:p>
          <a:p>
            <a:pPr eaLnBrk="1" hangingPunct="1">
              <a:lnSpc>
                <a:spcPct val="60000"/>
              </a:lnSpc>
            </a:pPr>
            <a:r>
              <a:rPr lang="en-US" sz="1800" dirty="0" smtClean="0">
                <a:solidFill>
                  <a:srgbClr val="898989"/>
                </a:solidFill>
                <a:ea typeface="ＭＳ Ｐゴシック" pitchFamily="34" charset="-128"/>
              </a:rPr>
              <a:t> Hospital </a:t>
            </a:r>
            <a:r>
              <a:rPr lang="en-US" sz="1800" dirty="0" err="1" smtClean="0">
                <a:solidFill>
                  <a:srgbClr val="898989"/>
                </a:solidFill>
                <a:ea typeface="ＭＳ Ｐゴシック" pitchFamily="34" charset="-128"/>
              </a:rPr>
              <a:t>Clínic</a:t>
            </a:r>
            <a:r>
              <a:rPr lang="en-US" sz="1800" dirty="0" smtClean="0">
                <a:solidFill>
                  <a:srgbClr val="898989"/>
                </a:solidFill>
                <a:ea typeface="ＭＳ Ｐゴシック" pitchFamily="34" charset="-128"/>
              </a:rPr>
              <a:t> de Barcelona</a:t>
            </a:r>
            <a:endParaRPr lang="es-ES" sz="1800" dirty="0">
              <a:ea typeface="+mn-ea"/>
              <a:cs typeface="+mn-cs"/>
            </a:endParaRPr>
          </a:p>
        </p:txBody>
      </p:sp>
      <p:pic>
        <p:nvPicPr>
          <p:cNvPr id="105475" name="Picture 11" descr="C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368425" cy="808037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5476" name="Picture 12" descr="IDIBAP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43500"/>
            <a:ext cx="1368425" cy="595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" name="5 Marcador de contenido" descr="foto equ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48198" y="692696"/>
            <a:ext cx="59201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3"/>
          <p:cNvSpPr>
            <a:spLocks noGrp="1"/>
          </p:cNvSpPr>
          <p:nvPr>
            <p:ph type="title"/>
          </p:nvPr>
        </p:nvSpPr>
        <p:spPr>
          <a:xfrm>
            <a:off x="590872" y="548680"/>
            <a:ext cx="8229600" cy="1143000"/>
          </a:xfrm>
        </p:spPr>
        <p:txBody>
          <a:bodyPr/>
          <a:lstStyle/>
          <a:p>
            <a:r>
              <a:rPr lang="es-ES" sz="4000" dirty="0" err="1" smtClean="0">
                <a:ea typeface="ＭＳ Ｐゴシック" pitchFamily="34" charset="-128"/>
              </a:rPr>
              <a:t>AUDs</a:t>
            </a:r>
            <a:r>
              <a:rPr lang="es-ES" sz="4000" dirty="0" smtClean="0">
                <a:ea typeface="ＭＳ Ｐゴシック" pitchFamily="34" charset="-128"/>
              </a:rPr>
              <a:t> and HIV </a:t>
            </a:r>
            <a:r>
              <a:rPr lang="es-ES" sz="4000" dirty="0" err="1" smtClean="0">
                <a:ea typeface="ＭＳ Ｐゴシック" pitchFamily="34" charset="-128"/>
              </a:rPr>
              <a:t>act</a:t>
            </a:r>
            <a:r>
              <a:rPr lang="es-ES" sz="4000" dirty="0" smtClean="0">
                <a:ea typeface="ＭＳ Ｐゴシック" pitchFamily="34" charset="-128"/>
              </a:rPr>
              <a:t> </a:t>
            </a:r>
            <a:r>
              <a:rPr lang="es-ES" sz="4000" dirty="0" err="1" smtClean="0">
                <a:ea typeface="ＭＳ Ｐゴシック" pitchFamily="34" charset="-128"/>
              </a:rPr>
              <a:t>synergistically</a:t>
            </a:r>
            <a:r>
              <a:rPr lang="es-ES" sz="4000" dirty="0" smtClean="0">
                <a:ea typeface="ＭＳ Ｐゴシック" pitchFamily="34" charset="-128"/>
              </a:rPr>
              <a:t> :</a:t>
            </a:r>
          </a:p>
        </p:txBody>
      </p:sp>
      <p:sp>
        <p:nvSpPr>
          <p:cNvPr id="28674" name="Marcador de contenido 4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281339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ea typeface="ＭＳ Ｐゴシック" pitchFamily="34" charset="-128"/>
              </a:rPr>
              <a:t>	</a:t>
            </a:r>
          </a:p>
          <a:p>
            <a:r>
              <a:rPr lang="es-ES" dirty="0" smtClean="0">
                <a:ea typeface="ＭＳ Ｐゴシック" pitchFamily="34" charset="-128"/>
              </a:rPr>
              <a:t>Alcohol </a:t>
            </a:r>
            <a:r>
              <a:rPr lang="es-ES" dirty="0" err="1" smtClean="0">
                <a:ea typeface="ＭＳ Ｐゴシック" pitchFamily="34" charset="-128"/>
              </a:rPr>
              <a:t>increases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risk</a:t>
            </a:r>
            <a:r>
              <a:rPr lang="es-ES" dirty="0" smtClean="0">
                <a:ea typeface="ＭＳ Ｐゴシック" pitchFamily="34" charset="-128"/>
              </a:rPr>
              <a:t> of </a:t>
            </a:r>
            <a:r>
              <a:rPr lang="es-ES" dirty="0" err="1" smtClean="0">
                <a:ea typeface="ＭＳ Ｐゴシック" pitchFamily="34" charset="-128"/>
              </a:rPr>
              <a:t>infection</a:t>
            </a:r>
            <a:endParaRPr lang="es-ES" dirty="0" smtClean="0">
              <a:ea typeface="ＭＳ Ｐゴシック" pitchFamily="34" charset="-128"/>
            </a:endParaRPr>
          </a:p>
          <a:p>
            <a:r>
              <a:rPr lang="es-ES" dirty="0" smtClean="0">
                <a:ea typeface="ＭＳ Ｐゴシック" pitchFamily="34" charset="-128"/>
              </a:rPr>
              <a:t>Alcohol </a:t>
            </a:r>
            <a:r>
              <a:rPr lang="es-ES" dirty="0" err="1" smtClean="0">
                <a:ea typeface="ＭＳ Ｐゴシック" pitchFamily="34" charset="-128"/>
              </a:rPr>
              <a:t>facilitates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progression</a:t>
            </a:r>
            <a:r>
              <a:rPr lang="es-ES" dirty="0" smtClean="0">
                <a:ea typeface="ＭＳ Ｐゴシック" pitchFamily="34" charset="-128"/>
              </a:rPr>
              <a:t> of HIV</a:t>
            </a:r>
          </a:p>
          <a:p>
            <a:r>
              <a:rPr lang="es-ES" dirty="0" smtClean="0">
                <a:ea typeface="ＭＳ Ｐゴシック" pitchFamily="34" charset="-128"/>
              </a:rPr>
              <a:t>Alcohol </a:t>
            </a:r>
            <a:r>
              <a:rPr lang="es-ES" dirty="0" err="1" smtClean="0">
                <a:ea typeface="ＭＳ Ｐゴシック" pitchFamily="34" charset="-128"/>
              </a:rPr>
              <a:t>decreases</a:t>
            </a:r>
            <a:r>
              <a:rPr lang="es-ES" dirty="0" smtClean="0">
                <a:ea typeface="ＭＳ Ｐゴシック" pitchFamily="34" charset="-128"/>
              </a:rPr>
              <a:t> ART </a:t>
            </a:r>
            <a:r>
              <a:rPr lang="es-ES" dirty="0" err="1" smtClean="0">
                <a:ea typeface="ＭＳ Ｐゴシック" pitchFamily="34" charset="-128"/>
              </a:rPr>
              <a:t>compliance</a:t>
            </a:r>
            <a:endParaRPr lang="es-ES" dirty="0" smtClean="0">
              <a:ea typeface="ＭＳ Ｐゴシック" pitchFamily="34" charset="-128"/>
            </a:endParaRPr>
          </a:p>
          <a:p>
            <a:r>
              <a:rPr lang="es-ES" dirty="0" smtClean="0">
                <a:ea typeface="ＭＳ Ｐゴシック" pitchFamily="34" charset="-128"/>
              </a:rPr>
              <a:t>Alcohol </a:t>
            </a:r>
            <a:r>
              <a:rPr lang="es-ES" dirty="0" err="1" smtClean="0">
                <a:ea typeface="ＭＳ Ｐゴシック" pitchFamily="34" charset="-128"/>
              </a:rPr>
              <a:t>decreases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proper</a:t>
            </a:r>
            <a:r>
              <a:rPr lang="es-ES" dirty="0" smtClean="0">
                <a:ea typeface="ＭＳ Ｐゴシック" pitchFamily="34" charset="-128"/>
              </a:rPr>
              <a:t> use of </a:t>
            </a:r>
            <a:r>
              <a:rPr lang="es-ES" dirty="0" err="1" smtClean="0">
                <a:ea typeface="ＭＳ Ｐゴシック" pitchFamily="34" charset="-128"/>
              </a:rPr>
              <a:t>health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care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resources</a:t>
            </a:r>
            <a:endParaRPr lang="es-E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5580112" y="4797152"/>
            <a:ext cx="3275856" cy="1584176"/>
          </a:xfrm>
          <a:ln w="12700">
            <a:solidFill>
              <a:schemeClr val="accent1"/>
            </a:solidFill>
          </a:ln>
        </p:spPr>
        <p:txBody>
          <a:bodyPr/>
          <a:lstStyle/>
          <a:p>
            <a:r>
              <a:rPr lang="es-ES" sz="4000" dirty="0" smtClean="0">
                <a:ea typeface="ＭＳ Ｐゴシック" pitchFamily="34" charset="-128"/>
              </a:rPr>
              <a:t> </a:t>
            </a:r>
            <a:r>
              <a:rPr lang="es-ES" sz="2400" dirty="0" err="1" smtClean="0">
                <a:ea typeface="ＭＳ Ｐゴシック" pitchFamily="34" charset="-128"/>
              </a:rPr>
              <a:t>Proportion</a:t>
            </a:r>
            <a:r>
              <a:rPr lang="es-ES" sz="2400" dirty="0" smtClean="0">
                <a:ea typeface="ＭＳ Ｐゴシック" pitchFamily="34" charset="-128"/>
              </a:rPr>
              <a:t> </a:t>
            </a:r>
            <a:r>
              <a:rPr lang="es-ES" sz="2400" b="1" dirty="0" smtClean="0">
                <a:ea typeface="ＭＳ Ｐゴシック" pitchFamily="34" charset="-128"/>
              </a:rPr>
              <a:t>HIV</a:t>
            </a:r>
            <a:r>
              <a:rPr lang="es-ES" sz="2400" dirty="0" smtClean="0">
                <a:ea typeface="ＭＳ Ｐゴシック" pitchFamily="34" charset="-128"/>
              </a:rPr>
              <a:t> positive </a:t>
            </a:r>
            <a:r>
              <a:rPr lang="es-ES" sz="2400" dirty="0" err="1" smtClean="0">
                <a:ea typeface="ＭＳ Ｐゴシック" pitchFamily="34" charset="-128"/>
              </a:rPr>
              <a:t>by</a:t>
            </a:r>
            <a:r>
              <a:rPr lang="es-ES" sz="2400" dirty="0" smtClean="0">
                <a:ea typeface="ＭＳ Ｐゴシック" pitchFamily="34" charset="-128"/>
              </a:rPr>
              <a:t> alcohol </a:t>
            </a:r>
            <a:r>
              <a:rPr lang="es-ES" sz="2400" dirty="0" err="1" smtClean="0">
                <a:ea typeface="ＭＳ Ｐゴシック" pitchFamily="34" charset="-128"/>
              </a:rPr>
              <a:t>consumption</a:t>
            </a:r>
            <a:r>
              <a:rPr lang="es-ES" sz="2400" dirty="0" smtClean="0">
                <a:ea typeface="ＭＳ Ｐゴシック" pitchFamily="34" charset="-128"/>
              </a:rPr>
              <a:t/>
            </a:r>
            <a:br>
              <a:rPr lang="es-ES" sz="2400" dirty="0" smtClean="0">
                <a:ea typeface="ＭＳ Ｐゴシック" pitchFamily="34" charset="-128"/>
              </a:rPr>
            </a:br>
            <a:r>
              <a:rPr lang="es-ES" sz="2400" dirty="0" smtClean="0">
                <a:ea typeface="ＭＳ Ｐゴシック" pitchFamily="34" charset="-128"/>
              </a:rPr>
              <a:t> </a:t>
            </a:r>
            <a:r>
              <a:rPr lang="es-ES" sz="2000" dirty="0" smtClean="0">
                <a:ea typeface="ＭＳ Ｐゴシック" pitchFamily="34" charset="-128"/>
              </a:rPr>
              <a:t>(ALIVE </a:t>
            </a:r>
            <a:r>
              <a:rPr lang="es-ES" sz="2000" dirty="0" err="1" smtClean="0">
                <a:ea typeface="ＭＳ Ｐゴシック" pitchFamily="34" charset="-128"/>
              </a:rPr>
              <a:t>study</a:t>
            </a:r>
            <a:r>
              <a:rPr lang="es-ES" sz="2000" b="1" dirty="0" smtClean="0">
                <a:ea typeface="ＭＳ Ｐゴシック" pitchFamily="34" charset="-128"/>
              </a:rPr>
              <a:t>, n=1525</a:t>
            </a:r>
            <a:r>
              <a:rPr lang="es-ES" sz="2000" dirty="0" smtClean="0">
                <a:ea typeface="ＭＳ Ｐゴシック" pitchFamily="34" charset="-128"/>
              </a:rPr>
              <a:t>)</a:t>
            </a:r>
            <a:endParaRPr lang="es-ES" sz="4000" dirty="0" smtClean="0">
              <a:ea typeface="ＭＳ Ｐゴシック" pitchFamily="34" charset="-128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95" b="-195"/>
          <a:stretch>
            <a:fillRect/>
          </a:stretch>
        </p:blipFill>
        <p:spPr>
          <a:xfrm>
            <a:off x="324448" y="1628800"/>
            <a:ext cx="4822134" cy="4853136"/>
          </a:xfrm>
          <a:ln>
            <a:solidFill>
              <a:srgbClr val="4F81BD"/>
            </a:solidFill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 cstate="print"/>
          <a:srcRect t="-22833" b="-22833"/>
          <a:stretch>
            <a:fillRect/>
          </a:stretch>
        </p:blipFill>
        <p:spPr bwMode="auto">
          <a:xfrm>
            <a:off x="5292080" y="1844824"/>
            <a:ext cx="3771610" cy="251556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811997" y="404664"/>
            <a:ext cx="7520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/>
              <a:t>Alcohol </a:t>
            </a:r>
            <a:r>
              <a:rPr lang="es-ES" sz="3600" dirty="0" err="1" smtClean="0"/>
              <a:t>increses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risk</a:t>
            </a:r>
            <a:r>
              <a:rPr lang="es-ES" sz="3600" dirty="0" smtClean="0"/>
              <a:t> of </a:t>
            </a:r>
            <a:r>
              <a:rPr lang="es-ES" sz="3600" dirty="0" err="1" smtClean="0"/>
              <a:t>infection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b="1" dirty="0" smtClean="0"/>
              <a:t>Alcohol </a:t>
            </a:r>
            <a:r>
              <a:rPr lang="es-ES" sz="3600" b="1" dirty="0" err="1" smtClean="0"/>
              <a:t>facilitates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the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progression</a:t>
            </a:r>
            <a:r>
              <a:rPr lang="es-ES" sz="3600" b="1" dirty="0" smtClean="0"/>
              <a:t> of HIV</a:t>
            </a:r>
            <a:endParaRPr lang="es-ES" sz="3600" b="1" dirty="0"/>
          </a:p>
        </p:txBody>
      </p:sp>
      <p:pic>
        <p:nvPicPr>
          <p:cNvPr id="41986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66" r="648"/>
          <a:stretch>
            <a:fillRect/>
          </a:stretch>
        </p:blipFill>
        <p:spPr>
          <a:xfrm>
            <a:off x="1259632" y="1556792"/>
            <a:ext cx="6687393" cy="4443198"/>
          </a:xfrm>
        </p:spPr>
      </p:pic>
      <p:sp>
        <p:nvSpPr>
          <p:cNvPr id="4" name="3 Rectángulo"/>
          <p:cNvSpPr/>
          <p:nvPr/>
        </p:nvSpPr>
        <p:spPr>
          <a:xfrm>
            <a:off x="4713774" y="6300028"/>
            <a:ext cx="4322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Judith A. Hahn &amp; Jeffrey H. </a:t>
            </a:r>
            <a:r>
              <a:rPr lang="es-ES" dirty="0" err="1" smtClean="0"/>
              <a:t>Samet</a:t>
            </a:r>
            <a:r>
              <a:rPr lang="es-ES" dirty="0" smtClean="0"/>
              <a:t>, 2010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b="1" dirty="0" smtClean="0"/>
              <a:t>Alcohol </a:t>
            </a:r>
            <a:r>
              <a:rPr lang="es-ES" sz="3600" b="1" dirty="0" err="1" smtClean="0"/>
              <a:t>facilitates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the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progression</a:t>
            </a:r>
            <a:r>
              <a:rPr lang="es-ES" sz="3600" b="1" dirty="0" smtClean="0"/>
              <a:t> of HIV</a:t>
            </a:r>
            <a:endParaRPr lang="es-ES" sz="36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4" b="-14"/>
          <a:stretch>
            <a:fillRect/>
          </a:stretch>
        </p:blipFill>
        <p:spPr>
          <a:xfrm>
            <a:off x="683568" y="980728"/>
            <a:ext cx="7776864" cy="2289254"/>
          </a:xfrm>
          <a:ln>
            <a:solidFill>
              <a:srgbClr val="4F81BD"/>
            </a:solidFill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sp>
        <p:nvSpPr>
          <p:cNvPr id="37891" name="CuadroTexto 4"/>
          <p:cNvSpPr txBox="1">
            <a:spLocks noChangeArrowheads="1"/>
          </p:cNvSpPr>
          <p:nvPr/>
        </p:nvSpPr>
        <p:spPr bwMode="auto">
          <a:xfrm>
            <a:off x="6289724" y="4307612"/>
            <a:ext cx="2602756" cy="132343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/>
              <a:t>231 HIV</a:t>
            </a:r>
            <a:r>
              <a:rPr lang="es-ES" sz="2000" dirty="0"/>
              <a:t>+ </a:t>
            </a:r>
            <a:r>
              <a:rPr lang="es-ES" sz="2000" dirty="0" err="1"/>
              <a:t>adults</a:t>
            </a:r>
            <a:r>
              <a:rPr lang="es-ES" sz="2000" dirty="0"/>
              <a:t> </a:t>
            </a:r>
            <a:r>
              <a:rPr lang="es-ES" sz="2000" dirty="0" err="1"/>
              <a:t>followed</a:t>
            </a:r>
            <a:r>
              <a:rPr lang="es-ES" sz="2000" dirty="0"/>
              <a:t> up </a:t>
            </a:r>
            <a:r>
              <a:rPr lang="es-ES" sz="2000" dirty="0" err="1"/>
              <a:t>prospectively</a:t>
            </a:r>
            <a:r>
              <a:rPr lang="es-ES" sz="2000" dirty="0"/>
              <a:t> </a:t>
            </a:r>
            <a:r>
              <a:rPr lang="es-ES" sz="2000" dirty="0" err="1"/>
              <a:t>during</a:t>
            </a:r>
            <a:r>
              <a:rPr lang="es-ES" sz="2000" dirty="0"/>
              <a:t> 30 </a:t>
            </a:r>
            <a:r>
              <a:rPr lang="es-ES" sz="2000" dirty="0" err="1"/>
              <a:t>months</a:t>
            </a:r>
            <a:r>
              <a:rPr lang="es-ES" sz="2000" dirty="0"/>
              <a:t> 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4" cstate="print"/>
          <a:srcRect l="1030" r="352" b="16170"/>
          <a:stretch>
            <a:fillRect/>
          </a:stretch>
        </p:blipFill>
        <p:spPr bwMode="auto">
          <a:xfrm>
            <a:off x="818033" y="3573016"/>
            <a:ext cx="5338143" cy="28083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 rot="16200000">
            <a:off x="-1100429" y="4885363"/>
            <a:ext cx="33140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 err="1" smtClean="0"/>
              <a:t>Rate</a:t>
            </a:r>
            <a:r>
              <a:rPr lang="es-ES" sz="1050" b="1" dirty="0" smtClean="0"/>
              <a:t> of decline of CD4þ </a:t>
            </a:r>
            <a:r>
              <a:rPr lang="es-ES" sz="1050" b="1" dirty="0" err="1" smtClean="0"/>
              <a:t>cell</a:t>
            </a:r>
            <a:r>
              <a:rPr lang="es-ES" sz="1050" b="1" dirty="0" smtClean="0"/>
              <a:t> </a:t>
            </a:r>
            <a:r>
              <a:rPr lang="es-ES" sz="1050" b="1" dirty="0" err="1" smtClean="0"/>
              <a:t>count</a:t>
            </a:r>
            <a:r>
              <a:rPr lang="es-ES" sz="1050" b="1" dirty="0" smtClean="0"/>
              <a:t> </a:t>
            </a:r>
            <a:r>
              <a:rPr lang="es-ES" sz="1050" b="1" dirty="0" err="1" smtClean="0"/>
              <a:t>to</a:t>
            </a:r>
            <a:r>
              <a:rPr lang="es-ES" sz="1050" b="1" dirty="0" smtClean="0"/>
              <a:t> 200 </a:t>
            </a:r>
            <a:r>
              <a:rPr lang="es-ES" sz="1050" b="1" dirty="0" err="1" smtClean="0"/>
              <a:t>cells</a:t>
            </a:r>
            <a:r>
              <a:rPr lang="es-ES" sz="1050" b="1" dirty="0" smtClean="0"/>
              <a:t>&lt;</a:t>
            </a:r>
            <a:r>
              <a:rPr lang="es-ES" sz="1050" b="1" dirty="0" smtClean="0">
                <a:cs typeface="Arial" pitchFamily="34" charset="0"/>
              </a:rPr>
              <a:t>µ</a:t>
            </a:r>
            <a:r>
              <a:rPr lang="es-ES" sz="1050" b="1" dirty="0" smtClean="0"/>
              <a:t>l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Alcohol and HIV treatment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systematic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review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assessed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impact</a:t>
            </a:r>
            <a:r>
              <a:rPr lang="es-ES" dirty="0" smtClean="0">
                <a:ea typeface="ＭＳ Ｐゴシック" pitchFamily="34" charset="-128"/>
              </a:rPr>
              <a:t> of </a:t>
            </a:r>
            <a:r>
              <a:rPr lang="es-ES" dirty="0" err="1" smtClean="0">
                <a:ea typeface="ＭＳ Ｐゴシック" pitchFamily="34" charset="-128"/>
              </a:rPr>
              <a:t>AUDs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on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adherence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to</a:t>
            </a:r>
            <a:r>
              <a:rPr lang="es-ES" dirty="0" smtClean="0">
                <a:ea typeface="ＭＳ Ｐゴシック" pitchFamily="34" charset="-128"/>
              </a:rPr>
              <a:t> ART (N=20), </a:t>
            </a:r>
            <a:r>
              <a:rPr lang="es-ES" dirty="0" err="1" smtClean="0">
                <a:ea typeface="ＭＳ Ｐゴシック" pitchFamily="34" charset="-128"/>
              </a:rPr>
              <a:t>health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care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utilization</a:t>
            </a:r>
            <a:r>
              <a:rPr lang="es-ES" dirty="0" smtClean="0">
                <a:ea typeface="ＭＳ Ｐゴシック" pitchFamily="34" charset="-128"/>
              </a:rPr>
              <a:t> (N=11) and HIV </a:t>
            </a:r>
            <a:r>
              <a:rPr lang="es-ES" dirty="0" err="1" smtClean="0">
                <a:ea typeface="ＭＳ Ｐゴシック" pitchFamily="34" charset="-128"/>
              </a:rPr>
              <a:t>treatment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outcomes</a:t>
            </a:r>
            <a:r>
              <a:rPr lang="es-ES" dirty="0" smtClean="0">
                <a:ea typeface="ＭＳ Ｐゴシック" pitchFamily="34" charset="-128"/>
              </a:rPr>
              <a:t> (N=10). </a:t>
            </a:r>
          </a:p>
          <a:p>
            <a:pPr>
              <a:lnSpc>
                <a:spcPct val="80000"/>
              </a:lnSpc>
            </a:pPr>
            <a:endParaRPr lang="es-ES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s-ES" dirty="0" smtClean="0">
                <a:ea typeface="ＭＳ Ｐゴシック" pitchFamily="34" charset="-128"/>
              </a:rPr>
              <a:t>In general, and </a:t>
            </a:r>
            <a:r>
              <a:rPr lang="es-ES" dirty="0" err="1" smtClean="0">
                <a:ea typeface="ＭＳ Ｐゴシック" pitchFamily="34" charset="-128"/>
              </a:rPr>
              <a:t>with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some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exceptions</a:t>
            </a:r>
            <a:r>
              <a:rPr lang="es-ES" dirty="0" smtClean="0">
                <a:ea typeface="ＭＳ Ｐゴシック" pitchFamily="34" charset="-128"/>
              </a:rPr>
              <a:t>, </a:t>
            </a:r>
            <a:r>
              <a:rPr lang="es-ES" dirty="0" err="1" smtClean="0">
                <a:ea typeface="ＭＳ Ｐゴシック" pitchFamily="34" charset="-128"/>
              </a:rPr>
              <a:t>AUDs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negatively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impact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adherence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to</a:t>
            </a:r>
            <a:r>
              <a:rPr lang="es-ES" dirty="0" smtClean="0">
                <a:ea typeface="ＭＳ Ｐゴシック" pitchFamily="34" charset="-128"/>
              </a:rPr>
              <a:t> ART, </a:t>
            </a:r>
            <a:r>
              <a:rPr lang="es-ES" dirty="0" err="1" smtClean="0">
                <a:ea typeface="ＭＳ Ｐゴシック" pitchFamily="34" charset="-128"/>
              </a:rPr>
              <a:t>health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care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utilization</a:t>
            </a:r>
            <a:r>
              <a:rPr lang="es-ES" dirty="0" smtClean="0">
                <a:ea typeface="ＭＳ Ｐゴシック" pitchFamily="34" charset="-128"/>
              </a:rPr>
              <a:t> and HIV </a:t>
            </a:r>
            <a:r>
              <a:rPr lang="es-ES" dirty="0" err="1" smtClean="0">
                <a:ea typeface="ＭＳ Ｐゴシック" pitchFamily="34" charset="-128"/>
              </a:rPr>
              <a:t>treatment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outcomes</a:t>
            </a:r>
            <a:r>
              <a:rPr lang="es-ES" dirty="0" smtClean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ea typeface="ＭＳ Ｐゴシック" pitchFamily="34" charset="-128"/>
              </a:rPr>
              <a:t>The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need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for</a:t>
            </a:r>
            <a:r>
              <a:rPr lang="es-ES" dirty="0" smtClean="0">
                <a:ea typeface="ＭＳ Ｐゴシック" pitchFamily="34" charset="-128"/>
              </a:rPr>
              <a:t> </a:t>
            </a:r>
            <a:r>
              <a:rPr lang="es-ES" dirty="0" err="1" smtClean="0">
                <a:ea typeface="ＭＳ Ｐゴシック" pitchFamily="34" charset="-128"/>
              </a:rPr>
              <a:t>action</a:t>
            </a:r>
            <a:endParaRPr lang="es-ES" dirty="0"/>
          </a:p>
        </p:txBody>
      </p:sp>
      <p:pic>
        <p:nvPicPr>
          <p:cNvPr id="7" name="6 Imagen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340768"/>
            <a:ext cx="5400600" cy="472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1239</Words>
  <Application>Microsoft Office PowerPoint</Application>
  <PresentationFormat>Presentación en pantalla (4:3)</PresentationFormat>
  <Paragraphs>224</Paragraphs>
  <Slides>35</Slides>
  <Notes>15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Tema de Office</vt:lpstr>
      <vt:lpstr>Hoja de cálculo</vt:lpstr>
      <vt:lpstr>Alcohol Use in   HIV-Infected Patients, Screening and Management</vt:lpstr>
      <vt:lpstr>Diapositiva 2</vt:lpstr>
      <vt:lpstr>Diapositiva 3</vt:lpstr>
      <vt:lpstr>AUDs and HIV act synergistically :</vt:lpstr>
      <vt:lpstr> Proportion HIV positive by alcohol consumption  (ALIVE study, n=1525)</vt:lpstr>
      <vt:lpstr>Alcohol facilitates the progression of HIV</vt:lpstr>
      <vt:lpstr>Alcohol facilitates the progression of HIV</vt:lpstr>
      <vt:lpstr>Alcohol and HIV treatment</vt:lpstr>
      <vt:lpstr>The need for action</vt:lpstr>
      <vt:lpstr>The unmed need for treatment</vt:lpstr>
      <vt:lpstr>There is a huge unmet need in the treatment of alcohol dependency</vt:lpstr>
      <vt:lpstr>Diapositiva 12</vt:lpstr>
      <vt:lpstr>Diapositiva 13</vt:lpstr>
      <vt:lpstr>Basic diagnostic classifications</vt:lpstr>
      <vt:lpstr>Alcohol Use Disorder (AUD)</vt:lpstr>
      <vt:lpstr>Alcohol use disorder (AUD) (DSM V) </vt:lpstr>
      <vt:lpstr>Hazardous drinking  </vt:lpstr>
      <vt:lpstr>The AUDIT-C</vt:lpstr>
      <vt:lpstr>The AUDIT-C</vt:lpstr>
      <vt:lpstr>How to do it</vt:lpstr>
      <vt:lpstr>Clinical management </vt:lpstr>
      <vt:lpstr>Psychosocial treatments</vt:lpstr>
      <vt:lpstr>The confrontational model</vt:lpstr>
      <vt:lpstr>Motivational Interviewing</vt:lpstr>
      <vt:lpstr>Brief Intervention</vt:lpstr>
      <vt:lpstr>Alcohol Brief Interventions with HIV patients</vt:lpstr>
      <vt:lpstr>Drugs for the treatment of alcohol dependence</vt:lpstr>
      <vt:lpstr>Drugs for the treatment of AUD</vt:lpstr>
      <vt:lpstr>New drugs  for AUD</vt:lpstr>
      <vt:lpstr>Case: Male 51 years old  </vt:lpstr>
      <vt:lpstr>Background </vt:lpstr>
      <vt:lpstr>Alcohol pattern of consumption</vt:lpstr>
      <vt:lpstr>Managment</vt:lpstr>
      <vt:lpstr>Diapositiva 34</vt:lpstr>
      <vt:lpstr>Thank you!!!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tgual</dc:creator>
  <cp:lastModifiedBy>Auditori</cp:lastModifiedBy>
  <cp:revision>135</cp:revision>
  <dcterms:created xsi:type="dcterms:W3CDTF">2015-06-13T07:09:53Z</dcterms:created>
  <dcterms:modified xsi:type="dcterms:W3CDTF">2015-06-13T08:55:53Z</dcterms:modified>
</cp:coreProperties>
</file>