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notesSlides/notesSlide38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312" r:id="rId2"/>
    <p:sldId id="284" r:id="rId3"/>
    <p:sldId id="403" r:id="rId4"/>
    <p:sldId id="348" r:id="rId5"/>
    <p:sldId id="350" r:id="rId6"/>
    <p:sldId id="354" r:id="rId7"/>
    <p:sldId id="356" r:id="rId8"/>
    <p:sldId id="357" r:id="rId9"/>
    <p:sldId id="358" r:id="rId10"/>
    <p:sldId id="405" r:id="rId11"/>
    <p:sldId id="346" r:id="rId12"/>
    <p:sldId id="408" r:id="rId13"/>
    <p:sldId id="407" r:id="rId14"/>
    <p:sldId id="409" r:id="rId15"/>
    <p:sldId id="359" r:id="rId16"/>
    <p:sldId id="355" r:id="rId17"/>
    <p:sldId id="360" r:id="rId18"/>
    <p:sldId id="361" r:id="rId19"/>
    <p:sldId id="413" r:id="rId20"/>
    <p:sldId id="362" r:id="rId21"/>
    <p:sldId id="414" r:id="rId22"/>
    <p:sldId id="366" r:id="rId23"/>
    <p:sldId id="367" r:id="rId24"/>
    <p:sldId id="368" r:id="rId25"/>
    <p:sldId id="369" r:id="rId26"/>
    <p:sldId id="370" r:id="rId27"/>
    <p:sldId id="373" r:id="rId28"/>
    <p:sldId id="415" r:id="rId29"/>
    <p:sldId id="378" r:id="rId30"/>
    <p:sldId id="417" r:id="rId31"/>
    <p:sldId id="421" r:id="rId32"/>
    <p:sldId id="418" r:id="rId33"/>
    <p:sldId id="422" r:id="rId34"/>
    <p:sldId id="420" r:id="rId35"/>
    <p:sldId id="423" r:id="rId36"/>
    <p:sldId id="345" r:id="rId37"/>
    <p:sldId id="385" r:id="rId38"/>
    <p:sldId id="386" r:id="rId39"/>
    <p:sldId id="387" r:id="rId40"/>
    <p:sldId id="340" r:id="rId41"/>
    <p:sldId id="341" r:id="rId42"/>
    <p:sldId id="424" r:id="rId43"/>
    <p:sldId id="392" r:id="rId44"/>
    <p:sldId id="388" r:id="rId45"/>
    <p:sldId id="389" r:id="rId46"/>
    <p:sldId id="390" r:id="rId47"/>
    <p:sldId id="394" r:id="rId48"/>
    <p:sldId id="396" r:id="rId49"/>
    <p:sldId id="397" r:id="rId50"/>
    <p:sldId id="398" r:id="rId51"/>
    <p:sldId id="399" r:id="rId52"/>
    <p:sldId id="393" r:id="rId53"/>
    <p:sldId id="401" r:id="rId54"/>
    <p:sldId id="372" r:id="rId55"/>
  </p:sldIdLst>
  <p:sldSz cx="9144000" cy="6858000" type="screen4x3"/>
  <p:notesSz cx="10021888" cy="688975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6DFFF1"/>
    <a:srgbClr val="00E600"/>
    <a:srgbClr val="03CEE3"/>
    <a:srgbClr val="0303DB"/>
    <a:srgbClr val="73F0FD"/>
    <a:srgbClr val="9AD2D6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2330" autoAdjust="0"/>
  </p:normalViewPr>
  <p:slideViewPr>
    <p:cSldViewPr>
      <p:cViewPr varScale="1">
        <p:scale>
          <a:sx n="100" d="100"/>
          <a:sy n="100" d="100"/>
        </p:scale>
        <p:origin x="-2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1278" y="-78"/>
      </p:cViewPr>
      <p:guideLst>
        <p:guide orient="horz" pos="2170"/>
        <p:guide pos="315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tilisateur\Desktop\barcelona1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tilisateur\Desktop\barcelona1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tilisateur\Desktop\barcelona1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tilisateur\Desktop\barcelona1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Classeur2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tilisateur\Desktop\barcelona1.xlsx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5.7867554733745143E-2"/>
          <c:y val="3.4330188636394615E-2"/>
          <c:w val="0.56115318577033946"/>
          <c:h val="0.88621269173642558"/>
        </c:manualLayout>
      </c:layout>
      <c:lineChart>
        <c:grouping val="standard"/>
        <c:ser>
          <c:idx val="0"/>
          <c:order val="0"/>
          <c:tx>
            <c:strRef>
              <c:f>Feuil1!$B$8</c:f>
              <c:strCache>
                <c:ptCount val="1"/>
                <c:pt idx="0">
                  <c:v>GP, women, 2010</c:v>
                </c:pt>
              </c:strCache>
            </c:strRef>
          </c:tx>
          <c:spPr>
            <a:ln w="44450">
              <a:solidFill>
                <a:srgbClr val="F927D1"/>
              </a:solidFill>
            </a:ln>
          </c:spPr>
          <c:marker>
            <c:symbol val="none"/>
          </c:marker>
          <c:cat>
            <c:strRef>
              <c:f>Feuil1!$C$7:$F$7</c:f>
              <c:strCache>
                <c:ptCount val="4"/>
                <c:pt idx="0">
                  <c:v>≤40 years-old</c:v>
                </c:pt>
                <c:pt idx="1">
                  <c:v>41-50</c:v>
                </c:pt>
                <c:pt idx="2">
                  <c:v>51-60</c:v>
                </c:pt>
                <c:pt idx="3">
                  <c:v>&gt;60 years-old</c:v>
                </c:pt>
              </c:strCache>
            </c:strRef>
          </c:cat>
          <c:val>
            <c:numRef>
              <c:f>Feuil1!$C$8:$F$8</c:f>
              <c:numCache>
                <c:formatCode>0%</c:formatCode>
                <c:ptCount val="4"/>
                <c:pt idx="0">
                  <c:v>0.4</c:v>
                </c:pt>
                <c:pt idx="1">
                  <c:v>0.37000000000000038</c:v>
                </c:pt>
                <c:pt idx="2">
                  <c:v>0.24000000000000021</c:v>
                </c:pt>
                <c:pt idx="3">
                  <c:v>8.0000000000000182E-2</c:v>
                </c:pt>
              </c:numCache>
            </c:numRef>
          </c:val>
        </c:ser>
        <c:ser>
          <c:idx val="1"/>
          <c:order val="1"/>
          <c:tx>
            <c:strRef>
              <c:f>Feuil1!$B$9</c:f>
              <c:strCache>
                <c:ptCount val="1"/>
                <c:pt idx="0">
                  <c:v>GP, men, 2010</c:v>
                </c:pt>
              </c:strCache>
            </c:strRef>
          </c:tx>
          <c:spPr>
            <a:ln w="4445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Feuil1!$C$7:$F$7</c:f>
              <c:strCache>
                <c:ptCount val="4"/>
                <c:pt idx="0">
                  <c:v>≤40 years-old</c:v>
                </c:pt>
                <c:pt idx="1">
                  <c:v>41-50</c:v>
                </c:pt>
                <c:pt idx="2">
                  <c:v>51-60</c:v>
                </c:pt>
                <c:pt idx="3">
                  <c:v>&gt;60 years-old</c:v>
                </c:pt>
              </c:strCache>
            </c:strRef>
          </c:cat>
          <c:val>
            <c:numRef>
              <c:f>Feuil1!$C$9:$F$9</c:f>
              <c:numCache>
                <c:formatCode>0%</c:formatCode>
                <c:ptCount val="4"/>
                <c:pt idx="0">
                  <c:v>0.5</c:v>
                </c:pt>
                <c:pt idx="1">
                  <c:v>0.39000000000000073</c:v>
                </c:pt>
                <c:pt idx="2">
                  <c:v>0.29000000000000031</c:v>
                </c:pt>
                <c:pt idx="3">
                  <c:v>0.13</c:v>
                </c:pt>
              </c:numCache>
            </c:numRef>
          </c:val>
        </c:ser>
        <c:dLbls/>
        <c:marker val="1"/>
        <c:axId val="78751232"/>
        <c:axId val="78752768"/>
      </c:lineChart>
      <c:catAx>
        <c:axId val="7875123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 b="1"/>
            </a:pPr>
            <a:endParaRPr lang="es-ES"/>
          </a:p>
        </c:txPr>
        <c:crossAx val="78752768"/>
        <c:crosses val="autoZero"/>
        <c:auto val="1"/>
        <c:lblAlgn val="ctr"/>
        <c:lblOffset val="100"/>
      </c:catAx>
      <c:valAx>
        <c:axId val="78752768"/>
        <c:scaling>
          <c:orientation val="minMax"/>
          <c:max val="0.9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 b="1"/>
            </a:pPr>
            <a:endParaRPr lang="es-ES"/>
          </a:p>
        </c:txPr>
        <c:crossAx val="78751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61042459982098"/>
          <c:y val="0.17139022252099656"/>
          <c:w val="0.36539554740884317"/>
          <c:h val="0.65721955495800899"/>
        </c:manualLayout>
      </c:layout>
      <c:spPr>
        <a:solidFill>
          <a:schemeClr val="accent1">
            <a:lumMod val="40000"/>
            <a:lumOff val="60000"/>
          </a:schemeClr>
        </a:solidFill>
      </c:spPr>
      <c:txPr>
        <a:bodyPr/>
        <a:lstStyle/>
        <a:p>
          <a:pPr>
            <a:defRPr sz="1200" b="1"/>
          </a:pPr>
          <a:endParaRPr lang="es-ES"/>
        </a:p>
      </c:txPr>
    </c:legend>
    <c:plotVisOnly val="1"/>
    <c:dispBlanksAs val="gap"/>
  </c:chart>
  <c:spPr>
    <a:solidFill>
      <a:schemeClr val="accent5">
        <a:lumMod val="40000"/>
        <a:lumOff val="60000"/>
      </a:schemeClr>
    </a:solidFill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5.7867554733745129E-2"/>
          <c:y val="3.4330188636394608E-2"/>
          <c:w val="0.56115318577033935"/>
          <c:h val="0.88621269173642458"/>
        </c:manualLayout>
      </c:layout>
      <c:lineChart>
        <c:grouping val="standard"/>
        <c:ser>
          <c:idx val="0"/>
          <c:order val="0"/>
          <c:tx>
            <c:strRef>
              <c:f>Feuil1!$B$8</c:f>
              <c:strCache>
                <c:ptCount val="1"/>
                <c:pt idx="0">
                  <c:v>GP, women, 2010</c:v>
                </c:pt>
              </c:strCache>
            </c:strRef>
          </c:tx>
          <c:spPr>
            <a:ln w="44450">
              <a:solidFill>
                <a:srgbClr val="F927D1"/>
              </a:solidFill>
            </a:ln>
          </c:spPr>
          <c:marker>
            <c:symbol val="none"/>
          </c:marker>
          <c:cat>
            <c:strRef>
              <c:f>Feuil1!$C$7:$F$7</c:f>
              <c:strCache>
                <c:ptCount val="4"/>
                <c:pt idx="0">
                  <c:v>≤40 years-old</c:v>
                </c:pt>
                <c:pt idx="1">
                  <c:v>41-50</c:v>
                </c:pt>
                <c:pt idx="2">
                  <c:v>51-60</c:v>
                </c:pt>
                <c:pt idx="3">
                  <c:v>&gt;60 years-old</c:v>
                </c:pt>
              </c:strCache>
            </c:strRef>
          </c:cat>
          <c:val>
            <c:numRef>
              <c:f>Feuil1!$C$8:$F$8</c:f>
              <c:numCache>
                <c:formatCode>0%</c:formatCode>
                <c:ptCount val="4"/>
                <c:pt idx="0">
                  <c:v>0.4</c:v>
                </c:pt>
                <c:pt idx="1">
                  <c:v>0.37000000000000038</c:v>
                </c:pt>
                <c:pt idx="2">
                  <c:v>0.24000000000000021</c:v>
                </c:pt>
                <c:pt idx="3">
                  <c:v>8.0000000000000043E-2</c:v>
                </c:pt>
              </c:numCache>
            </c:numRef>
          </c:val>
        </c:ser>
        <c:ser>
          <c:idx val="1"/>
          <c:order val="1"/>
          <c:tx>
            <c:strRef>
              <c:f>Feuil1!$B$9</c:f>
              <c:strCache>
                <c:ptCount val="1"/>
                <c:pt idx="0">
                  <c:v>GP, men, 2010</c:v>
                </c:pt>
              </c:strCache>
            </c:strRef>
          </c:tx>
          <c:spPr>
            <a:ln w="4445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Feuil1!$C$7:$F$7</c:f>
              <c:strCache>
                <c:ptCount val="4"/>
                <c:pt idx="0">
                  <c:v>≤40 years-old</c:v>
                </c:pt>
                <c:pt idx="1">
                  <c:v>41-50</c:v>
                </c:pt>
                <c:pt idx="2">
                  <c:v>51-60</c:v>
                </c:pt>
                <c:pt idx="3">
                  <c:v>&gt;60 years-old</c:v>
                </c:pt>
              </c:strCache>
            </c:strRef>
          </c:cat>
          <c:val>
            <c:numRef>
              <c:f>Feuil1!$C$9:$F$9</c:f>
              <c:numCache>
                <c:formatCode>0%</c:formatCode>
                <c:ptCount val="4"/>
                <c:pt idx="0">
                  <c:v>0.5</c:v>
                </c:pt>
                <c:pt idx="1">
                  <c:v>0.39000000000000085</c:v>
                </c:pt>
                <c:pt idx="2">
                  <c:v>0.29000000000000031</c:v>
                </c:pt>
                <c:pt idx="3">
                  <c:v>0.13</c:v>
                </c:pt>
              </c:numCache>
            </c:numRef>
          </c:val>
        </c:ser>
        <c:ser>
          <c:idx val="2"/>
          <c:order val="2"/>
          <c:tx>
            <c:strRef>
              <c:f>Feuil1!$B$10</c:f>
              <c:strCache>
                <c:ptCount val="1"/>
                <c:pt idx="0">
                  <c:v>PLWHAs, IDU, women, 2011</c:v>
                </c:pt>
              </c:strCache>
            </c:strRef>
          </c:tx>
          <c:spPr>
            <a:ln w="44450">
              <a:solidFill>
                <a:srgbClr val="F927D1"/>
              </a:solidFill>
            </a:ln>
          </c:spPr>
          <c:marker>
            <c:spPr>
              <a:solidFill>
                <a:srgbClr val="F927D1"/>
              </a:solidFill>
              <a:ln>
                <a:solidFill>
                  <a:srgbClr val="F927D1"/>
                </a:solidFill>
              </a:ln>
            </c:spPr>
          </c:marker>
          <c:cat>
            <c:strRef>
              <c:f>Feuil1!$C$7:$F$7</c:f>
              <c:strCache>
                <c:ptCount val="4"/>
                <c:pt idx="0">
                  <c:v>≤40 years-old</c:v>
                </c:pt>
                <c:pt idx="1">
                  <c:v>41-50</c:v>
                </c:pt>
                <c:pt idx="2">
                  <c:v>51-60</c:v>
                </c:pt>
                <c:pt idx="3">
                  <c:v>&gt;60 years-old</c:v>
                </c:pt>
              </c:strCache>
            </c:strRef>
          </c:cat>
          <c:val>
            <c:numRef>
              <c:f>Feuil1!$C$10:$F$10</c:f>
              <c:numCache>
                <c:formatCode>0%</c:formatCode>
                <c:ptCount val="4"/>
                <c:pt idx="1">
                  <c:v>0.78</c:v>
                </c:pt>
                <c:pt idx="2">
                  <c:v>0.89</c:v>
                </c:pt>
              </c:numCache>
            </c:numRef>
          </c:val>
        </c:ser>
        <c:ser>
          <c:idx val="3"/>
          <c:order val="3"/>
          <c:tx>
            <c:strRef>
              <c:f>Feuil1!$B$11</c:f>
              <c:strCache>
                <c:ptCount val="1"/>
                <c:pt idx="0">
                  <c:v>PLWHAs, IDU, men, 2011</c:v>
                </c:pt>
              </c:strCache>
            </c:strRef>
          </c:tx>
          <c:spPr>
            <a:ln w="44450">
              <a:solidFill>
                <a:srgbClr val="0070C0"/>
              </a:solidFill>
            </a:ln>
          </c:spPr>
          <c:marker>
            <c:symbol val="triangle"/>
            <c:size val="7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strRef>
              <c:f>Feuil1!$C$7:$F$7</c:f>
              <c:strCache>
                <c:ptCount val="4"/>
                <c:pt idx="0">
                  <c:v>≤40 years-old</c:v>
                </c:pt>
                <c:pt idx="1">
                  <c:v>41-50</c:v>
                </c:pt>
                <c:pt idx="2">
                  <c:v>51-60</c:v>
                </c:pt>
                <c:pt idx="3">
                  <c:v>&gt;60 years-old</c:v>
                </c:pt>
              </c:strCache>
            </c:strRef>
          </c:cat>
          <c:val>
            <c:numRef>
              <c:f>Feuil1!$C$11:$F$11</c:f>
              <c:numCache>
                <c:formatCode>0%</c:formatCode>
                <c:ptCount val="4"/>
                <c:pt idx="1">
                  <c:v>0.78</c:v>
                </c:pt>
                <c:pt idx="2">
                  <c:v>0.76000000000000156</c:v>
                </c:pt>
              </c:numCache>
            </c:numRef>
          </c:val>
        </c:ser>
        <c:dLbls/>
        <c:marker val="1"/>
        <c:axId val="109667456"/>
        <c:axId val="109668992"/>
      </c:lineChart>
      <c:catAx>
        <c:axId val="10966745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 b="1"/>
            </a:pPr>
            <a:endParaRPr lang="es-ES"/>
          </a:p>
        </c:txPr>
        <c:crossAx val="109668992"/>
        <c:crosses val="autoZero"/>
        <c:auto val="1"/>
        <c:lblAlgn val="ctr"/>
        <c:lblOffset val="100"/>
      </c:catAx>
      <c:valAx>
        <c:axId val="109668992"/>
        <c:scaling>
          <c:orientation val="minMax"/>
          <c:max val="0.9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 b="1"/>
            </a:pPr>
            <a:endParaRPr lang="es-ES"/>
          </a:p>
        </c:txPr>
        <c:crossAx val="10966745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261042459982098"/>
          <c:y val="0.17139022252099659"/>
          <c:w val="0.36539554740884322"/>
          <c:h val="0.6572195549580091"/>
        </c:manualLayout>
      </c:layout>
      <c:spPr>
        <a:solidFill>
          <a:schemeClr val="accent1">
            <a:lumMod val="40000"/>
            <a:lumOff val="60000"/>
          </a:schemeClr>
        </a:solidFill>
      </c:spPr>
      <c:txPr>
        <a:bodyPr/>
        <a:lstStyle/>
        <a:p>
          <a:pPr>
            <a:defRPr sz="1200" b="1"/>
          </a:pPr>
          <a:endParaRPr lang="es-ES"/>
        </a:p>
      </c:txPr>
    </c:legend>
    <c:plotVisOnly val="1"/>
    <c:dispBlanksAs val="gap"/>
  </c:chart>
  <c:spPr>
    <a:solidFill>
      <a:schemeClr val="accent5">
        <a:lumMod val="40000"/>
        <a:lumOff val="60000"/>
      </a:schemeClr>
    </a:solidFill>
  </c:sp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5.7867554733745136E-2"/>
          <c:y val="3.4330188636394608E-2"/>
          <c:w val="0.56115318577033912"/>
          <c:h val="0.88621269173642447"/>
        </c:manualLayout>
      </c:layout>
      <c:lineChart>
        <c:grouping val="standard"/>
        <c:ser>
          <c:idx val="0"/>
          <c:order val="0"/>
          <c:tx>
            <c:strRef>
              <c:f>Feuil1!$B$8</c:f>
              <c:strCache>
                <c:ptCount val="1"/>
                <c:pt idx="0">
                  <c:v>GP, women, 2010</c:v>
                </c:pt>
              </c:strCache>
            </c:strRef>
          </c:tx>
          <c:spPr>
            <a:ln w="44450">
              <a:solidFill>
                <a:srgbClr val="F927D1"/>
              </a:solidFill>
            </a:ln>
          </c:spPr>
          <c:marker>
            <c:symbol val="none"/>
          </c:marker>
          <c:cat>
            <c:strRef>
              <c:f>Feuil1!$C$7:$F$7</c:f>
              <c:strCache>
                <c:ptCount val="4"/>
                <c:pt idx="0">
                  <c:v>≤40 years-old</c:v>
                </c:pt>
                <c:pt idx="1">
                  <c:v>41-50</c:v>
                </c:pt>
                <c:pt idx="2">
                  <c:v>51-60</c:v>
                </c:pt>
                <c:pt idx="3">
                  <c:v>&gt;60 years-old</c:v>
                </c:pt>
              </c:strCache>
            </c:strRef>
          </c:cat>
          <c:val>
            <c:numRef>
              <c:f>Feuil1!$C$8:$F$8</c:f>
              <c:numCache>
                <c:formatCode>0%</c:formatCode>
                <c:ptCount val="4"/>
                <c:pt idx="0">
                  <c:v>0.4</c:v>
                </c:pt>
                <c:pt idx="1">
                  <c:v>0.37000000000000038</c:v>
                </c:pt>
                <c:pt idx="2">
                  <c:v>0.24000000000000021</c:v>
                </c:pt>
                <c:pt idx="3">
                  <c:v>8.0000000000000043E-2</c:v>
                </c:pt>
              </c:numCache>
            </c:numRef>
          </c:val>
        </c:ser>
        <c:ser>
          <c:idx val="1"/>
          <c:order val="1"/>
          <c:tx>
            <c:strRef>
              <c:f>Feuil1!$B$9</c:f>
              <c:strCache>
                <c:ptCount val="1"/>
                <c:pt idx="0">
                  <c:v>GP, men, 2010</c:v>
                </c:pt>
              </c:strCache>
            </c:strRef>
          </c:tx>
          <c:spPr>
            <a:ln w="4445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Feuil1!$C$7:$F$7</c:f>
              <c:strCache>
                <c:ptCount val="4"/>
                <c:pt idx="0">
                  <c:v>≤40 years-old</c:v>
                </c:pt>
                <c:pt idx="1">
                  <c:v>41-50</c:v>
                </c:pt>
                <c:pt idx="2">
                  <c:v>51-60</c:v>
                </c:pt>
                <c:pt idx="3">
                  <c:v>&gt;60 years-old</c:v>
                </c:pt>
              </c:strCache>
            </c:strRef>
          </c:cat>
          <c:val>
            <c:numRef>
              <c:f>Feuil1!$C$9:$F$9</c:f>
              <c:numCache>
                <c:formatCode>0%</c:formatCode>
                <c:ptCount val="4"/>
                <c:pt idx="0">
                  <c:v>0.5</c:v>
                </c:pt>
                <c:pt idx="1">
                  <c:v>0.3900000000000009</c:v>
                </c:pt>
                <c:pt idx="2">
                  <c:v>0.29000000000000031</c:v>
                </c:pt>
                <c:pt idx="3">
                  <c:v>0.13</c:v>
                </c:pt>
              </c:numCache>
            </c:numRef>
          </c:val>
        </c:ser>
        <c:ser>
          <c:idx val="2"/>
          <c:order val="2"/>
          <c:tx>
            <c:strRef>
              <c:f>Feuil1!$B$10</c:f>
              <c:strCache>
                <c:ptCount val="1"/>
                <c:pt idx="0">
                  <c:v>PLWHAs, IDU, women, 2011</c:v>
                </c:pt>
              </c:strCache>
            </c:strRef>
          </c:tx>
          <c:spPr>
            <a:ln w="44450">
              <a:solidFill>
                <a:srgbClr val="F927D1"/>
              </a:solidFill>
            </a:ln>
          </c:spPr>
          <c:marker>
            <c:spPr>
              <a:solidFill>
                <a:srgbClr val="F927D1"/>
              </a:solidFill>
              <a:ln>
                <a:solidFill>
                  <a:srgbClr val="F927D1"/>
                </a:solidFill>
              </a:ln>
            </c:spPr>
          </c:marker>
          <c:cat>
            <c:strRef>
              <c:f>Feuil1!$C$7:$F$7</c:f>
              <c:strCache>
                <c:ptCount val="4"/>
                <c:pt idx="0">
                  <c:v>≤40 years-old</c:v>
                </c:pt>
                <c:pt idx="1">
                  <c:v>41-50</c:v>
                </c:pt>
                <c:pt idx="2">
                  <c:v>51-60</c:v>
                </c:pt>
                <c:pt idx="3">
                  <c:v>&gt;60 years-old</c:v>
                </c:pt>
              </c:strCache>
            </c:strRef>
          </c:cat>
          <c:val>
            <c:numRef>
              <c:f>Feuil1!$C$10:$F$10</c:f>
              <c:numCache>
                <c:formatCode>0%</c:formatCode>
                <c:ptCount val="4"/>
                <c:pt idx="1">
                  <c:v>0.78</c:v>
                </c:pt>
                <c:pt idx="2">
                  <c:v>0.89</c:v>
                </c:pt>
              </c:numCache>
            </c:numRef>
          </c:val>
        </c:ser>
        <c:ser>
          <c:idx val="3"/>
          <c:order val="3"/>
          <c:tx>
            <c:strRef>
              <c:f>Feuil1!$B$11</c:f>
              <c:strCache>
                <c:ptCount val="1"/>
                <c:pt idx="0">
                  <c:v>PLWHAs, IDU, men, 2011</c:v>
                </c:pt>
              </c:strCache>
            </c:strRef>
          </c:tx>
          <c:spPr>
            <a:ln w="44450">
              <a:solidFill>
                <a:srgbClr val="0070C0"/>
              </a:solidFill>
            </a:ln>
          </c:spPr>
          <c:marker>
            <c:symbol val="triangle"/>
            <c:size val="7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strRef>
              <c:f>Feuil1!$C$7:$F$7</c:f>
              <c:strCache>
                <c:ptCount val="4"/>
                <c:pt idx="0">
                  <c:v>≤40 years-old</c:v>
                </c:pt>
                <c:pt idx="1">
                  <c:v>41-50</c:v>
                </c:pt>
                <c:pt idx="2">
                  <c:v>51-60</c:v>
                </c:pt>
                <c:pt idx="3">
                  <c:v>&gt;60 years-old</c:v>
                </c:pt>
              </c:strCache>
            </c:strRef>
          </c:cat>
          <c:val>
            <c:numRef>
              <c:f>Feuil1!$C$11:$F$11</c:f>
              <c:numCache>
                <c:formatCode>0%</c:formatCode>
                <c:ptCount val="4"/>
                <c:pt idx="1">
                  <c:v>0.78</c:v>
                </c:pt>
                <c:pt idx="2">
                  <c:v>0.76000000000000179</c:v>
                </c:pt>
              </c:numCache>
            </c:numRef>
          </c:val>
        </c:ser>
        <c:ser>
          <c:idx val="4"/>
          <c:order val="4"/>
          <c:tx>
            <c:strRef>
              <c:f>Feuil1!$B$12</c:f>
              <c:strCache>
                <c:ptCount val="1"/>
                <c:pt idx="0">
                  <c:v>PLWHAs, homo.inter., men, 2011</c:v>
                </c:pt>
              </c:strCache>
            </c:strRef>
          </c:tx>
          <c:spPr>
            <a:ln w="44450">
              <a:solidFill>
                <a:srgbClr val="0070C0"/>
              </a:solidFill>
              <a:prstDash val="sysDash"/>
            </a:ln>
          </c:spPr>
          <c:marker>
            <c:symbol val="none"/>
          </c:marker>
          <c:cat>
            <c:strRef>
              <c:f>Feuil1!$C$7:$F$7</c:f>
              <c:strCache>
                <c:ptCount val="4"/>
                <c:pt idx="0">
                  <c:v>≤40 years-old</c:v>
                </c:pt>
                <c:pt idx="1">
                  <c:v>41-50</c:v>
                </c:pt>
                <c:pt idx="2">
                  <c:v>51-60</c:v>
                </c:pt>
                <c:pt idx="3">
                  <c:v>&gt;60 years-old</c:v>
                </c:pt>
              </c:strCache>
            </c:strRef>
          </c:cat>
          <c:val>
            <c:numRef>
              <c:f>Feuil1!$C$12:$F$12</c:f>
              <c:numCache>
                <c:formatCode>0%</c:formatCode>
                <c:ptCount val="4"/>
                <c:pt idx="0">
                  <c:v>0.47000000000000008</c:v>
                </c:pt>
                <c:pt idx="1">
                  <c:v>0.47000000000000008</c:v>
                </c:pt>
                <c:pt idx="2">
                  <c:v>0.41000000000000031</c:v>
                </c:pt>
                <c:pt idx="3">
                  <c:v>0.21000000000000021</c:v>
                </c:pt>
              </c:numCache>
            </c:numRef>
          </c:val>
        </c:ser>
        <c:dLbls/>
        <c:marker val="1"/>
        <c:axId val="109729664"/>
        <c:axId val="109731200"/>
      </c:lineChart>
      <c:catAx>
        <c:axId val="10972966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 b="1"/>
            </a:pPr>
            <a:endParaRPr lang="es-ES"/>
          </a:p>
        </c:txPr>
        <c:crossAx val="109731200"/>
        <c:crosses val="autoZero"/>
        <c:auto val="1"/>
        <c:lblAlgn val="ctr"/>
        <c:lblOffset val="100"/>
      </c:catAx>
      <c:valAx>
        <c:axId val="109731200"/>
        <c:scaling>
          <c:orientation val="minMax"/>
          <c:max val="0.9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 b="1"/>
            </a:pPr>
            <a:endParaRPr lang="es-ES"/>
          </a:p>
        </c:txPr>
        <c:crossAx val="109729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61042459982098"/>
          <c:y val="0.17139022252099662"/>
          <c:w val="0.36539554740884328"/>
          <c:h val="0.65721955495800921"/>
        </c:manualLayout>
      </c:layout>
      <c:spPr>
        <a:solidFill>
          <a:schemeClr val="accent1">
            <a:lumMod val="40000"/>
            <a:lumOff val="60000"/>
          </a:schemeClr>
        </a:solidFill>
      </c:spPr>
      <c:txPr>
        <a:bodyPr/>
        <a:lstStyle/>
        <a:p>
          <a:pPr>
            <a:defRPr sz="1200" b="1"/>
          </a:pPr>
          <a:endParaRPr lang="es-ES"/>
        </a:p>
      </c:txPr>
    </c:legend>
    <c:plotVisOnly val="1"/>
    <c:dispBlanksAs val="gap"/>
  </c:chart>
  <c:spPr>
    <a:solidFill>
      <a:schemeClr val="accent5">
        <a:lumMod val="40000"/>
        <a:lumOff val="60000"/>
      </a:schemeClr>
    </a:solidFill>
  </c:sp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5.786755473374515E-2"/>
          <c:y val="3.4330188636394608E-2"/>
          <c:w val="0.5611531857703389"/>
          <c:h val="0.88621269173642436"/>
        </c:manualLayout>
      </c:layout>
      <c:lineChart>
        <c:grouping val="standard"/>
        <c:ser>
          <c:idx val="0"/>
          <c:order val="0"/>
          <c:tx>
            <c:strRef>
              <c:f>Feuil1!$B$8</c:f>
              <c:strCache>
                <c:ptCount val="1"/>
                <c:pt idx="0">
                  <c:v>GP, women, 2010</c:v>
                </c:pt>
              </c:strCache>
            </c:strRef>
          </c:tx>
          <c:spPr>
            <a:ln w="44450">
              <a:solidFill>
                <a:srgbClr val="F927D1"/>
              </a:solidFill>
            </a:ln>
          </c:spPr>
          <c:marker>
            <c:symbol val="none"/>
          </c:marker>
          <c:cat>
            <c:strRef>
              <c:f>Feuil1!$C$7:$F$7</c:f>
              <c:strCache>
                <c:ptCount val="4"/>
                <c:pt idx="0">
                  <c:v>≤40 years-old</c:v>
                </c:pt>
                <c:pt idx="1">
                  <c:v>41-50</c:v>
                </c:pt>
                <c:pt idx="2">
                  <c:v>51-60</c:v>
                </c:pt>
                <c:pt idx="3">
                  <c:v>&gt;60 years-old</c:v>
                </c:pt>
              </c:strCache>
            </c:strRef>
          </c:cat>
          <c:val>
            <c:numRef>
              <c:f>Feuil1!$C$8:$F$8</c:f>
              <c:numCache>
                <c:formatCode>0%</c:formatCode>
                <c:ptCount val="4"/>
                <c:pt idx="0">
                  <c:v>0.4</c:v>
                </c:pt>
                <c:pt idx="1">
                  <c:v>0.37000000000000038</c:v>
                </c:pt>
                <c:pt idx="2">
                  <c:v>0.24000000000000021</c:v>
                </c:pt>
                <c:pt idx="3">
                  <c:v>8.0000000000000043E-2</c:v>
                </c:pt>
              </c:numCache>
            </c:numRef>
          </c:val>
        </c:ser>
        <c:ser>
          <c:idx val="1"/>
          <c:order val="1"/>
          <c:tx>
            <c:strRef>
              <c:f>Feuil1!$B$9</c:f>
              <c:strCache>
                <c:ptCount val="1"/>
                <c:pt idx="0">
                  <c:v>GP, men, 2010</c:v>
                </c:pt>
              </c:strCache>
            </c:strRef>
          </c:tx>
          <c:spPr>
            <a:ln w="4445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Feuil1!$C$7:$F$7</c:f>
              <c:strCache>
                <c:ptCount val="4"/>
                <c:pt idx="0">
                  <c:v>≤40 years-old</c:v>
                </c:pt>
                <c:pt idx="1">
                  <c:v>41-50</c:v>
                </c:pt>
                <c:pt idx="2">
                  <c:v>51-60</c:v>
                </c:pt>
                <c:pt idx="3">
                  <c:v>&gt;60 years-old</c:v>
                </c:pt>
              </c:strCache>
            </c:strRef>
          </c:cat>
          <c:val>
            <c:numRef>
              <c:f>Feuil1!$C$9:$F$9</c:f>
              <c:numCache>
                <c:formatCode>0%</c:formatCode>
                <c:ptCount val="4"/>
                <c:pt idx="0">
                  <c:v>0.5</c:v>
                </c:pt>
                <c:pt idx="1">
                  <c:v>0.39000000000000096</c:v>
                </c:pt>
                <c:pt idx="2">
                  <c:v>0.29000000000000031</c:v>
                </c:pt>
                <c:pt idx="3">
                  <c:v>0.13</c:v>
                </c:pt>
              </c:numCache>
            </c:numRef>
          </c:val>
        </c:ser>
        <c:ser>
          <c:idx val="2"/>
          <c:order val="2"/>
          <c:tx>
            <c:strRef>
              <c:f>Feuil1!$B$10</c:f>
              <c:strCache>
                <c:ptCount val="1"/>
                <c:pt idx="0">
                  <c:v>PLWHAs, IDU, women, 2011</c:v>
                </c:pt>
              </c:strCache>
            </c:strRef>
          </c:tx>
          <c:spPr>
            <a:ln w="44450">
              <a:solidFill>
                <a:srgbClr val="F927D1"/>
              </a:solidFill>
            </a:ln>
          </c:spPr>
          <c:marker>
            <c:spPr>
              <a:solidFill>
                <a:srgbClr val="F927D1"/>
              </a:solidFill>
              <a:ln>
                <a:solidFill>
                  <a:srgbClr val="F927D1"/>
                </a:solidFill>
              </a:ln>
            </c:spPr>
          </c:marker>
          <c:cat>
            <c:strRef>
              <c:f>Feuil1!$C$7:$F$7</c:f>
              <c:strCache>
                <c:ptCount val="4"/>
                <c:pt idx="0">
                  <c:v>≤40 years-old</c:v>
                </c:pt>
                <c:pt idx="1">
                  <c:v>41-50</c:v>
                </c:pt>
                <c:pt idx="2">
                  <c:v>51-60</c:v>
                </c:pt>
                <c:pt idx="3">
                  <c:v>&gt;60 years-old</c:v>
                </c:pt>
              </c:strCache>
            </c:strRef>
          </c:cat>
          <c:val>
            <c:numRef>
              <c:f>Feuil1!$C$10:$F$10</c:f>
              <c:numCache>
                <c:formatCode>0%</c:formatCode>
                <c:ptCount val="4"/>
                <c:pt idx="1">
                  <c:v>0.78</c:v>
                </c:pt>
                <c:pt idx="2">
                  <c:v>0.89</c:v>
                </c:pt>
              </c:numCache>
            </c:numRef>
          </c:val>
        </c:ser>
        <c:ser>
          <c:idx val="3"/>
          <c:order val="3"/>
          <c:tx>
            <c:strRef>
              <c:f>Feuil1!$B$11</c:f>
              <c:strCache>
                <c:ptCount val="1"/>
                <c:pt idx="0">
                  <c:v>PLWHAs, IDU, men, 2011</c:v>
                </c:pt>
              </c:strCache>
            </c:strRef>
          </c:tx>
          <c:spPr>
            <a:ln w="44450">
              <a:solidFill>
                <a:srgbClr val="0070C0"/>
              </a:solidFill>
            </a:ln>
          </c:spPr>
          <c:marker>
            <c:symbol val="triangle"/>
            <c:size val="7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strRef>
              <c:f>Feuil1!$C$7:$F$7</c:f>
              <c:strCache>
                <c:ptCount val="4"/>
                <c:pt idx="0">
                  <c:v>≤40 years-old</c:v>
                </c:pt>
                <c:pt idx="1">
                  <c:v>41-50</c:v>
                </c:pt>
                <c:pt idx="2">
                  <c:v>51-60</c:v>
                </c:pt>
                <c:pt idx="3">
                  <c:v>&gt;60 years-old</c:v>
                </c:pt>
              </c:strCache>
            </c:strRef>
          </c:cat>
          <c:val>
            <c:numRef>
              <c:f>Feuil1!$C$11:$F$11</c:f>
              <c:numCache>
                <c:formatCode>0%</c:formatCode>
                <c:ptCount val="4"/>
                <c:pt idx="1">
                  <c:v>0.78</c:v>
                </c:pt>
                <c:pt idx="2">
                  <c:v>0.7600000000000019</c:v>
                </c:pt>
              </c:numCache>
            </c:numRef>
          </c:val>
        </c:ser>
        <c:ser>
          <c:idx val="4"/>
          <c:order val="4"/>
          <c:tx>
            <c:strRef>
              <c:f>Feuil1!$B$12</c:f>
              <c:strCache>
                <c:ptCount val="1"/>
                <c:pt idx="0">
                  <c:v>PLWHAs, homo.inter., men, 2011</c:v>
                </c:pt>
              </c:strCache>
            </c:strRef>
          </c:tx>
          <c:spPr>
            <a:ln w="44450">
              <a:solidFill>
                <a:srgbClr val="0070C0"/>
              </a:solidFill>
              <a:prstDash val="sysDash"/>
            </a:ln>
          </c:spPr>
          <c:marker>
            <c:symbol val="none"/>
          </c:marker>
          <c:cat>
            <c:strRef>
              <c:f>Feuil1!$C$7:$F$7</c:f>
              <c:strCache>
                <c:ptCount val="4"/>
                <c:pt idx="0">
                  <c:v>≤40 years-old</c:v>
                </c:pt>
                <c:pt idx="1">
                  <c:v>41-50</c:v>
                </c:pt>
                <c:pt idx="2">
                  <c:v>51-60</c:v>
                </c:pt>
                <c:pt idx="3">
                  <c:v>&gt;60 years-old</c:v>
                </c:pt>
              </c:strCache>
            </c:strRef>
          </c:cat>
          <c:val>
            <c:numRef>
              <c:f>Feuil1!$C$12:$F$12</c:f>
              <c:numCache>
                <c:formatCode>0%</c:formatCode>
                <c:ptCount val="4"/>
                <c:pt idx="0">
                  <c:v>0.47000000000000008</c:v>
                </c:pt>
                <c:pt idx="1">
                  <c:v>0.47000000000000008</c:v>
                </c:pt>
                <c:pt idx="2">
                  <c:v>0.41000000000000031</c:v>
                </c:pt>
                <c:pt idx="3">
                  <c:v>0.21000000000000021</c:v>
                </c:pt>
              </c:numCache>
            </c:numRef>
          </c:val>
        </c:ser>
        <c:ser>
          <c:idx val="5"/>
          <c:order val="5"/>
          <c:tx>
            <c:strRef>
              <c:f>Feuil1!$B$13</c:f>
              <c:strCache>
                <c:ptCount val="1"/>
                <c:pt idx="0">
                  <c:v>PLWHAs, hetero.inter., men, 2011</c:v>
                </c:pt>
              </c:strCache>
            </c:strRef>
          </c:tx>
          <c:spPr>
            <a:ln w="44450">
              <a:solidFill>
                <a:srgbClr val="0070C0"/>
              </a:solidFill>
              <a:prstDash val="sysDot"/>
            </a:ln>
          </c:spPr>
          <c:marker>
            <c:symbol val="none"/>
          </c:marker>
          <c:cat>
            <c:strRef>
              <c:f>Feuil1!$C$7:$F$7</c:f>
              <c:strCache>
                <c:ptCount val="4"/>
                <c:pt idx="0">
                  <c:v>≤40 years-old</c:v>
                </c:pt>
                <c:pt idx="1">
                  <c:v>41-50</c:v>
                </c:pt>
                <c:pt idx="2">
                  <c:v>51-60</c:v>
                </c:pt>
                <c:pt idx="3">
                  <c:v>&gt;60 years-old</c:v>
                </c:pt>
              </c:strCache>
            </c:strRef>
          </c:cat>
          <c:val>
            <c:numRef>
              <c:f>Feuil1!$C$13:$F$13</c:f>
              <c:numCache>
                <c:formatCode>0%</c:formatCode>
                <c:ptCount val="4"/>
                <c:pt idx="0">
                  <c:v>0.36000000000000032</c:v>
                </c:pt>
                <c:pt idx="1">
                  <c:v>0.4</c:v>
                </c:pt>
                <c:pt idx="2">
                  <c:v>0.28000000000000008</c:v>
                </c:pt>
                <c:pt idx="3">
                  <c:v>0.14000000000000001</c:v>
                </c:pt>
              </c:numCache>
            </c:numRef>
          </c:val>
        </c:ser>
        <c:ser>
          <c:idx val="6"/>
          <c:order val="6"/>
          <c:tx>
            <c:strRef>
              <c:f>Feuil1!$B$14</c:f>
              <c:strCache>
                <c:ptCount val="1"/>
                <c:pt idx="0">
                  <c:v>PLWHAs, hetero.inter., women, 2011</c:v>
                </c:pt>
              </c:strCache>
            </c:strRef>
          </c:tx>
          <c:spPr>
            <a:ln w="44450">
              <a:solidFill>
                <a:srgbClr val="F927D1"/>
              </a:solidFill>
              <a:prstDash val="sysDot"/>
            </a:ln>
          </c:spPr>
          <c:marker>
            <c:symbol val="none"/>
          </c:marker>
          <c:cat>
            <c:strRef>
              <c:f>Feuil1!$C$7:$F$7</c:f>
              <c:strCache>
                <c:ptCount val="4"/>
                <c:pt idx="0">
                  <c:v>≤40 years-old</c:v>
                </c:pt>
                <c:pt idx="1">
                  <c:v>41-50</c:v>
                </c:pt>
                <c:pt idx="2">
                  <c:v>51-60</c:v>
                </c:pt>
                <c:pt idx="3">
                  <c:v>&gt;60 years-old</c:v>
                </c:pt>
              </c:strCache>
            </c:strRef>
          </c:cat>
          <c:val>
            <c:numRef>
              <c:f>Feuil1!$C$14:$F$14</c:f>
              <c:numCache>
                <c:formatCode>0%</c:formatCode>
                <c:ptCount val="4"/>
                <c:pt idx="0">
                  <c:v>0.19</c:v>
                </c:pt>
                <c:pt idx="1">
                  <c:v>0.29000000000000031</c:v>
                </c:pt>
                <c:pt idx="2">
                  <c:v>0.22</c:v>
                </c:pt>
                <c:pt idx="3">
                  <c:v>0.11</c:v>
                </c:pt>
              </c:numCache>
            </c:numRef>
          </c:val>
        </c:ser>
        <c:dLbls/>
        <c:marker val="1"/>
        <c:axId val="109823104"/>
        <c:axId val="109824640"/>
      </c:lineChart>
      <c:catAx>
        <c:axId val="10982310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 b="1"/>
            </a:pPr>
            <a:endParaRPr lang="es-ES"/>
          </a:p>
        </c:txPr>
        <c:crossAx val="109824640"/>
        <c:crosses val="autoZero"/>
        <c:auto val="1"/>
        <c:lblAlgn val="ctr"/>
        <c:lblOffset val="100"/>
      </c:catAx>
      <c:valAx>
        <c:axId val="109824640"/>
        <c:scaling>
          <c:orientation val="minMax"/>
          <c:max val="0.9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 b="1"/>
            </a:pPr>
            <a:endParaRPr lang="es-ES"/>
          </a:p>
        </c:txPr>
        <c:crossAx val="109823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61042459982098"/>
          <c:y val="0.17139022252099667"/>
          <c:w val="0.36539554740884334"/>
          <c:h val="0.65721955495800932"/>
        </c:manualLayout>
      </c:layout>
      <c:spPr>
        <a:solidFill>
          <a:schemeClr val="accent1">
            <a:lumMod val="40000"/>
            <a:lumOff val="60000"/>
          </a:schemeClr>
        </a:solidFill>
      </c:spPr>
      <c:txPr>
        <a:bodyPr/>
        <a:lstStyle/>
        <a:p>
          <a:pPr>
            <a:defRPr sz="1200" b="1"/>
          </a:pPr>
          <a:endParaRPr lang="es-ES"/>
        </a:p>
      </c:txPr>
    </c:legend>
    <c:plotVisOnly val="1"/>
    <c:dispBlanksAs val="gap"/>
  </c:chart>
  <c:spPr>
    <a:solidFill>
      <a:schemeClr val="accent5">
        <a:lumMod val="40000"/>
        <a:lumOff val="60000"/>
      </a:schemeClr>
    </a:solidFill>
  </c:sp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fr-FR" baseline="0">
                <a:solidFill>
                  <a:schemeClr val="bg1"/>
                </a:solidFill>
              </a:rPr>
              <a:t>Did you already feel rejected by friends/relatives because of HIV? (VESPA2 survey, 2011).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tx>
            <c:strRef>
              <c:f>Feuil1!$A$17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Feuil1!$B$16:$D$16</c:f>
              <c:strCache>
                <c:ptCount val="3"/>
                <c:pt idx="0">
                  <c:v>no smoker</c:v>
                </c:pt>
                <c:pt idx="1">
                  <c:v>smoker, &lt;10 cig./day</c:v>
                </c:pt>
                <c:pt idx="2">
                  <c:v>smoker, 10+ cig./day</c:v>
                </c:pt>
              </c:strCache>
            </c:strRef>
          </c:cat>
          <c:val>
            <c:numRef>
              <c:f>Feuil1!$B$17:$D$17</c:f>
              <c:numCache>
                <c:formatCode>0%</c:formatCode>
                <c:ptCount val="3"/>
                <c:pt idx="0">
                  <c:v>0.53</c:v>
                </c:pt>
                <c:pt idx="1">
                  <c:v>0.19</c:v>
                </c:pt>
                <c:pt idx="2">
                  <c:v>0.28000000000000008</c:v>
                </c:pt>
              </c:numCache>
            </c:numRef>
          </c:val>
        </c:ser>
        <c:ser>
          <c:idx val="1"/>
          <c:order val="1"/>
          <c:tx>
            <c:strRef>
              <c:f>Feuil1!$A$18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Feuil1!$B$16:$D$16</c:f>
              <c:strCache>
                <c:ptCount val="3"/>
                <c:pt idx="0">
                  <c:v>no smoker</c:v>
                </c:pt>
                <c:pt idx="1">
                  <c:v>smoker, &lt;10 cig./day</c:v>
                </c:pt>
                <c:pt idx="2">
                  <c:v>smoker, 10+ cig./day</c:v>
                </c:pt>
              </c:strCache>
            </c:strRef>
          </c:cat>
          <c:val>
            <c:numRef>
              <c:f>Feuil1!$B$18:$D$18</c:f>
              <c:numCache>
                <c:formatCode>0%</c:formatCode>
                <c:ptCount val="3"/>
                <c:pt idx="0">
                  <c:v>0.66000000000000014</c:v>
                </c:pt>
                <c:pt idx="1">
                  <c:v>0.18000000000000002</c:v>
                </c:pt>
                <c:pt idx="2">
                  <c:v>0.16</c:v>
                </c:pt>
              </c:numCache>
            </c:numRef>
          </c:val>
        </c:ser>
        <c:dLbls/>
        <c:gapWidth val="182"/>
        <c:axId val="105497728"/>
        <c:axId val="105499264"/>
      </c:barChart>
      <c:catAx>
        <c:axId val="10549772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05499264"/>
        <c:crosses val="autoZero"/>
        <c:auto val="1"/>
        <c:lblAlgn val="ctr"/>
        <c:lblOffset val="100"/>
      </c:catAx>
      <c:valAx>
        <c:axId val="10549926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05497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37738004398934794"/>
          <c:y val="5.0925925925925923E-2"/>
          <c:w val="0.51398092504057968"/>
          <c:h val="0.8637847634774557"/>
        </c:manualLayout>
      </c:layout>
      <c:barChart>
        <c:barDir val="bar"/>
        <c:grouping val="clustered"/>
        <c:ser>
          <c:idx val="0"/>
          <c:order val="0"/>
          <c:tx>
            <c:strRef>
              <c:f>Feuil1!$C$34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Feuil1!$B$35:$B$37</c:f>
              <c:strCache>
                <c:ptCount val="3"/>
                <c:pt idx="0">
                  <c:v>I prefer to enjoy the present instead of worrying about the future</c:v>
                </c:pt>
                <c:pt idx="1">
                  <c:v>I prefer to enjoy spending the money I earn instead of putting it aside for the future</c:v>
                </c:pt>
                <c:pt idx="2">
                  <c:v>I am ready to go without some pleasures in order to live a few years longer</c:v>
                </c:pt>
              </c:strCache>
            </c:strRef>
          </c:cat>
          <c:val>
            <c:numRef>
              <c:f>Feuil1!$C$35:$C$37</c:f>
              <c:numCache>
                <c:formatCode>0%</c:formatCode>
                <c:ptCount val="3"/>
                <c:pt idx="0">
                  <c:v>0.4</c:v>
                </c:pt>
                <c:pt idx="1">
                  <c:v>0.41000000000000031</c:v>
                </c:pt>
                <c:pt idx="2">
                  <c:v>0.21000000000000016</c:v>
                </c:pt>
              </c:numCache>
            </c:numRef>
          </c:val>
        </c:ser>
        <c:ser>
          <c:idx val="1"/>
          <c:order val="1"/>
          <c:tx>
            <c:strRef>
              <c:f>Feuil1!$D$34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Feuil1!$B$35:$B$37</c:f>
              <c:strCache>
                <c:ptCount val="3"/>
                <c:pt idx="0">
                  <c:v>I prefer to enjoy the present instead of worrying about the future</c:v>
                </c:pt>
                <c:pt idx="1">
                  <c:v>I prefer to enjoy spending the money I earn instead of putting it aside for the future</c:v>
                </c:pt>
                <c:pt idx="2">
                  <c:v>I am ready to go without some pleasures in order to live a few years longer</c:v>
                </c:pt>
              </c:strCache>
            </c:strRef>
          </c:cat>
          <c:val>
            <c:numRef>
              <c:f>Feuil1!$D$35:$D$37</c:f>
              <c:numCache>
                <c:formatCode>0%</c:formatCode>
                <c:ptCount val="3"/>
                <c:pt idx="0">
                  <c:v>0.37000000000000033</c:v>
                </c:pt>
                <c:pt idx="1">
                  <c:v>0.44</c:v>
                </c:pt>
                <c:pt idx="2">
                  <c:v>0.3900000000000004</c:v>
                </c:pt>
              </c:numCache>
            </c:numRef>
          </c:val>
        </c:ser>
        <c:ser>
          <c:idx val="2"/>
          <c:order val="2"/>
          <c:tx>
            <c:strRef>
              <c:f>Feuil1!$E$34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Feuil1!$B$35:$B$37</c:f>
              <c:strCache>
                <c:ptCount val="3"/>
                <c:pt idx="0">
                  <c:v>I prefer to enjoy the present instead of worrying about the future</c:v>
                </c:pt>
                <c:pt idx="1">
                  <c:v>I prefer to enjoy spending the money I earn instead of putting it aside for the future</c:v>
                </c:pt>
                <c:pt idx="2">
                  <c:v>I am ready to go without some pleasures in order to live a few years longer</c:v>
                </c:pt>
              </c:strCache>
            </c:strRef>
          </c:cat>
          <c:val>
            <c:numRef>
              <c:f>Feuil1!$E$35:$E$37</c:f>
              <c:numCache>
                <c:formatCode>0%</c:formatCode>
                <c:ptCount val="3"/>
                <c:pt idx="0">
                  <c:v>0.31000000000000033</c:v>
                </c:pt>
                <c:pt idx="1">
                  <c:v>0.37000000000000033</c:v>
                </c:pt>
                <c:pt idx="2">
                  <c:v>0.52</c:v>
                </c:pt>
              </c:numCache>
            </c:numRef>
          </c:val>
        </c:ser>
        <c:ser>
          <c:idx val="3"/>
          <c:order val="3"/>
          <c:tx>
            <c:strRef>
              <c:f>Feuil1!$F$34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Feuil1!$B$35:$B$37</c:f>
              <c:strCache>
                <c:ptCount val="3"/>
                <c:pt idx="0">
                  <c:v>I prefer to enjoy the present instead of worrying about the future</c:v>
                </c:pt>
                <c:pt idx="1">
                  <c:v>I prefer to enjoy spending the money I earn instead of putting it aside for the future</c:v>
                </c:pt>
                <c:pt idx="2">
                  <c:v>I am ready to go without some pleasures in order to live a few years longer</c:v>
                </c:pt>
              </c:strCache>
            </c:strRef>
          </c:cat>
          <c:val>
            <c:numRef>
              <c:f>Feuil1!$F$35:$F$37</c:f>
              <c:numCache>
                <c:formatCode>0%</c:formatCode>
                <c:ptCount val="3"/>
                <c:pt idx="0">
                  <c:v>0.23</c:v>
                </c:pt>
                <c:pt idx="1">
                  <c:v>0.24000000000000016</c:v>
                </c:pt>
                <c:pt idx="2">
                  <c:v>0.45</c:v>
                </c:pt>
              </c:numCache>
            </c:numRef>
          </c:val>
        </c:ser>
        <c:dLbls/>
        <c:axId val="118858880"/>
        <c:axId val="118860416"/>
      </c:barChart>
      <c:catAx>
        <c:axId val="118858880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118860416"/>
        <c:crosses val="autoZero"/>
        <c:auto val="1"/>
        <c:lblAlgn val="ctr"/>
        <c:lblOffset val="100"/>
      </c:catAx>
      <c:valAx>
        <c:axId val="118860416"/>
        <c:scaling>
          <c:orientation val="minMax"/>
        </c:scaling>
        <c:axPos val="b"/>
        <c:majorGridlines/>
        <c:numFmt formatCode="0%" sourceLinked="1"/>
        <c:tickLblPos val="nextTo"/>
        <c:crossAx val="118858880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83138852627485849"/>
          <c:y val="0.45968907235462825"/>
          <c:w val="0.16662992306410396"/>
          <c:h val="0.41302969286790325"/>
        </c:manualLayout>
      </c:layout>
      <c:spPr>
        <a:solidFill>
          <a:srgbClr val="4BACC6">
            <a:lumMod val="20000"/>
            <a:lumOff val="80000"/>
          </a:srgbClr>
        </a:solidFill>
      </c:spPr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</c:chart>
  <c:spPr>
    <a:solidFill>
      <a:schemeClr val="accent5">
        <a:lumMod val="20000"/>
        <a:lumOff val="80000"/>
      </a:schemeClr>
    </a:solidFill>
  </c:spPr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434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4" tIns="46232" rIns="92464" bIns="4623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75313" y="0"/>
            <a:ext cx="4344987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4" tIns="46232" rIns="92464" bIns="4623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43675"/>
            <a:ext cx="43434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4" tIns="46232" rIns="92464" bIns="4623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75313" y="6543675"/>
            <a:ext cx="4344987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4" tIns="46232" rIns="92464" bIns="4623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15B9233-2CCF-403C-9F25-490479C1AC7B}" type="slidenum">
              <a:rPr lang="fr-FR" altLang="fr-FR"/>
              <a:pPr/>
              <a:t>‹Nº›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434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4" tIns="46232" rIns="92464" bIns="4623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75313" y="0"/>
            <a:ext cx="4344987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4" tIns="46232" rIns="92464" bIns="4623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9300" y="517525"/>
            <a:ext cx="3443288" cy="2582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01713" y="3271838"/>
            <a:ext cx="8018462" cy="31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4" tIns="46232" rIns="92464" bIns="462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Cliquez pour modifier les styles du texte du masque</a:t>
            </a:r>
          </a:p>
          <a:p>
            <a:pPr lvl="1"/>
            <a:r>
              <a:rPr lang="en-US" noProof="0" smtClean="0"/>
              <a:t>Deuxième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  <a:p>
            <a:pPr lvl="4"/>
            <a:r>
              <a:rPr lang="en-US" noProof="0" smtClean="0"/>
              <a:t>Cinquième niveau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43675"/>
            <a:ext cx="43434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4" tIns="46232" rIns="92464" bIns="4623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75313" y="6543675"/>
            <a:ext cx="4344987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4" tIns="46232" rIns="92464" bIns="4623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30F9245-D6FC-4320-9161-876CF5EEC084}" type="slidenum">
              <a:rPr lang="en-US" altLang="fr-FR"/>
              <a:pPr/>
              <a:t>‹Nº›</a:t>
            </a:fld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>
              <a:latin typeface="Arial" pitchFamily="34" charset="0"/>
            </a:endParaRPr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ED00C9-5CDD-4ECA-A6E3-427C8F6CD20A}" type="slidenum">
              <a:rPr lang="en-US" altLang="fr-FR"/>
              <a:pPr/>
              <a:t>1</a:t>
            </a:fld>
            <a:endParaRPr lang="en-US" alt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663C6AE0-F298-4F34-A269-49427052B189}" type="slidenum">
              <a:rPr lang="fr-FR" altLang="fr-FR">
                <a:solidFill>
                  <a:srgbClr val="000000"/>
                </a:solidFill>
              </a:rPr>
              <a:pPr defTabSz="920750"/>
              <a:t>32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89300" y="517525"/>
            <a:ext cx="3444875" cy="2582863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altLang="fr-FR" b="1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2B8E634E-0C1B-469B-AC08-F0647377A50F}" type="slidenum">
              <a:rPr lang="fr-FR" altLang="fr-FR">
                <a:solidFill>
                  <a:srgbClr val="000000"/>
                </a:solidFill>
              </a:rPr>
              <a:pPr defTabSz="920750"/>
              <a:t>33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89300" y="517525"/>
            <a:ext cx="3444875" cy="2582863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altLang="fr-FR" b="1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4"/>
          <p:cNvGraphicFramePr>
            <a:graphicFrameLocks noGrp="1"/>
          </p:cNvGraphicFramePr>
          <p:nvPr/>
        </p:nvGraphicFramePr>
        <p:xfrm>
          <a:off x="0" y="0"/>
          <a:ext cx="9144000" cy="1052513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10525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FE8FF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T="45710" marB="4571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Group 14"/>
          <p:cNvGraphicFramePr>
            <a:graphicFrameLocks noGrp="1"/>
          </p:cNvGraphicFramePr>
          <p:nvPr/>
        </p:nvGraphicFramePr>
        <p:xfrm>
          <a:off x="0" y="5805488"/>
          <a:ext cx="9144000" cy="1052512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10525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FE8FF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T="45710" marB="4571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Image 6" descr="Logos_Inserm_septembre 2009 004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5876925"/>
            <a:ext cx="2319338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7" descr="sesstim-logo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115888"/>
            <a:ext cx="168116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8" descr="logoU2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5876925"/>
            <a:ext cx="25209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9" descr="Logo_IRD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838" y="5876925"/>
            <a:ext cx="1439862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1412776"/>
            <a:ext cx="6800850" cy="1152128"/>
          </a:xfrm>
        </p:spPr>
        <p:txBody>
          <a:bodyPr/>
          <a:lstStyle>
            <a:lvl1pPr marL="0" indent="0" algn="ctr">
              <a:buFontTx/>
              <a:buNone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0"/>
          </p:nvPr>
        </p:nvSpPr>
        <p:spPr>
          <a:xfrm>
            <a:off x="2362200" y="2614436"/>
            <a:ext cx="5638800" cy="2490964"/>
          </a:xfrm>
        </p:spPr>
        <p:txBody>
          <a:bodyPr/>
          <a:lstStyle>
            <a:lvl1pPr>
              <a:defRPr sz="1400"/>
            </a:lvl1pPr>
          </a:lstStyle>
          <a:p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1412776"/>
            <a:ext cx="6800850" cy="1152128"/>
          </a:xfrm>
        </p:spPr>
        <p:txBody>
          <a:bodyPr/>
          <a:lstStyle>
            <a:lvl1pPr marL="0" indent="0" algn="ctr">
              <a:buFontTx/>
              <a:buNone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8905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216150"/>
            <a:ext cx="82296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188913"/>
            <a:ext cx="40322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80000"/>
              </a:lnSpc>
              <a:defRPr sz="1400">
                <a:solidFill>
                  <a:srgbClr val="DFE8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Myriad Roman" pitchFamily="34" charset="0"/>
          <a:ea typeface="MS PGothic" panose="020B0600070205080204" pitchFamily="34" charset="-128"/>
          <a:cs typeface="ＭＳ Ｐゴシック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Myriad Roman" pitchFamily="34" charset="0"/>
          <a:ea typeface="MS PGothic" panose="020B0600070205080204" pitchFamily="34" charset="-128"/>
          <a:cs typeface="ＭＳ Ｐゴシック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Myriad Roman" pitchFamily="34" charset="0"/>
          <a:ea typeface="MS PGothic" panose="020B0600070205080204" pitchFamily="34" charset="-128"/>
          <a:cs typeface="ＭＳ Ｐゴシック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Myriad Roman" pitchFamily="34" charset="0"/>
          <a:ea typeface="MS PGothic" panose="020B0600070205080204" pitchFamily="34" charset="-128"/>
          <a:cs typeface="ＭＳ Ｐゴシック" charset="-128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Myriad Roman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Myriad Roman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Myriad Roman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Myriad Roman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6"/>
        </a:buBlip>
        <a:defRPr sz="2800" b="1">
          <a:solidFill>
            <a:srgbClr val="DFE8FF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rgbClr val="DFE8FF"/>
          </a:solidFill>
          <a:latin typeface="+mn-lt"/>
          <a:ea typeface="MS PGothic" panose="020B0600070205080204" pitchFamily="34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MS PGothic" panose="020B0600070205080204" pitchFamily="34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MS PGothic" panose="020B0600070205080204" pitchFamily="34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MS PGothic" panose="020B0600070205080204" pitchFamily="34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2.jpe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4.png"/><Relationship Id="rId9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14.png"/><Relationship Id="rId9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.jpeg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.jpeg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2.jpeg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3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14.png"/><Relationship Id="rId9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3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1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3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1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14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image" Target="../media/image55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image" Target="../media/image55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image" Target="../media/image55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image" Target="../media/image55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1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ous-titre 1"/>
          <p:cNvSpPr>
            <a:spLocks noGrp="1"/>
          </p:cNvSpPr>
          <p:nvPr>
            <p:ph type="subTitle" idx="1"/>
          </p:nvPr>
        </p:nvSpPr>
        <p:spPr>
          <a:xfrm>
            <a:off x="107950" y="4365625"/>
            <a:ext cx="4535488" cy="792163"/>
          </a:xfrm>
        </p:spPr>
        <p:txBody>
          <a:bodyPr/>
          <a:lstStyle/>
          <a:p>
            <a:pPr algn="l"/>
            <a:endParaRPr lang="fr-FR" altLang="fr-FR" smtClean="0"/>
          </a:p>
          <a:p>
            <a:pPr algn="l"/>
            <a:r>
              <a:rPr lang="fr-FR" altLang="fr-FR" sz="2200" smtClean="0"/>
              <a:t>Patrick Peretti-Watel</a:t>
            </a:r>
          </a:p>
          <a:p>
            <a:pPr algn="l"/>
            <a:r>
              <a:rPr lang="fr-FR" altLang="fr-FR" sz="2200" smtClean="0"/>
              <a:t>Inserm (</a:t>
            </a:r>
            <a:r>
              <a:rPr lang="en-US" altLang="fr-FR" sz="2200" smtClean="0"/>
              <a:t>French National Institute of Health and Medical Research)</a:t>
            </a:r>
            <a:endParaRPr lang="fr-FR" altLang="fr-FR" sz="2200" smtClean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4128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7172" name="Picture 9" descr="http://www.orphanet-france.fr/national/data/FR-FR/www/uploads/InsermThematique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9888" y="144463"/>
            <a:ext cx="3586162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6513" y="5805488"/>
            <a:ext cx="9107487" cy="107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7174" name="Picture 7" descr="http://lettre.ehess.fr/docannexe/file/3293/amse_logo-small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5949950"/>
            <a:ext cx="165735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5" descr="http://t2.gstatic.com/images?q=tbn:ANd9GcSbSuCaJArNpBT2JPiwBC2JlDb_mHTKxQF-SIE3r_HJX5vu9ZH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5949950"/>
            <a:ext cx="237648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6" descr="http://t0.gstatic.com/images?q=tbn:ANd9GcRZiNdIMpW9MWelycnvBdTjK6rP0xV-ox6HZJWFK0L6I7meRyEZe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8038" y="6026150"/>
            <a:ext cx="132715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AutoShape 8" descr="data:image/jpeg;base64,/9j/4AAQSkZJRgABAQAAAQABAAD/2wCEAAkGBggSEAkUEBQVFRQWGBwZGBgXGCMfIBocICIeHiAoISImHCYgHyUjIhwaITIhIyg1LC4vHSE0OTEqNScrLCkBCQoKDgwOGQ8PGTUkHiQsMDApKTI1Mi41NSwxMDU1NSw1NSksLCwqNTU0MTAqLC80LCkvMC81LCwpLCwpLC81LP/AABEIAEAAgAMBIgACEQEDEQH/xAAcAAAABwEBAAAAAAAAAAAAAAAAAwQFBgcIAgH/xABAEAACAQEHAQYBBwoGAwAAAAABAhEDAAQFBhIhMUEHEyJRYXEyFiNSVIGRsRQXQpKTocHS4fAzYnOywtEIFTX/xAAZAQEBAQEBAQAAAAAAAAAAAAAAAQIEBgP/xAAsEQACAAQDBgUFAAAAAAAAAAAAAQIDERIhMVEEExRSkfAFFWGhwTJBQoGx/9oADAMBAAIRAxEAPwC8bCwszZtvzUrtU07FyFH28/umwDRjudGDMl2jbYud/uH8bRurjOIsZNap9jkfgRZHYWpBZSxjEFI01an6xP4ki0jwPOjllS8xvsHG0e//AGLREAniwZSORHvYCL9p2csfpYpidKjeqyU1ZdKq8ASin8STaK/L3M/128ftDbROBYHhFe70Kle70KlQyCz01JOklRJIk7AWX/JHLv1S7fsl/wCrQ0Zo+XmZ/rt4/aGztg/a9mygylq5rLO6VQDI9wAw95tdGbsqZPW53xq9G70lCMQ6qqMDBjSRBmeB1tmMWoLszR28J+T3X8gSK1RZcuJFE8RHDHaZ4iPOBWN6zvmes0te7ySTwlRl+4KRZhtM+zLPFyw2veXr0TUFRQodY1JBMxPQzvvOw5sAyUs25iptte70pHQ1nMfYWI/day+zftkvzV6F2xBg61CFStABDHYBo2IJ2nkHz6GZwxfJmNJde7vKXa8K/wAddCsoQQQTxzBEttB8zYq5f+P5YU3W/qRyrU6WoehB7wWAuywtzTDALJkxufO3VoQFoxn6e4u3+p/xa0ns0Zow9q12qhRLL4h9n9JsBW1hYWFqQ6zTmG83BbpRusJVemKlSrALeKYVZGwEf3vYvKGZr3fajXW9kVGZGNKoQNSsomCRyCAebKcWwq439LtrqihXpLoDMJV0G4mOCJO9vMDwa44f31QVlr3hlKLoB0UweTJ5MeVuVwzN5X7Hp4Z/h/l1jS3lNMbta6fvLAqrN94rC+3wBmAldgx+iPWzXdjf6jaafeu0TCliY9hZ0z1dqlO/31WEEaJHlKKf42kXYZ/9en/o1P8AjbqPNECq1KpPjLEj6RJj7+LSDI+TTiNcUhXpUupDHxkddCxDffad9u+TVR6V+orCudFaB+l+i32/CT5gdTapbtea1N6T02KupDKwMEEcRYDQOZexTB612uiXU9zVpLpVzvrHPznmSSTqHE+UAVPjXZXmq7FtV3aoo/To+MfcPEPtFvfztZy+tt+on8lp72W9rRdrzRxS8DUxBpVHCqvkVJAAB6gn19LAUvVo1EYq6lWHIYQR9hs95RzriuH1Ueg50T46RPgcdduh/wAw3tbXbNjOV6lxdddGreSV7ooQzLuJJI4XTPOxm1D2A2HhWJULxQutanulRFdfYid/XpZVaP8AZ/cK1HDMHp1BDCksg9J8UH1E2kFoQFhZiqZzwoJrmoRqjam3GkvqiJK6VY6httYytmvD1NUDvGKsE8NNjqYmIUxDEHmOLZuWp0cNO5H0G/HcmCozvQIVjuVPBPp5f3xaN1stYspM0mPtB/A2mhzZh4eoja1KkAkoQJJRTvx4TUSfKbFNnXCorEazoTvDCEnRJWfbafYg9bLlqFss55QPoQ+jlvFWIikw99vxtJcDyYKbK9chmG4UcA+vn+FnEZqw756dYKCWBRh1UEcQSutZA4m3DZuuA74RVJV9ECmZY6mXw/SGpGEjytblqThpvKyn+0bs6zNecTxKtQu7PTcrpYMgmEUdWB5Bsu7JshZiumJJVvNA06fdOuosp3OmOGJ6G1t33HrpSe6rUDg1IjwEhZKr4vo+JlG/nZFSzfdNFSpUDomsrTOhiWVRLN8PAhiTwAOd4suQh2ebEqqFjjjeEXa9Xe9UKolKilT/AAI9QYI9rZzvPZBm9Xqqt3LgMQGDpDAHYiWnfm2hXzLh4ZVJaS5T4CYIYJJIEAamVZPU2T/LPCNJbUYBAPhOxLsn4o32b2XLULZ5ryhfQz7+aXOX1Rv10/nsPzS5y+qN+un89tInF7r3V7q76aRcPt1T4oHXiye75lujvQRVqlnnbuz4NJ0nX9GD52XIypMx1ahyM80uyHORMfkpHvUpgf77TrInYfUp1aVfESjaCCtFDqBI41nggfRH39LWffcw3Gkl8eoSFosqP4Ty2kiPP4hY684xdadWhTbUXfcaVJgTALECFEkCT52XIbqY/wAX3j8i2wsxrnPCClJ9Zh+80+E792QG/wBwI8xbhs20mNNaVOqXNTRDU2EaSNZ4/RB9vW0uWpvhZ3KxlvWRb61JULUiQQBOoDStN6YO2+qX1aeNomyrEMpX93vBDUmVnptpOpQ5U8tEw0bSvO08WU0rnV7nVtDsg077/Oct+G3S3Dl9N2nVOk6Rvs/eCQPYbb9LTdo+/mE6qde+0FXnJt4d8TfUoaulQcsdLHuyhG20MhmORp8rJvkLfR+URVU66LUYMwBopqD8M/EhJHqOs2cL2jzfgeEIAmY8b6j+63Vct3tz7uCkUgdMx/iHid+RZu0SHxCdCqJhV6ype2e/EOml9ZTmZdqbGem3d7RzPpZNWyVeZvLKabF6gqEMzgbVKrxIEqCtRdh1U+c2W1Smi+/F3m+uZj/E2n1jy6Wc1vJShKKpQIx1KdpE8A782WIkO3ToVRMR41l2tXq4fUlQaWkxJgkPTYj1EKw366TZr+SGJihTSm9NHR6hDK776wRMxKkbeEbHfzs44XXCNdVckae8TxcyShE/fYs3SoKN4qEgA7Rvv85y3txt0scCZINtmwQqFZLv5ZxVyrezUVg6QajM0zOk1adUR6/NxvtvZpq9nF8PfhaqqHGpuT4wKoESsQdak9dieYtIS1EVLiV8WwAC6gOTJU8HfkHpFu8Vck0O9VlEPspk6ttMR15ixy4Wbg8QnwYQv2E1LDL0aWMXdmpaqveMsEkjvJ+Lw9JHE2LuGXL8l4utZu6JmoXAZxp1sD4dvFsI8UWUhJvFUGSSXDDf4NCxPSJ/fYm6JSDYZq0gaJ8U/FI49fe1tR8+LmJNa59KBWL5Yv8AXa+prRaVWotQnctsgWIKleQD/Wyi/wCB4k//AKxkemtSkkM/inVAmD1Voghh5HkRY7GI7+l9LSun31iY+ybeYgGStdQuohWLn01uBv6bmyxDi5lEsMPT0p/CPv2c3k0qSd6p7uShMiCRQ8lAj5px66gTuTZ3q5bvfe3eovdtpr1asMzDZ4jgbkRwdrdrUoE3l1MfOpIE7KG3J9zJ9osSi1NVzPQBCTvIBqHj32BnobSxI3Ft86L6nr75n//Z"/>
          <p:cNvSpPr>
            <a:spLocks noChangeAspect="1" noChangeArrowheads="1"/>
          </p:cNvSpPr>
          <p:nvPr/>
        </p:nvSpPr>
        <p:spPr bwMode="auto">
          <a:xfrm>
            <a:off x="0" y="-288925"/>
            <a:ext cx="121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 altLang="fr-FR"/>
          </a:p>
        </p:txBody>
      </p:sp>
      <p:pic>
        <p:nvPicPr>
          <p:cNvPr id="7178" name="Picture 10" descr="http://www.bdsp.ehesp.fr/content/uploads/2009/09/Orspaca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43525" y="5994400"/>
            <a:ext cx="1173163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388" y="115888"/>
            <a:ext cx="29432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ous-titre 1"/>
          <p:cNvSpPr txBox="1">
            <a:spLocks/>
          </p:cNvSpPr>
          <p:nvPr/>
        </p:nvSpPr>
        <p:spPr bwMode="auto">
          <a:xfrm>
            <a:off x="395288" y="2133600"/>
            <a:ext cx="824071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endParaRPr lang="fr-FR" sz="1600" kern="0" dirty="0">
              <a:solidFill>
                <a:srgbClr val="DFE8FF"/>
              </a:solidFill>
              <a:ea typeface="ＭＳ Ｐゴシック" charset="-128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en-US" sz="4400" b="1" dirty="0">
                <a:solidFill>
                  <a:srgbClr val="FFC000"/>
                </a:solidFill>
                <a:ea typeface="ＭＳ Ｐゴシック" pitchFamily="34" charset="-128"/>
              </a:rPr>
              <a:t>Tobacco smoking</a:t>
            </a:r>
          </a:p>
          <a:p>
            <a:pPr algn="ctr" eaLnBrk="1" hangingPunct="1">
              <a:defRPr/>
            </a:pPr>
            <a:r>
              <a:rPr lang="en-US" sz="4400" b="1" dirty="0">
                <a:solidFill>
                  <a:srgbClr val="FFC000"/>
                </a:solidFill>
                <a:ea typeface="ＭＳ Ｐゴシック" pitchFamily="34" charset="-128"/>
              </a:rPr>
              <a:t>in HIV-infected persons.</a:t>
            </a:r>
            <a:endParaRPr lang="fr-FR" sz="4400" b="1" kern="0" dirty="0">
              <a:solidFill>
                <a:srgbClr val="FFC000"/>
              </a:solidFill>
              <a:ea typeface="ＭＳ Ｐゴシック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237288"/>
            <a:ext cx="9144000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276975"/>
            <a:ext cx="10858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6410325"/>
            <a:ext cx="17272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95288" y="1244600"/>
            <a:ext cx="8353425" cy="32750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fr-FR" sz="26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When</a:t>
            </a:r>
            <a:r>
              <a:rPr lang="fr-FR" sz="26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6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compared</a:t>
            </a:r>
            <a:r>
              <a:rPr lang="fr-FR" sz="26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to the </a:t>
            </a:r>
            <a:r>
              <a:rPr lang="fr-FR" sz="26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general</a:t>
            </a:r>
            <a:r>
              <a:rPr lang="fr-FR" sz="26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population, the smoking </a:t>
            </a:r>
            <a:r>
              <a:rPr lang="fr-FR" sz="26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prevalence</a:t>
            </a:r>
            <a:r>
              <a:rPr lang="fr-FR" sz="26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6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is</a:t>
            </a:r>
            <a:r>
              <a:rPr lang="fr-FR" sz="26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6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higher</a:t>
            </a:r>
            <a:r>
              <a:rPr lang="fr-FR" sz="26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6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among</a:t>
            </a:r>
            <a:r>
              <a:rPr lang="fr-FR" sz="26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6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PLWHAs</a:t>
            </a:r>
            <a:r>
              <a:rPr lang="fr-FR" sz="26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6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infected</a:t>
            </a:r>
            <a:r>
              <a:rPr lang="fr-FR" sz="26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6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through</a:t>
            </a:r>
            <a:r>
              <a:rPr lang="fr-FR" sz="26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6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homosexual</a:t>
            </a:r>
            <a:r>
              <a:rPr lang="fr-FR" sz="26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intercourse, and </a:t>
            </a:r>
            <a:r>
              <a:rPr lang="fr-FR" sz="26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much</a:t>
            </a:r>
            <a:r>
              <a:rPr lang="fr-FR" sz="26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more </a:t>
            </a:r>
            <a:r>
              <a:rPr lang="fr-FR" sz="26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higher</a:t>
            </a:r>
            <a:r>
              <a:rPr lang="fr-FR" sz="26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6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among</a:t>
            </a:r>
            <a:r>
              <a:rPr lang="fr-FR" sz="26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6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those</a:t>
            </a:r>
            <a:r>
              <a:rPr lang="fr-FR" sz="26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6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infected</a:t>
            </a:r>
            <a:r>
              <a:rPr lang="fr-FR" sz="26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6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through</a:t>
            </a:r>
            <a:r>
              <a:rPr lang="fr-FR" sz="26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6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intravenous</a:t>
            </a:r>
            <a:r>
              <a:rPr lang="fr-FR" sz="26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6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drug</a:t>
            </a:r>
            <a:r>
              <a:rPr lang="fr-FR" sz="26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use.</a:t>
            </a:r>
          </a:p>
          <a:p>
            <a:pPr>
              <a:spcBef>
                <a:spcPct val="20000"/>
              </a:spcBef>
              <a:defRPr/>
            </a:pPr>
            <a:r>
              <a:rPr lang="fr-FR" sz="2000" i="1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See</a:t>
            </a:r>
            <a:r>
              <a:rPr lang="fr-FR" sz="2000" i="1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000" i="1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also</a:t>
            </a:r>
            <a:r>
              <a:rPr lang="fr-FR" sz="2000" i="1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:</a:t>
            </a:r>
            <a:endParaRPr lang="en-GB" sz="2000" i="1" dirty="0">
              <a:solidFill>
                <a:schemeClr val="bg1"/>
              </a:solidFill>
              <a:ea typeface="ＭＳ Ｐゴシック" pitchFamily="34" charset="-128"/>
            </a:endParaRPr>
          </a:p>
          <a:p>
            <a:pPr marL="571500" indent="-571500">
              <a:spcBef>
                <a:spcPct val="20000"/>
              </a:spcBef>
              <a:defRPr/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endParaRPr lang="fr-FR" sz="2000" dirty="0">
              <a:solidFill>
                <a:schemeClr val="bg1"/>
              </a:solidFill>
            </a:endParaRPr>
          </a:p>
          <a:p>
            <a:pPr marL="571500" indent="-571500">
              <a:spcBef>
                <a:spcPct val="20000"/>
              </a:spcBef>
              <a:defRPr/>
            </a:pPr>
            <a:endParaRPr lang="en-GB" sz="2400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3850" y="333375"/>
            <a:ext cx="8424863" cy="11763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ctr">
              <a:spcBef>
                <a:spcPct val="20000"/>
              </a:spcBef>
              <a:defRPr/>
            </a:pP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I.1. </a:t>
            </a:r>
            <a:r>
              <a:rPr lang="fr-FR" sz="32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Many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32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PLWHAs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32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smoke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32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tobacco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… </a:t>
            </a:r>
            <a:r>
              <a:rPr lang="fr-FR" sz="2400" b="1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(7/7)</a:t>
            </a:r>
            <a:endParaRPr lang="fr-FR" sz="2400" kern="0" dirty="0">
              <a:solidFill>
                <a:schemeClr val="bg1"/>
              </a:solidFill>
              <a:latin typeface="Book Antiqua" pitchFamily="18" charset="0"/>
              <a:ea typeface="ＭＳ Ｐゴシック" charset="-128"/>
              <a:cs typeface="Arial" pitchFamily="34" charset="0"/>
            </a:endParaRPr>
          </a:p>
          <a:p>
            <a:pPr marL="571500" indent="-571500" algn="ctr">
              <a:spcBef>
                <a:spcPct val="20000"/>
              </a:spcBef>
              <a:defRPr/>
            </a:pPr>
            <a:endParaRPr lang="fr-FR" sz="3200" b="1" kern="0" dirty="0">
              <a:solidFill>
                <a:srgbClr val="FFC000"/>
              </a:solidFill>
              <a:latin typeface="Book Antiqua" pitchFamily="18" charset="0"/>
              <a:ea typeface="ＭＳ Ｐゴシック" charset="-128"/>
              <a:cs typeface="Arial" pitchFamily="34" charset="0"/>
            </a:endParaRPr>
          </a:p>
        </p:txBody>
      </p:sp>
      <p:pic>
        <p:nvPicPr>
          <p:cNvPr id="25607" name="Image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3716338"/>
            <a:ext cx="8193088" cy="225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79388" y="333375"/>
            <a:ext cx="8964612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buFontTx/>
              <a:buChar char="-"/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095375" lvl="2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buFontTx/>
              <a:buChar char="-"/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000" dirty="0">
              <a:solidFill>
                <a:schemeClr val="accent3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237288"/>
            <a:ext cx="9144000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276975"/>
            <a:ext cx="10858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6410325"/>
            <a:ext cx="17272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49263" y="1412875"/>
            <a:ext cx="8424862" cy="47450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GB" sz="2400" dirty="0">
                <a:solidFill>
                  <a:srgbClr val="6DFFF1"/>
                </a:solidFill>
                <a:ea typeface="ＭＳ Ｐゴシック" pitchFamily="34" charset="-128"/>
              </a:rPr>
              <a:t>Among </a:t>
            </a:r>
            <a:r>
              <a:rPr lang="en-GB" sz="2400" dirty="0">
                <a:solidFill>
                  <a:srgbClr val="6DFFF1"/>
                </a:solidFill>
                <a:ea typeface="ＭＳ Ｐゴシック" pitchFamily="34" charset="-128"/>
              </a:rPr>
              <a:t>PLWHAs, smoking increases the risk of:</a:t>
            </a:r>
          </a:p>
          <a:p>
            <a:pPr marL="571500" indent="-571500">
              <a:spcBef>
                <a:spcPct val="20000"/>
              </a:spcBef>
              <a:defRPr/>
            </a:pPr>
            <a:r>
              <a:rPr lang="en-GB" sz="2400" dirty="0">
                <a:solidFill>
                  <a:srgbClr val="6DFFF1"/>
                </a:solidFill>
                <a:ea typeface="ＭＳ Ｐゴシック" pitchFamily="34" charset="-128"/>
              </a:rPr>
              <a:t>       </a:t>
            </a:r>
            <a:r>
              <a:rPr lang="en-GB" sz="2400" dirty="0">
                <a:solidFill>
                  <a:schemeClr val="bg1"/>
                </a:solidFill>
                <a:ea typeface="ＭＳ Ｐゴシック" pitchFamily="34" charset="-128"/>
              </a:rPr>
              <a:t>CVDs, non-AIDS cancer, but also </a:t>
            </a:r>
            <a:r>
              <a:rPr lang="en-GB" sz="2400" dirty="0" err="1">
                <a:solidFill>
                  <a:schemeClr val="bg1"/>
                </a:solidFill>
                <a:ea typeface="ＭＳ Ｐゴシック" pitchFamily="34" charset="-128"/>
              </a:rPr>
              <a:t>pneumocystis</a:t>
            </a:r>
            <a:r>
              <a:rPr lang="en-GB" sz="2400" dirty="0">
                <a:solidFill>
                  <a:schemeClr val="bg1"/>
                </a:solidFill>
                <a:ea typeface="ＭＳ Ｐゴシック" pitchFamily="34" charset="-128"/>
              </a:rPr>
              <a:t> pneumonia, bacterial pneumonia, chronic obstructive pulmonary disease, oral </a:t>
            </a:r>
            <a:r>
              <a:rPr lang="en-GB" sz="2400" dirty="0" err="1">
                <a:solidFill>
                  <a:schemeClr val="bg1"/>
                </a:solidFill>
                <a:ea typeface="ＭＳ Ｐゴシック" pitchFamily="34" charset="-128"/>
              </a:rPr>
              <a:t>candidiasis</a:t>
            </a:r>
            <a:r>
              <a:rPr lang="en-GB" sz="2400" dirty="0">
                <a:solidFill>
                  <a:schemeClr val="bg1"/>
                </a:solidFill>
                <a:ea typeface="ＭＳ Ｐゴシック" pitchFamily="34" charset="-128"/>
              </a:rPr>
              <a:t>, emphysema, hairy </a:t>
            </a:r>
            <a:r>
              <a:rPr lang="en-GB" sz="2400" dirty="0" err="1">
                <a:solidFill>
                  <a:schemeClr val="bg1"/>
                </a:solidFill>
                <a:ea typeface="ＭＳ Ｐゴシック" pitchFamily="34" charset="-128"/>
              </a:rPr>
              <a:t>leukoplakia</a:t>
            </a:r>
            <a:r>
              <a:rPr lang="en-GB" sz="2400" dirty="0">
                <a:solidFill>
                  <a:schemeClr val="bg1"/>
                </a:solidFill>
                <a:ea typeface="ＭＳ Ｐゴシック" pitchFamily="34" charset="-128"/>
              </a:rPr>
              <a:t>...</a:t>
            </a:r>
            <a:r>
              <a:rPr lang="fr-FR" sz="24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 +ART </a:t>
            </a:r>
            <a:r>
              <a:rPr lang="fr-FR" sz="24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side-effects</a:t>
            </a:r>
            <a:r>
              <a:rPr lang="fr-FR" sz="24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4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/ </a:t>
            </a:r>
            <a:r>
              <a:rPr lang="fr-FR" sz="24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CVDs</a:t>
            </a:r>
            <a:r>
              <a:rPr lang="fr-FR" sz="24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 &amp; cancer.</a:t>
            </a:r>
          </a:p>
          <a:p>
            <a:pPr marL="571500" indent="-5715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fr-FR" sz="2400" kern="0" dirty="0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ART &amp; AIDS: </a:t>
            </a:r>
            <a:r>
              <a:rPr lang="fr-FR" sz="24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smoking </a:t>
            </a:r>
            <a:r>
              <a:rPr lang="fr-FR" sz="24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 immune system </a:t>
            </a:r>
            <a:r>
              <a:rPr lang="fr-FR" sz="24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impairment</a:t>
            </a:r>
            <a:r>
              <a:rPr lang="fr-FR" sz="24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, </a:t>
            </a:r>
            <a:r>
              <a:rPr lang="fr-FR" sz="24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increase</a:t>
            </a:r>
            <a:r>
              <a:rPr lang="fr-FR" sz="24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 in HIV </a:t>
            </a:r>
            <a:r>
              <a:rPr lang="fr-FR" sz="24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replication</a:t>
            </a:r>
            <a:r>
              <a:rPr lang="fr-FR" sz="24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, </a:t>
            </a:r>
            <a:r>
              <a:rPr lang="fr-FR" sz="24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decreasing</a:t>
            </a:r>
            <a:r>
              <a:rPr lang="fr-FR" sz="24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 </a:t>
            </a:r>
            <a:r>
              <a:rPr lang="fr-FR" sz="24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response</a:t>
            </a:r>
            <a:r>
              <a:rPr lang="fr-FR" sz="24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 to ART  </a:t>
            </a:r>
            <a:r>
              <a:rPr lang="fr-FR" sz="24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virologic</a:t>
            </a:r>
            <a:r>
              <a:rPr lang="fr-FR" sz="24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 </a:t>
            </a:r>
            <a:r>
              <a:rPr lang="fr-FR" sz="24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failure</a:t>
            </a:r>
            <a:r>
              <a:rPr lang="fr-FR" sz="24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 and </a:t>
            </a:r>
            <a:r>
              <a:rPr lang="fr-FR" sz="24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disease</a:t>
            </a:r>
            <a:r>
              <a:rPr lang="fr-FR" sz="24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 progression.</a:t>
            </a:r>
            <a:endParaRPr lang="fr-FR" sz="2400" kern="0" dirty="0">
              <a:solidFill>
                <a:schemeClr val="bg1"/>
              </a:solidFill>
              <a:ea typeface="ＭＳ Ｐゴシック" charset="-128"/>
              <a:cs typeface="Arial" pitchFamily="34" charset="0"/>
            </a:endParaRPr>
          </a:p>
          <a:p>
            <a:pPr marL="571500" indent="-5715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fr-FR" sz="2400" kern="0" dirty="0" err="1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Behavioural</a:t>
            </a:r>
            <a:r>
              <a:rPr lang="fr-FR" sz="2400" kern="0" dirty="0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 &amp; attitudinal </a:t>
            </a:r>
            <a:r>
              <a:rPr lang="fr-FR" sz="2400" kern="0" dirty="0" err="1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outcomes</a:t>
            </a:r>
            <a:r>
              <a:rPr lang="fr-FR" sz="2400" kern="0" dirty="0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: </a:t>
            </a:r>
            <a:r>
              <a:rPr lang="en-GB" sz="2400" dirty="0">
                <a:solidFill>
                  <a:schemeClr val="bg1"/>
                </a:solidFill>
                <a:ea typeface="ＭＳ Ｐゴシック" pitchFamily="34" charset="-128"/>
              </a:rPr>
              <a:t>HIV-infected smokers report lower medical adherence, attend fewer medical visits, and rank “health” as less important to their quality of life... </a:t>
            </a:r>
            <a:endParaRPr lang="fr-FR" sz="2600" b="1" kern="0" dirty="0">
              <a:solidFill>
                <a:schemeClr val="bg1"/>
              </a:solidFill>
              <a:ea typeface="ＭＳ Ｐゴシック" charset="-128"/>
              <a:cs typeface="Arial" pitchFamily="34" charset="0"/>
            </a:endParaRPr>
          </a:p>
        </p:txBody>
      </p:sp>
      <p:pic>
        <p:nvPicPr>
          <p:cNvPr id="27655" name="Picture 11" descr="http://alccorting.files.wordpress.com/2012/10/warning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13" y="5157788"/>
            <a:ext cx="93662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23850" y="188913"/>
            <a:ext cx="8424863" cy="16684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ctr">
              <a:spcBef>
                <a:spcPct val="20000"/>
              </a:spcBef>
              <a:defRPr/>
            </a:pP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I.2. Smoking </a:t>
            </a:r>
            <a:r>
              <a:rPr lang="fr-FR" sz="32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is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32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especially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32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harmful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 to PLWHAS… </a:t>
            </a:r>
            <a:r>
              <a:rPr lang="fr-FR" sz="2400" b="1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(1/4)</a:t>
            </a:r>
            <a:endParaRPr lang="fr-FR" sz="2400" kern="0" dirty="0">
              <a:solidFill>
                <a:schemeClr val="bg1"/>
              </a:solidFill>
              <a:latin typeface="Book Antiqua" pitchFamily="18" charset="0"/>
              <a:ea typeface="ＭＳ Ｐゴシック" charset="-128"/>
              <a:cs typeface="Arial" pitchFamily="34" charset="0"/>
            </a:endParaRPr>
          </a:p>
          <a:p>
            <a:pPr marL="571500" indent="-571500" algn="ctr">
              <a:spcBef>
                <a:spcPct val="20000"/>
              </a:spcBef>
              <a:defRPr/>
            </a:pPr>
            <a:endParaRPr lang="fr-FR" sz="3200" b="1" kern="0" dirty="0">
              <a:solidFill>
                <a:srgbClr val="FFC000"/>
              </a:solidFill>
              <a:latin typeface="Book Antiqua" pitchFamily="18" charset="0"/>
              <a:ea typeface="ＭＳ Ｐゴシック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79388" y="333375"/>
            <a:ext cx="8964612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buFontTx/>
              <a:buChar char="-"/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095375" lvl="2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buFontTx/>
              <a:buChar char="-"/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000" dirty="0">
              <a:solidFill>
                <a:schemeClr val="accent3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237288"/>
            <a:ext cx="9144000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276975"/>
            <a:ext cx="10858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6410325"/>
            <a:ext cx="17272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79388" y="1412875"/>
            <a:ext cx="8856662" cy="16430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fr-FR" sz="2400" kern="0" dirty="0" err="1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Behavioural</a:t>
            </a:r>
            <a:r>
              <a:rPr lang="fr-FR" sz="2400" kern="0" dirty="0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400" kern="0" dirty="0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&amp; attitudinal </a:t>
            </a:r>
            <a:r>
              <a:rPr lang="fr-FR" sz="2400" kern="0" dirty="0" err="1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outcomes</a:t>
            </a:r>
            <a:r>
              <a:rPr lang="fr-FR" sz="2400" kern="0" dirty="0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: </a:t>
            </a:r>
            <a:r>
              <a:rPr lang="fr-FR" sz="24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a focus on </a:t>
            </a:r>
            <a:r>
              <a:rPr lang="fr-FR" sz="24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adherence</a:t>
            </a:r>
            <a:r>
              <a:rPr lang="fr-FR" sz="24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 to </a:t>
            </a:r>
            <a:r>
              <a:rPr lang="fr-FR" sz="24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treatment</a:t>
            </a:r>
            <a:r>
              <a:rPr lang="fr-FR" sz="24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 &amp; </a:t>
            </a:r>
            <a:r>
              <a:rPr lang="fr-FR" sz="24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drug</a:t>
            </a:r>
            <a:r>
              <a:rPr lang="fr-FR" sz="24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 use.</a:t>
            </a:r>
          </a:p>
          <a:p>
            <a:pPr>
              <a:spcBef>
                <a:spcPct val="20000"/>
              </a:spcBef>
              <a:defRPr/>
            </a:pPr>
            <a:r>
              <a:rPr lang="en-GB" sz="2400" dirty="0">
                <a:solidFill>
                  <a:schemeClr val="bg1"/>
                </a:solidFill>
                <a:ea typeface="ＭＳ Ｐゴシック" pitchFamily="34" charset="-128"/>
              </a:rPr>
              <a:t>Measuring independent effects for each drug use on adherence led to mixed and contradictory results. </a:t>
            </a:r>
          </a:p>
        </p:txBody>
      </p:sp>
      <p:sp>
        <p:nvSpPr>
          <p:cNvPr id="9" name="Rectangle 8"/>
          <p:cNvSpPr/>
          <p:nvPr/>
        </p:nvSpPr>
        <p:spPr>
          <a:xfrm>
            <a:off x="323850" y="188913"/>
            <a:ext cx="8424863" cy="16684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ctr">
              <a:spcBef>
                <a:spcPct val="20000"/>
              </a:spcBef>
              <a:defRPr/>
            </a:pP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I.2. Smoking </a:t>
            </a:r>
            <a:r>
              <a:rPr lang="fr-FR" sz="32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is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32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especially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32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harmful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 to PLWHAS… </a:t>
            </a:r>
            <a:r>
              <a:rPr lang="fr-FR" sz="2400" b="1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(2/4)</a:t>
            </a:r>
            <a:endParaRPr lang="fr-FR" sz="2400" kern="0" dirty="0">
              <a:solidFill>
                <a:schemeClr val="bg1"/>
              </a:solidFill>
              <a:latin typeface="Book Antiqua" pitchFamily="18" charset="0"/>
              <a:ea typeface="ＭＳ Ｐゴシック" charset="-128"/>
              <a:cs typeface="Arial" pitchFamily="34" charset="0"/>
            </a:endParaRPr>
          </a:p>
          <a:p>
            <a:pPr marL="571500" indent="-571500" algn="ctr">
              <a:spcBef>
                <a:spcPct val="20000"/>
              </a:spcBef>
              <a:defRPr/>
            </a:pPr>
            <a:endParaRPr lang="fr-FR" sz="3200" b="1" kern="0" dirty="0">
              <a:solidFill>
                <a:srgbClr val="FFC000"/>
              </a:solidFill>
              <a:latin typeface="Book Antiqua" pitchFamily="18" charset="0"/>
              <a:ea typeface="ＭＳ Ｐゴシック" charset="-128"/>
              <a:cs typeface="Arial" pitchFamily="34" charset="0"/>
            </a:endParaRPr>
          </a:p>
        </p:txBody>
      </p:sp>
      <p:pic>
        <p:nvPicPr>
          <p:cNvPr id="29704" name="Imag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3213100"/>
            <a:ext cx="7764463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79388" y="333375"/>
            <a:ext cx="8964612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buFontTx/>
              <a:buChar char="-"/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095375" lvl="2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buFontTx/>
              <a:buChar char="-"/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000" dirty="0">
              <a:solidFill>
                <a:schemeClr val="accent3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237288"/>
            <a:ext cx="9144000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276975"/>
            <a:ext cx="10858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6410325"/>
            <a:ext cx="17272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1412875"/>
            <a:ext cx="9036050" cy="4894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GB" sz="2400" kern="0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  <a:sym typeface="Wingdings" panose="05000000000000000000" pitchFamily="2" charset="2"/>
              </a:rPr>
              <a:t> VESPA survey 2003 (n=2484): investigating the relationships between drug use (cigarette, alcohol, cannabis, cocaine, heroin, drug maintenance treatment…) &amp; adherence to HAART.</a:t>
            </a:r>
          </a:p>
          <a:p>
            <a:pPr>
              <a:spcBef>
                <a:spcPct val="20000"/>
              </a:spcBef>
              <a:defRPr/>
            </a:pPr>
            <a:r>
              <a:rPr lang="en-GB" sz="2400" kern="0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n-GB" sz="2400" kern="0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  <a:sym typeface="Wingdings" panose="05000000000000000000" pitchFamily="2" charset="2"/>
              </a:rPr>
              <a:t>Two strategies: </a:t>
            </a:r>
          </a:p>
          <a:p>
            <a:pPr>
              <a:spcBef>
                <a:spcPct val="20000"/>
              </a:spcBef>
              <a:defRPr/>
            </a:pPr>
            <a:r>
              <a:rPr lang="en-GB" sz="2400" kern="0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  <a:sym typeface="Wingdings" panose="05000000000000000000" pitchFamily="2" charset="2"/>
              </a:rPr>
              <a:t> #1: assessing independent effects for each drug use separately;</a:t>
            </a:r>
          </a:p>
          <a:p>
            <a:pPr>
              <a:spcBef>
                <a:spcPct val="20000"/>
              </a:spcBef>
              <a:defRPr/>
            </a:pPr>
            <a:r>
              <a:rPr lang="en-GB" sz="2400" kern="0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  <a:sym typeface="Wingdings" panose="05000000000000000000" pitchFamily="2" charset="2"/>
              </a:rPr>
              <a:t> #2: first identifying patterns of drug uses with a cluster analysis,    and assessing independent </a:t>
            </a:r>
            <a:r>
              <a:rPr lang="en-GB" sz="2400" kern="0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  <a:sym typeface="Wingdings" panose="05000000000000000000" pitchFamily="2" charset="2"/>
              </a:rPr>
              <a:t>effects for each </a:t>
            </a:r>
            <a:r>
              <a:rPr lang="en-GB" sz="2400" kern="0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  <a:sym typeface="Wingdings" panose="05000000000000000000" pitchFamily="2" charset="2"/>
              </a:rPr>
              <a:t>pattern separately.</a:t>
            </a:r>
          </a:p>
          <a:p>
            <a:pPr>
              <a:spcBef>
                <a:spcPct val="20000"/>
              </a:spcBef>
              <a:defRPr/>
            </a:pPr>
            <a:r>
              <a:rPr lang="en-GB" sz="2400" kern="0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  <a:sym typeface="Wingdings" panose="05000000000000000000" pitchFamily="2" charset="2"/>
              </a:rPr>
              <a:t>#1 cigarette smoking predictive of low adherence, no significant effect for cocaine or heroin use.</a:t>
            </a:r>
          </a:p>
          <a:p>
            <a:pPr>
              <a:spcBef>
                <a:spcPct val="20000"/>
              </a:spcBef>
              <a:defRPr/>
            </a:pPr>
            <a:r>
              <a:rPr lang="en-GB" sz="2400" kern="0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  <a:sym typeface="Wingdings" panose="05000000000000000000" pitchFamily="2" charset="2"/>
              </a:rPr>
              <a:t>#2  among other patterns, we found a “multiple addictions” profile (</a:t>
            </a:r>
            <a:r>
              <a:rPr lang="en-GB" sz="2400" kern="0" dirty="0" err="1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  <a:sym typeface="Wingdings" panose="05000000000000000000" pitchFamily="2" charset="2"/>
              </a:rPr>
              <a:t>heroin+cocaine+DMT+tobacco</a:t>
            </a:r>
            <a:r>
              <a:rPr lang="en-GB" sz="2400" kern="0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  <a:sym typeface="Wingdings" panose="05000000000000000000" pitchFamily="2" charset="2"/>
              </a:rPr>
              <a:t>) strongly associated to low adherence.</a:t>
            </a:r>
            <a:endParaRPr lang="fr-FR" sz="2600" kern="0" dirty="0">
              <a:solidFill>
                <a:schemeClr val="bg1"/>
              </a:solidFill>
              <a:ea typeface="ＭＳ Ｐゴシック" charset="-128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850" y="188913"/>
            <a:ext cx="8424863" cy="16684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ctr">
              <a:spcBef>
                <a:spcPct val="20000"/>
              </a:spcBef>
              <a:defRPr/>
            </a:pP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I.2. Smoking </a:t>
            </a:r>
            <a:r>
              <a:rPr lang="fr-FR" sz="32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is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32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especially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32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harmful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 to PLWHAS… </a:t>
            </a:r>
            <a:r>
              <a:rPr lang="fr-FR" sz="2400" b="1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(3/4)</a:t>
            </a:r>
            <a:endParaRPr lang="fr-FR" sz="2400" kern="0" dirty="0">
              <a:solidFill>
                <a:schemeClr val="bg1"/>
              </a:solidFill>
              <a:latin typeface="Book Antiqua" pitchFamily="18" charset="0"/>
              <a:ea typeface="ＭＳ Ｐゴシック" charset="-128"/>
              <a:cs typeface="Arial" pitchFamily="34" charset="0"/>
            </a:endParaRPr>
          </a:p>
          <a:p>
            <a:pPr marL="571500" indent="-571500" algn="ctr">
              <a:spcBef>
                <a:spcPct val="20000"/>
              </a:spcBef>
              <a:defRPr/>
            </a:pPr>
            <a:endParaRPr lang="fr-FR" sz="3200" b="1" kern="0" dirty="0">
              <a:solidFill>
                <a:srgbClr val="FFC000"/>
              </a:solidFill>
              <a:latin typeface="Book Antiqua" pitchFamily="18" charset="0"/>
              <a:ea typeface="ＭＳ Ｐゴシック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79388" y="333375"/>
            <a:ext cx="8964612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buFontTx/>
              <a:buChar char="-"/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095375" lvl="2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buFontTx/>
              <a:buChar char="-"/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000" dirty="0">
              <a:solidFill>
                <a:schemeClr val="accent3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237288"/>
            <a:ext cx="9144000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276975"/>
            <a:ext cx="10858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6410325"/>
            <a:ext cx="17272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79388" y="1844675"/>
            <a:ext cx="8856662" cy="30972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GB" sz="2600" b="1" kern="0" dirty="0">
                <a:solidFill>
                  <a:srgbClr val="00FF00"/>
                </a:solidFill>
                <a:ea typeface="ＭＳ Ｐゴシック" pitchFamily="34" charset="-128"/>
                <a:cs typeface="Arial" pitchFamily="34" charset="0"/>
                <a:sym typeface="Wingdings" panose="05000000000000000000" pitchFamily="2" charset="2"/>
              </a:rPr>
              <a:t>Cigarette smoking should not be considered as an independent risk factor, it is usually embedded in a lifestyle and connected with other behaviours/habits.</a:t>
            </a:r>
          </a:p>
          <a:p>
            <a:pPr>
              <a:spcBef>
                <a:spcPct val="20000"/>
              </a:spcBef>
              <a:defRPr/>
            </a:pPr>
            <a:endParaRPr lang="en-GB" sz="2000" kern="0" dirty="0">
              <a:solidFill>
                <a:schemeClr val="bg1"/>
              </a:solidFill>
              <a:ea typeface="ＭＳ Ｐゴシック" pitchFamily="34" charset="-128"/>
              <a:cs typeface="Arial" pitchFamily="34" charset="0"/>
              <a:sym typeface="Wingdings" panose="05000000000000000000" pitchFamily="2" charset="2"/>
            </a:endParaRPr>
          </a:p>
          <a:p>
            <a:pPr>
              <a:spcBef>
                <a:spcPct val="20000"/>
              </a:spcBef>
              <a:defRPr/>
            </a:pPr>
            <a:r>
              <a:rPr lang="en-GB" sz="2600" kern="0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  <a:sym typeface="Wingdings" panose="05000000000000000000" pitchFamily="2" charset="2"/>
              </a:rPr>
              <a:t> First step toward a sociological approach of cigarette smoking.</a:t>
            </a:r>
          </a:p>
          <a:p>
            <a:pPr>
              <a:spcBef>
                <a:spcPct val="20000"/>
              </a:spcBef>
              <a:defRPr/>
            </a:pPr>
            <a:r>
              <a:rPr lang="en-GB" sz="2400" kern="0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  <a:sym typeface="Wingdings" panose="05000000000000000000" pitchFamily="2" charset="2"/>
              </a:rPr>
              <a:t> </a:t>
            </a:r>
            <a:endParaRPr lang="en-GB" sz="2400" kern="0" dirty="0">
              <a:solidFill>
                <a:schemeClr val="bg1"/>
              </a:solidFill>
              <a:ea typeface="ＭＳ Ｐゴシック" pitchFamily="34" charset="-128"/>
              <a:cs typeface="Arial" pitchFamily="34" charset="0"/>
              <a:sym typeface="Wingdings" panose="05000000000000000000" pitchFamily="2" charset="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850" y="188913"/>
            <a:ext cx="8424863" cy="16684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ctr">
              <a:spcBef>
                <a:spcPct val="20000"/>
              </a:spcBef>
              <a:defRPr/>
            </a:pP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I.2. Smoking </a:t>
            </a:r>
            <a:r>
              <a:rPr lang="fr-FR" sz="32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is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32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especially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32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harmful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 to PLWHAS… </a:t>
            </a:r>
            <a:r>
              <a:rPr lang="fr-FR" sz="2400" b="1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(4/4)</a:t>
            </a:r>
            <a:endParaRPr lang="fr-FR" sz="2400" kern="0" dirty="0">
              <a:solidFill>
                <a:schemeClr val="bg1"/>
              </a:solidFill>
              <a:latin typeface="Book Antiqua" pitchFamily="18" charset="0"/>
              <a:ea typeface="ＭＳ Ｐゴシック" charset="-128"/>
              <a:cs typeface="Arial" pitchFamily="34" charset="0"/>
            </a:endParaRPr>
          </a:p>
          <a:p>
            <a:pPr marL="571500" indent="-571500" algn="ctr">
              <a:spcBef>
                <a:spcPct val="20000"/>
              </a:spcBef>
              <a:defRPr/>
            </a:pPr>
            <a:endParaRPr lang="fr-FR" sz="3200" b="1" kern="0" dirty="0">
              <a:solidFill>
                <a:srgbClr val="FFC000"/>
              </a:solidFill>
              <a:latin typeface="Book Antiqua" pitchFamily="18" charset="0"/>
              <a:ea typeface="ＭＳ Ｐゴシック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79388" y="333375"/>
            <a:ext cx="8964612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buFontTx/>
              <a:buChar char="-"/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095375" lvl="2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buFontTx/>
              <a:buChar char="-"/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000" dirty="0">
              <a:solidFill>
                <a:schemeClr val="accent3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237288"/>
            <a:ext cx="9144000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276975"/>
            <a:ext cx="10858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6410325"/>
            <a:ext cx="17272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23850" y="1149350"/>
            <a:ext cx="8424863" cy="37607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fr-FR" sz="28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II. Cigarette smoking: a </a:t>
            </a:r>
            <a:r>
              <a:rPr lang="fr-FR" sz="28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sociological</a:t>
            </a:r>
            <a:r>
              <a:rPr lang="fr-FR" sz="28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8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approach</a:t>
            </a:r>
            <a:r>
              <a:rPr lang="fr-FR" sz="28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.</a:t>
            </a:r>
          </a:p>
          <a:p>
            <a:pPr>
              <a:spcBef>
                <a:spcPct val="20000"/>
              </a:spcBef>
              <a:defRPr/>
            </a:pPr>
            <a:endParaRPr lang="fr-FR" sz="800" b="1" kern="0" dirty="0">
              <a:solidFill>
                <a:srgbClr val="FFC000"/>
              </a:solidFill>
              <a:ea typeface="ＭＳ Ｐゴシック" charset="-128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fr-FR" sz="26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II.1. </a:t>
            </a:r>
            <a:r>
              <a:rPr lang="fr-FR" sz="26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Three</a:t>
            </a:r>
            <a:r>
              <a:rPr lang="fr-FR" sz="26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6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basic </a:t>
            </a:r>
            <a:r>
              <a:rPr lang="fr-FR" sz="26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principles</a:t>
            </a:r>
            <a:r>
              <a:rPr lang="fr-FR" sz="26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of </a:t>
            </a:r>
            <a:r>
              <a:rPr lang="fr-FR" sz="26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sociology</a:t>
            </a:r>
            <a:r>
              <a:rPr lang="fr-FR" sz="26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fr-FR" sz="26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II.2. Cigarette </a:t>
            </a:r>
            <a:r>
              <a:rPr lang="fr-FR" sz="26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smoking as a social practice.</a:t>
            </a: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fr-FR" sz="26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II.3. </a:t>
            </a:r>
            <a:r>
              <a:rPr lang="fr-FR" sz="26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Smokers</a:t>
            </a:r>
            <a:r>
              <a:rPr lang="fr-FR" sz="26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’ motives and justifications.</a:t>
            </a: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fr-FR" sz="26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II.4. The social </a:t>
            </a:r>
            <a:r>
              <a:rPr lang="fr-FR" sz="26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differentiation</a:t>
            </a:r>
            <a:r>
              <a:rPr lang="fr-FR" sz="26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of smoking.</a:t>
            </a:r>
          </a:p>
          <a:p>
            <a:pPr>
              <a:spcBef>
                <a:spcPct val="20000"/>
              </a:spcBef>
              <a:defRPr/>
            </a:pPr>
            <a:endParaRPr lang="fr-FR" sz="1000" b="1" kern="0" dirty="0">
              <a:solidFill>
                <a:srgbClr val="FFC000"/>
              </a:solidFill>
              <a:ea typeface="ＭＳ Ｐゴシック" charset="-128"/>
              <a:cs typeface="Arial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fr-FR" sz="1000" b="1" kern="0" dirty="0">
              <a:solidFill>
                <a:srgbClr val="FFC000"/>
              </a:solidFill>
              <a:ea typeface="ＭＳ Ｐゴシック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79388" y="333375"/>
            <a:ext cx="8964612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buFontTx/>
              <a:buChar char="-"/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095375" lvl="2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buFontTx/>
              <a:buChar char="-"/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000" dirty="0">
              <a:solidFill>
                <a:schemeClr val="accent3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237288"/>
            <a:ext cx="9144000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276975"/>
            <a:ext cx="10858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6410325"/>
            <a:ext cx="17272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79388" y="333375"/>
            <a:ext cx="8640762" cy="5902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II.1. </a:t>
            </a:r>
            <a:r>
              <a:rPr lang="fr-FR" sz="32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Three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basic </a:t>
            </a:r>
            <a:r>
              <a:rPr lang="fr-FR" sz="32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principles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 of </a:t>
            </a:r>
            <a:r>
              <a:rPr lang="fr-FR" sz="32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sociology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.</a:t>
            </a:r>
          </a:p>
          <a:p>
            <a:pPr>
              <a:spcBef>
                <a:spcPct val="20000"/>
              </a:spcBef>
              <a:defRPr/>
            </a:pPr>
            <a:endParaRPr lang="fr-FR" sz="2000" b="1" kern="0" dirty="0">
              <a:solidFill>
                <a:srgbClr val="00FF00"/>
              </a:solidFill>
              <a:ea typeface="ＭＳ Ｐゴシック" charset="-128"/>
              <a:cs typeface="Arial" pitchFamily="34" charset="0"/>
            </a:endParaRPr>
          </a:p>
          <a:p>
            <a:pPr marL="571500" indent="-5715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GB" sz="2400" b="1" dirty="0">
                <a:solidFill>
                  <a:srgbClr val="00FF00"/>
                </a:solidFill>
                <a:ea typeface="ＭＳ Ｐゴシック" pitchFamily="34" charset="-128"/>
              </a:rPr>
              <a:t>Situated/limited rationality: </a:t>
            </a:r>
            <a:r>
              <a:rPr lang="en-GB" sz="2400" dirty="0">
                <a:solidFill>
                  <a:schemeClr val="bg1"/>
                </a:solidFill>
                <a:ea typeface="ＭＳ Ｐゴシック" pitchFamily="34" charset="-128"/>
              </a:rPr>
              <a:t>people pursue objectives, under specific circumstances, constraints, that must be understood.</a:t>
            </a:r>
          </a:p>
          <a:p>
            <a:pPr marL="571500" indent="-57150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GB" sz="500" dirty="0">
              <a:solidFill>
                <a:schemeClr val="bg1"/>
              </a:solidFill>
              <a:ea typeface="ＭＳ Ｐゴシック" pitchFamily="34" charset="-128"/>
            </a:endParaRPr>
          </a:p>
          <a:p>
            <a:pPr marL="571500" indent="-5715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GB" sz="2400" b="1" dirty="0">
                <a:solidFill>
                  <a:srgbClr val="00FF00"/>
                </a:solidFill>
                <a:ea typeface="ＭＳ Ｐゴシック" pitchFamily="34" charset="-128"/>
              </a:rPr>
              <a:t>Reflexivity: </a:t>
            </a:r>
            <a:r>
              <a:rPr lang="en-GB" sz="2400" dirty="0">
                <a:solidFill>
                  <a:schemeClr val="bg1"/>
                </a:solidFill>
                <a:ea typeface="ＭＳ Ｐゴシック" pitchFamily="34" charset="-128"/>
              </a:rPr>
              <a:t>people are able/prone to stand back from their own experience to engage in reflexive thinking, in order to describe/explain/justify what they </a:t>
            </a:r>
            <a:r>
              <a:rPr lang="en-GB" sz="2400" dirty="0">
                <a:solidFill>
                  <a:schemeClr val="bg1"/>
                </a:solidFill>
                <a:ea typeface="ＭＳ Ｐゴシック" pitchFamily="34" charset="-128"/>
              </a:rPr>
              <a:t>do </a:t>
            </a:r>
            <a:r>
              <a:rPr lang="en-GB" sz="2400" dirty="0">
                <a:solidFill>
                  <a:schemeClr val="bg1"/>
                </a:solidFill>
                <a:ea typeface="ＭＳ Ｐゴシック" pitchFamily="34" charset="-128"/>
                <a:sym typeface="Wingdings" panose="05000000000000000000" pitchFamily="2" charset="2"/>
              </a:rPr>
              <a:t> in-depth interviews…</a:t>
            </a:r>
            <a:endParaRPr lang="en-GB" sz="2400" dirty="0">
              <a:solidFill>
                <a:schemeClr val="bg1"/>
              </a:solidFill>
              <a:ea typeface="ＭＳ Ｐゴシック" pitchFamily="34" charset="-128"/>
            </a:endParaRPr>
          </a:p>
          <a:p>
            <a:pPr marL="571500" indent="-57150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GB" sz="500" dirty="0">
              <a:solidFill>
                <a:schemeClr val="bg1"/>
              </a:solidFill>
              <a:ea typeface="ＭＳ Ｐゴシック" pitchFamily="34" charset="-128"/>
            </a:endParaRPr>
          </a:p>
          <a:p>
            <a:pPr marL="571500" indent="-5715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GB" sz="2400" b="1" dirty="0">
                <a:solidFill>
                  <a:srgbClr val="00FF00"/>
                </a:solidFill>
                <a:ea typeface="ＭＳ Ｐゴシック" pitchFamily="34" charset="-128"/>
              </a:rPr>
              <a:t>Social groups: </a:t>
            </a:r>
            <a:r>
              <a:rPr lang="en-GB" sz="2400" dirty="0">
                <a:solidFill>
                  <a:schemeClr val="bg1"/>
                </a:solidFill>
                <a:ea typeface="ＭＳ Ｐゴシック" pitchFamily="34" charset="-128"/>
              </a:rPr>
              <a:t>people are not isolated atoms in a vacuum. Their behaviours, attitudes and beliefs are constructed collectively, are influenced by their social </a:t>
            </a:r>
            <a:r>
              <a:rPr lang="en-GB" sz="2400" dirty="0">
                <a:solidFill>
                  <a:schemeClr val="bg1"/>
                </a:solidFill>
                <a:ea typeface="ＭＳ Ｐゴシック" pitchFamily="34" charset="-128"/>
              </a:rPr>
              <a:t>environment</a:t>
            </a:r>
            <a:r>
              <a:rPr lang="en-GB" sz="2400" dirty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GB" sz="2400" dirty="0">
                <a:solidFill>
                  <a:schemeClr val="bg1"/>
                </a:solidFill>
                <a:ea typeface="ＭＳ Ｐゴシック" pitchFamily="34" charset="-128"/>
                <a:sym typeface="Wingdings" pitchFamily="2" charset="2"/>
              </a:rPr>
              <a:t> </a:t>
            </a:r>
            <a:r>
              <a:rPr lang="en-GB" sz="2400" dirty="0">
                <a:solidFill>
                  <a:schemeClr val="bg1"/>
                </a:solidFill>
                <a:ea typeface="ＭＳ Ｐゴシック" pitchFamily="34" charset="-128"/>
              </a:rPr>
              <a:t>peers/colleagues/relatives with similar living conditions and values. </a:t>
            </a:r>
            <a:endParaRPr lang="fr-FR" sz="2600" kern="0" dirty="0">
              <a:solidFill>
                <a:schemeClr val="bg1"/>
              </a:solidFill>
              <a:ea typeface="ＭＳ Ｐゴシック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79388" y="333375"/>
            <a:ext cx="8964612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buFontTx/>
              <a:buChar char="-"/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095375" lvl="2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buFontTx/>
              <a:buChar char="-"/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000" dirty="0">
              <a:solidFill>
                <a:schemeClr val="accent3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237288"/>
            <a:ext cx="9144000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276975"/>
            <a:ext cx="10858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6410325"/>
            <a:ext cx="17272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01600" y="434975"/>
            <a:ext cx="8789988" cy="64277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fr-FR" sz="30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II.2. Cigarette </a:t>
            </a:r>
            <a:r>
              <a:rPr lang="fr-FR" sz="30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smoking as a social practice</a:t>
            </a:r>
            <a:r>
              <a:rPr lang="fr-FR" sz="30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. </a:t>
            </a:r>
            <a:r>
              <a:rPr lang="fr-FR" sz="24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(1/3)</a:t>
            </a:r>
          </a:p>
          <a:p>
            <a:pPr>
              <a:spcBef>
                <a:spcPct val="20000"/>
              </a:spcBef>
              <a:defRPr/>
            </a:pPr>
            <a:endParaRPr lang="fr-FR" sz="2400" b="1" kern="0" dirty="0">
              <a:solidFill>
                <a:srgbClr val="FFC000"/>
              </a:solidFill>
              <a:ea typeface="ＭＳ Ｐゴシック" charset="-128"/>
              <a:cs typeface="Arial" pitchFamily="34" charset="0"/>
            </a:endParaRPr>
          </a:p>
          <a:p>
            <a:pPr marL="571500" indent="-5715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GB" sz="2400" dirty="0">
                <a:solidFill>
                  <a:srgbClr val="6DFFF1"/>
                </a:solidFill>
                <a:ea typeface="ＭＳ Ｐゴシック" pitchFamily="34" charset="-128"/>
              </a:rPr>
              <a:t>Not (only) a chronic, addictive and contagious disease:</a:t>
            </a:r>
            <a:r>
              <a:rPr lang="en-GB" sz="2400" dirty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GB" sz="2400" dirty="0">
                <a:solidFill>
                  <a:schemeClr val="bg1"/>
                </a:solidFill>
                <a:ea typeface="ＭＳ Ｐゴシック" pitchFamily="34" charset="-128"/>
                <a:sym typeface="Wingdings" pitchFamily="2" charset="2"/>
              </a:rPr>
              <a:t>“tobacco pandemic”, “behavioural epidemic” through peer pressure/imitation &amp; nicotine addiction </a:t>
            </a:r>
            <a:r>
              <a:rPr lang="en-GB" sz="2400" dirty="0" err="1">
                <a:solidFill>
                  <a:schemeClr val="bg1"/>
                </a:solidFill>
                <a:ea typeface="ＭＳ Ｐゴシック" pitchFamily="34" charset="-128"/>
                <a:sym typeface="Wingdings" pitchFamily="2" charset="2"/>
              </a:rPr>
              <a:t>medicalization</a:t>
            </a:r>
            <a:r>
              <a:rPr lang="en-GB" sz="2400" dirty="0">
                <a:solidFill>
                  <a:schemeClr val="bg1"/>
                </a:solidFill>
                <a:ea typeface="ＭＳ Ｐゴシック" pitchFamily="34" charset="-128"/>
                <a:sym typeface="Wingdings" pitchFamily="2" charset="2"/>
              </a:rPr>
              <a:t> of smoking.</a:t>
            </a:r>
          </a:p>
          <a:p>
            <a:pPr marL="571500" indent="-571500">
              <a:spcBef>
                <a:spcPct val="20000"/>
              </a:spcBef>
              <a:defRPr/>
            </a:pPr>
            <a:r>
              <a:rPr lang="en-GB" sz="2400" dirty="0">
                <a:solidFill>
                  <a:srgbClr val="6DFFF1"/>
                </a:solidFill>
                <a:ea typeface="ＭＳ Ｐゴシック" pitchFamily="34" charset="-128"/>
              </a:rPr>
              <a:t>	</a:t>
            </a:r>
            <a:r>
              <a:rPr lang="en-GB" sz="2400" u="sng" dirty="0">
                <a:solidFill>
                  <a:schemeClr val="bg1"/>
                </a:solidFill>
                <a:ea typeface="ＭＳ Ｐゴシック" pitchFamily="34" charset="-128"/>
              </a:rPr>
              <a:t>Considering cigarette smoking as a social practice implies a radical departure from this perspective.</a:t>
            </a:r>
          </a:p>
          <a:p>
            <a:pPr marL="571500" indent="-5715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GB" sz="2400" dirty="0">
                <a:solidFill>
                  <a:srgbClr val="6DFFF1"/>
                </a:solidFill>
                <a:ea typeface="ＭＳ Ｐゴシック" pitchFamily="34" charset="-128"/>
              </a:rPr>
              <a:t>We have to </a:t>
            </a:r>
            <a:r>
              <a:rPr lang="en-GB" sz="2400" dirty="0">
                <a:solidFill>
                  <a:srgbClr val="6DFFF1"/>
                </a:solidFill>
                <a:ea typeface="ＭＳ Ｐゴシック" pitchFamily="34" charset="-128"/>
              </a:rPr>
              <a:t>consider various aspects of cigarette smoking:        </a:t>
            </a:r>
            <a:r>
              <a:rPr lang="en-GB" sz="2400" dirty="0">
                <a:solidFill>
                  <a:schemeClr val="bg1"/>
                </a:solidFill>
                <a:ea typeface="ＭＳ Ｐゴシック" pitchFamily="34" charset="-128"/>
              </a:rPr>
              <a:t>implicit rules, know-how, meanings and motives...</a:t>
            </a:r>
          </a:p>
          <a:p>
            <a:pPr marL="571500" indent="-5715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GB" sz="2400" dirty="0">
                <a:solidFill>
                  <a:srgbClr val="6DFFF1"/>
                </a:solidFill>
                <a:ea typeface="ＭＳ Ｐゴシック" pitchFamily="34" charset="-128"/>
              </a:rPr>
              <a:t>These aspects are not personal attributes: </a:t>
            </a:r>
            <a:r>
              <a:rPr lang="en-GB" sz="2400" dirty="0">
                <a:solidFill>
                  <a:schemeClr val="bg1"/>
                </a:solidFill>
                <a:ea typeface="ＭＳ Ｐゴシック" pitchFamily="34" charset="-128"/>
              </a:rPr>
              <a:t>they are shared with and learned from other smokers, and they change across time and space</a:t>
            </a:r>
            <a:r>
              <a:rPr lang="en-GB" sz="2400" dirty="0">
                <a:solidFill>
                  <a:schemeClr val="bg1"/>
                </a:solidFill>
                <a:ea typeface="ＭＳ Ｐゴシック" pitchFamily="34" charset="-128"/>
              </a:rPr>
              <a:t>...</a:t>
            </a:r>
          </a:p>
          <a:p>
            <a:pPr marL="571500" indent="-57150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fr-FR" sz="2400" dirty="0">
              <a:solidFill>
                <a:schemeClr val="bg1"/>
              </a:solidFill>
              <a:ea typeface="ＭＳ Ｐゴシック" pitchFamily="34" charset="-128"/>
            </a:endParaRPr>
          </a:p>
          <a:p>
            <a:pPr marL="571500" indent="-57150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GB" sz="2400" dirty="0">
              <a:solidFill>
                <a:schemeClr val="bg1"/>
              </a:solidFill>
              <a:ea typeface="ＭＳ Ｐゴシック" pitchFamily="34" charset="-128"/>
            </a:endParaRPr>
          </a:p>
          <a:p>
            <a:pPr marL="571500" indent="-57150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GB" sz="1000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237288"/>
            <a:ext cx="9144000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276975"/>
            <a:ext cx="10858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6410325"/>
            <a:ext cx="17272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179388" y="549275"/>
            <a:ext cx="8783637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spcBef>
                <a:spcPct val="20000"/>
              </a:spcBef>
              <a:buBlip>
                <a:blip r:embed="rId5"/>
              </a:buBlip>
              <a:defRPr sz="2800" b="1">
                <a:solidFill>
                  <a:srgbClr val="DFE8FF"/>
                </a:solidFill>
                <a:latin typeface="Myriad Roman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DFE8FF"/>
                </a:solidFill>
                <a:latin typeface="Myriad Roman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Myriad Roman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Myriad Roman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Myriad Roman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Myriad Roman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Myriad Roman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Myriad Roman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Myriad Roman"/>
                <a:ea typeface="MS PGothic" panose="020B0600070205080204" pitchFamily="34" charset="-128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fr-FR" sz="3000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II.2. Cigarette smoking as a social practice. </a:t>
            </a:r>
            <a:r>
              <a:rPr lang="fr-FR" sz="2400" b="0" kern="0" dirty="0" smtClean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(2/3</a:t>
            </a:r>
            <a:r>
              <a:rPr lang="fr-FR" sz="2400" b="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)</a:t>
            </a:r>
          </a:p>
          <a:p>
            <a:pPr>
              <a:defRPr/>
            </a:pPr>
            <a:endParaRPr lang="fr-FR" sz="1800" kern="0" dirty="0">
              <a:solidFill>
                <a:srgbClr val="FFC000"/>
              </a:solidFill>
              <a:ea typeface="ＭＳ Ｐゴシック" charset="-128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GB" altLang="fr-FR" sz="2400" b="0" dirty="0" smtClean="0">
                <a:solidFill>
                  <a:srgbClr val="6DFFF1"/>
                </a:solidFill>
                <a:latin typeface="Arial" panose="020B0604020202020204" pitchFamily="34" charset="0"/>
              </a:rPr>
              <a:t>Social practice </a:t>
            </a:r>
            <a:r>
              <a:rPr lang="en-GB" altLang="fr-FR" sz="2400" b="0" dirty="0" smtClean="0">
                <a:solidFill>
                  <a:srgbClr val="6DFFF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learning process.</a:t>
            </a:r>
            <a:endParaRPr lang="en-GB" altLang="fr-FR" sz="2400" b="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GB" altLang="fr-FR" sz="1000" b="0" dirty="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1990" name="Rectangle 8"/>
          <p:cNvSpPr>
            <a:spLocks noChangeArrowheads="1"/>
          </p:cNvSpPr>
          <p:nvPr/>
        </p:nvSpPr>
        <p:spPr bwMode="auto">
          <a:xfrm>
            <a:off x="-107950" y="2205038"/>
            <a:ext cx="8783638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571500">
              <a:spcBef>
                <a:spcPct val="20000"/>
              </a:spcBef>
            </a:pPr>
            <a:r>
              <a:rPr lang="en-GB" altLang="fr-FR" sz="2400"/>
              <a:t>   </a:t>
            </a:r>
            <a:r>
              <a:rPr lang="en-GB" altLang="fr-FR" sz="2400">
                <a:solidFill>
                  <a:schemeClr val="bg1"/>
                </a:solidFill>
              </a:rPr>
              <a:t>- how to hold the cigarette correctly,</a:t>
            </a:r>
          </a:p>
          <a:p>
            <a:pPr marL="571500" indent="-571500">
              <a:spcBef>
                <a:spcPct val="20000"/>
              </a:spcBef>
            </a:pPr>
            <a:endParaRPr lang="en-GB" altLang="fr-FR" sz="500">
              <a:solidFill>
                <a:schemeClr val="bg1"/>
              </a:solidFill>
            </a:endParaRPr>
          </a:p>
          <a:p>
            <a:pPr marL="571500" indent="-571500">
              <a:spcBef>
                <a:spcPct val="20000"/>
              </a:spcBef>
            </a:pPr>
            <a:r>
              <a:rPr lang="en-GB" altLang="fr-FR" sz="2400">
                <a:solidFill>
                  <a:schemeClr val="bg1"/>
                </a:solidFill>
              </a:rPr>
              <a:t>   - how to inhale/exhale properly,</a:t>
            </a:r>
            <a:endParaRPr lang="en-GB" altLang="fr-FR" sz="800">
              <a:solidFill>
                <a:schemeClr val="bg1"/>
              </a:solidFill>
            </a:endParaRPr>
          </a:p>
          <a:p>
            <a:pPr marL="571500" indent="-571500">
              <a:spcBef>
                <a:spcPct val="20000"/>
              </a:spcBef>
            </a:pPr>
            <a:endParaRPr lang="en-GB" altLang="fr-FR" sz="500">
              <a:solidFill>
                <a:schemeClr val="bg1"/>
              </a:solidFill>
            </a:endParaRPr>
          </a:p>
          <a:p>
            <a:pPr marL="571500" indent="-571500">
              <a:spcBef>
                <a:spcPct val="20000"/>
              </a:spcBef>
            </a:pPr>
            <a:r>
              <a:rPr lang="en-GB" altLang="fr-FR" sz="2400">
                <a:solidFill>
                  <a:schemeClr val="bg1"/>
                </a:solidFill>
              </a:rPr>
              <a:t>   - how to use tobacco as a psychological tool (as a sedative to alleviate stress,  as a stimulant to counter boredom),</a:t>
            </a:r>
          </a:p>
          <a:p>
            <a:pPr marL="571500" indent="-571500">
              <a:spcBef>
                <a:spcPct val="20000"/>
              </a:spcBef>
            </a:pPr>
            <a:endParaRPr lang="en-GB" altLang="fr-FR" sz="500">
              <a:solidFill>
                <a:schemeClr val="bg1"/>
              </a:solidFill>
            </a:endParaRPr>
          </a:p>
          <a:p>
            <a:pPr marL="571500" indent="-571500">
              <a:spcBef>
                <a:spcPct val="20000"/>
              </a:spcBef>
            </a:pPr>
            <a:r>
              <a:rPr lang="en-GB" altLang="fr-FR" sz="2400">
                <a:solidFill>
                  <a:schemeClr val="bg1"/>
                </a:solidFill>
              </a:rPr>
              <a:t>   - implicit rules: in which circumstances, in which places, with which people, it is acceptable or not to smoke, or to ask for a cigarette...</a:t>
            </a:r>
            <a:endParaRPr lang="fr-FR" altLang="fr-FR" sz="2400">
              <a:solidFill>
                <a:schemeClr val="bg1"/>
              </a:solidFill>
            </a:endParaRPr>
          </a:p>
          <a:p>
            <a:pPr marL="571500" indent="-571500">
              <a:spcBef>
                <a:spcPct val="20000"/>
              </a:spcBef>
            </a:pPr>
            <a:endParaRPr lang="en-GB" altLang="fr-FR" sz="2400">
              <a:solidFill>
                <a:schemeClr val="bg1"/>
              </a:solidFill>
            </a:endParaRPr>
          </a:p>
          <a:p>
            <a:pPr marL="571500" indent="-571500">
              <a:spcBef>
                <a:spcPct val="20000"/>
              </a:spcBef>
              <a:buFont typeface="Wingdings" pitchFamily="2" charset="2"/>
              <a:buChar char="Ø"/>
            </a:pPr>
            <a:endParaRPr lang="en-GB" altLang="fr-FR" sz="10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237288"/>
            <a:ext cx="9144000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276975"/>
            <a:ext cx="10858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6410325"/>
            <a:ext cx="17272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179388" y="549275"/>
            <a:ext cx="8783637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spcBef>
                <a:spcPct val="20000"/>
              </a:spcBef>
              <a:buBlip>
                <a:blip r:embed="rId5"/>
              </a:buBlip>
              <a:defRPr sz="2800" b="1">
                <a:solidFill>
                  <a:srgbClr val="DFE8FF"/>
                </a:solidFill>
                <a:latin typeface="Myriad Roman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DFE8FF"/>
                </a:solidFill>
                <a:latin typeface="Myriad Roman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Myriad Roman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Myriad Roman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Myriad Roman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Myriad Roman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Myriad Roman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Myriad Roman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Myriad Roman"/>
                <a:ea typeface="MS PGothic" panose="020B0600070205080204" pitchFamily="34" charset="-128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fr-FR" sz="3000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II.2. Cigarette smoking as a social practice. </a:t>
            </a:r>
            <a:r>
              <a:rPr lang="fr-FR" sz="2400" b="0" kern="0" dirty="0" smtClean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(3/3</a:t>
            </a:r>
            <a:r>
              <a:rPr lang="fr-FR" sz="2400" b="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)</a:t>
            </a:r>
          </a:p>
          <a:p>
            <a:pPr>
              <a:defRPr/>
            </a:pPr>
            <a:endParaRPr lang="fr-FR" sz="1800" kern="0" dirty="0">
              <a:solidFill>
                <a:srgbClr val="FFC000"/>
              </a:solidFill>
              <a:ea typeface="ＭＳ Ｐゴシック" charset="-128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GB" altLang="fr-FR" sz="1000" b="0" dirty="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4038" name="Rectangle 8"/>
          <p:cNvSpPr>
            <a:spLocks noChangeArrowheads="1"/>
          </p:cNvSpPr>
          <p:nvPr/>
        </p:nvSpPr>
        <p:spPr bwMode="auto">
          <a:xfrm>
            <a:off x="-107950" y="2205038"/>
            <a:ext cx="87836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571500">
              <a:spcBef>
                <a:spcPct val="20000"/>
              </a:spcBef>
            </a:pPr>
            <a:r>
              <a:rPr lang="en-GB" altLang="fr-FR" sz="2400"/>
              <a:t>   </a:t>
            </a:r>
            <a:r>
              <a:rPr lang="en-GB" altLang="fr-FR" sz="2400">
                <a:solidFill>
                  <a:schemeClr val="bg1"/>
                </a:solidFill>
              </a:rPr>
              <a:t>-</a:t>
            </a:r>
          </a:p>
          <a:p>
            <a:pPr marL="571500" indent="-571500">
              <a:spcBef>
                <a:spcPct val="20000"/>
              </a:spcBef>
              <a:buFont typeface="Wingdings" pitchFamily="2" charset="2"/>
              <a:buChar char="Ø"/>
            </a:pPr>
            <a:endParaRPr lang="en-GB" altLang="fr-FR" sz="1000">
              <a:solidFill>
                <a:schemeClr val="bg1"/>
              </a:solidFill>
            </a:endParaRPr>
          </a:p>
        </p:txBody>
      </p:sp>
      <p:pic>
        <p:nvPicPr>
          <p:cNvPr id="44039" name="Picture 2" descr="http://www.google.fr/url?source=imglanding&amp;ct=img&amp;q=http://ecx.images-amazon.com/images/I/51qwg05IffL.jpg&amp;sa=X&amp;ei=8NJ2VbjRIIHwUMbcgfgJ&amp;ved=0CAkQ8wc&amp;usg=AFQjCNG39LKmKM2vRcI9p8_tomrTxpiEi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94288" y="1196975"/>
            <a:ext cx="31623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4" descr="http://www.bibliovault.org/thumbs/978-0-226-35910-6-frontcov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84250" y="1196975"/>
            <a:ext cx="3241675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237288"/>
            <a:ext cx="9144000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276975"/>
            <a:ext cx="10858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6410325"/>
            <a:ext cx="17272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95288" y="2220913"/>
            <a:ext cx="8424862" cy="20002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spcBef>
                <a:spcPct val="20000"/>
              </a:spcBef>
              <a:defRPr/>
            </a:pPr>
            <a:r>
              <a:rPr lang="fr-FR" sz="28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I. </a:t>
            </a:r>
            <a:r>
              <a:rPr lang="fr-FR" sz="28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Medical</a:t>
            </a:r>
            <a:r>
              <a:rPr lang="fr-FR" sz="28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&amp; </a:t>
            </a:r>
            <a:r>
              <a:rPr lang="fr-FR" sz="28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epidemiological</a:t>
            </a:r>
            <a:r>
              <a:rPr lang="fr-FR" sz="28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background.</a:t>
            </a:r>
          </a:p>
          <a:p>
            <a:pPr marL="571500" indent="-571500">
              <a:spcBef>
                <a:spcPct val="20000"/>
              </a:spcBef>
              <a:buFontTx/>
              <a:buAutoNum type="romanUcPeriod"/>
              <a:defRPr/>
            </a:pPr>
            <a:endParaRPr lang="fr-FR" sz="1200" b="1" kern="0" dirty="0">
              <a:solidFill>
                <a:srgbClr val="00FF00"/>
              </a:solidFill>
              <a:ea typeface="ＭＳ Ｐゴシック" charset="-128"/>
              <a:cs typeface="Arial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fr-FR" sz="28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II. Cigarette smoking: a </a:t>
            </a:r>
            <a:r>
              <a:rPr lang="fr-FR" sz="28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sociological</a:t>
            </a:r>
            <a:r>
              <a:rPr lang="fr-FR" sz="28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8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approach</a:t>
            </a:r>
            <a:r>
              <a:rPr lang="fr-FR" sz="28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.</a:t>
            </a:r>
          </a:p>
          <a:p>
            <a:pPr>
              <a:spcBef>
                <a:spcPct val="20000"/>
              </a:spcBef>
              <a:defRPr/>
            </a:pPr>
            <a:endParaRPr lang="fr-FR" sz="1200" b="1" kern="0" dirty="0">
              <a:solidFill>
                <a:srgbClr val="00FF00"/>
              </a:solidFill>
              <a:ea typeface="ＭＳ Ｐゴシック" charset="-128"/>
              <a:cs typeface="Arial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fr-FR" sz="28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III. </a:t>
            </a:r>
            <a:r>
              <a:rPr lang="en-US" sz="2800" b="1" dirty="0">
                <a:solidFill>
                  <a:srgbClr val="00FF00"/>
                </a:solidFill>
                <a:ea typeface="ＭＳ Ｐゴシック" pitchFamily="34" charset="-128"/>
              </a:rPr>
              <a:t>Why do HIV-infected people smoke?</a:t>
            </a:r>
            <a:endParaRPr lang="fr-FR" sz="2800" b="1" kern="0" dirty="0">
              <a:solidFill>
                <a:srgbClr val="00FF00"/>
              </a:solidFill>
              <a:latin typeface="Book Antiqua" pitchFamily="18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7" name="Sous-titre 1"/>
          <p:cNvSpPr txBox="1">
            <a:spLocks/>
          </p:cNvSpPr>
          <p:nvPr/>
        </p:nvSpPr>
        <p:spPr bwMode="auto">
          <a:xfrm>
            <a:off x="395288" y="260350"/>
            <a:ext cx="824071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endParaRPr lang="fr-FR" sz="1600" kern="0" dirty="0">
              <a:solidFill>
                <a:srgbClr val="DFE8FF"/>
              </a:solidFill>
              <a:ea typeface="ＭＳ Ｐゴシック" charset="-128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en-US" sz="4400" b="1" dirty="0">
                <a:solidFill>
                  <a:srgbClr val="FFC000"/>
                </a:solidFill>
                <a:ea typeface="ＭＳ Ｐゴシック" pitchFamily="34" charset="-128"/>
              </a:rPr>
              <a:t>Tobacco smoking</a:t>
            </a:r>
          </a:p>
          <a:p>
            <a:pPr algn="ctr" eaLnBrk="1" hangingPunct="1">
              <a:defRPr/>
            </a:pPr>
            <a:r>
              <a:rPr lang="en-US" sz="4400" b="1" dirty="0">
                <a:solidFill>
                  <a:srgbClr val="FFC000"/>
                </a:solidFill>
                <a:ea typeface="ＭＳ Ｐゴシック" pitchFamily="34" charset="-128"/>
              </a:rPr>
              <a:t>in HIV-infected persons.</a:t>
            </a:r>
            <a:endParaRPr lang="fr-FR" sz="4400" b="1" kern="0" dirty="0">
              <a:solidFill>
                <a:srgbClr val="FFC000"/>
              </a:solidFill>
              <a:ea typeface="ＭＳ Ｐゴシック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79388" y="333375"/>
            <a:ext cx="8964612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buFontTx/>
              <a:buChar char="-"/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095375" lvl="2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buFontTx/>
              <a:buChar char="-"/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000" dirty="0">
              <a:solidFill>
                <a:schemeClr val="accent3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237288"/>
            <a:ext cx="9144000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276975"/>
            <a:ext cx="10858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6410325"/>
            <a:ext cx="17272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79388" y="1084263"/>
            <a:ext cx="8640762" cy="28194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fr-FR" sz="26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Smokers</a:t>
            </a:r>
            <a:r>
              <a:rPr lang="fr-FR" sz="26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’ motives and justifications.</a:t>
            </a:r>
          </a:p>
          <a:p>
            <a:pPr marL="571500" indent="-5715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GB" sz="2400" dirty="0">
                <a:solidFill>
                  <a:srgbClr val="6DFFF1"/>
                </a:solidFill>
                <a:ea typeface="ＭＳ Ｐゴシック" pitchFamily="34" charset="-128"/>
              </a:rPr>
              <a:t>Multiple benefits from smoking: </a:t>
            </a:r>
            <a:r>
              <a:rPr lang="en-GB" sz="2400" dirty="0">
                <a:solidFill>
                  <a:schemeClr val="bg1"/>
                </a:solidFill>
                <a:ea typeface="ＭＳ Ｐゴシック" pitchFamily="34" charset="-128"/>
              </a:rPr>
              <a:t>feeling of membership, social bonding, relaxation, pleasure, dealing with periods of boredom/stress/sadness, regulating one’s weight... </a:t>
            </a:r>
            <a:endParaRPr lang="en-GB" sz="2400" dirty="0">
              <a:solidFill>
                <a:schemeClr val="bg1"/>
              </a:solidFill>
              <a:ea typeface="ＭＳ Ｐゴシック" pitchFamily="34" charset="-128"/>
            </a:endParaRPr>
          </a:p>
          <a:p>
            <a:pPr marL="571500" indent="-5715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GB" sz="2400" dirty="0">
                <a:solidFill>
                  <a:srgbClr val="6DFFF1"/>
                </a:solidFill>
                <a:ea typeface="ＭＳ Ｐゴシック" pitchFamily="34" charset="-128"/>
              </a:rPr>
              <a:t>These </a:t>
            </a:r>
            <a:r>
              <a:rPr lang="en-GB" sz="2400" dirty="0">
                <a:solidFill>
                  <a:srgbClr val="6DFFF1"/>
                </a:solidFill>
                <a:ea typeface="ＭＳ Ｐゴシック" pitchFamily="34" charset="-128"/>
              </a:rPr>
              <a:t>motives depend on personal smoking history, gender, age, socioeconomic status...</a:t>
            </a:r>
          </a:p>
          <a:p>
            <a:pPr marL="571500" indent="-571500">
              <a:spcBef>
                <a:spcPct val="20000"/>
              </a:spcBef>
              <a:defRPr/>
            </a:pPr>
            <a:endParaRPr lang="en-GB" sz="800" dirty="0">
              <a:solidFill>
                <a:schemeClr val="bg1"/>
              </a:solidFill>
              <a:ea typeface="ＭＳ Ｐゴシック" pitchFamily="34" charset="-128"/>
            </a:endParaRPr>
          </a:p>
          <a:p>
            <a:pPr marL="571500" indent="-57150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GB" sz="1000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88913"/>
            <a:ext cx="9144000" cy="11747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ctr">
              <a:spcBef>
                <a:spcPct val="20000"/>
              </a:spcBef>
              <a:defRPr/>
            </a:pP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II.3. </a:t>
            </a:r>
            <a:r>
              <a:rPr lang="fr-FR" sz="32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Smokers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’ motives and justifications.</a:t>
            </a:r>
            <a:r>
              <a:rPr lang="fr-FR" sz="3200" b="1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4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(1/4)</a:t>
            </a:r>
            <a:endParaRPr lang="fr-FR" sz="2400" kern="0" dirty="0">
              <a:solidFill>
                <a:schemeClr val="bg1"/>
              </a:solidFill>
              <a:latin typeface="Book Antiqua" pitchFamily="18" charset="0"/>
              <a:ea typeface="ＭＳ Ｐゴシック" charset="-128"/>
              <a:cs typeface="Arial" pitchFamily="34" charset="0"/>
            </a:endParaRPr>
          </a:p>
          <a:p>
            <a:pPr marL="571500" indent="-571500" algn="ctr">
              <a:spcBef>
                <a:spcPct val="20000"/>
              </a:spcBef>
              <a:defRPr/>
            </a:pPr>
            <a:endParaRPr lang="fr-FR" sz="3200" b="1" kern="0" dirty="0">
              <a:solidFill>
                <a:srgbClr val="FFC000"/>
              </a:solidFill>
              <a:latin typeface="Book Antiqua" pitchFamily="18" charset="0"/>
              <a:ea typeface="ＭＳ Ｐゴシック" charset="-128"/>
              <a:cs typeface="Arial" pitchFamily="34" charset="0"/>
            </a:endParaRPr>
          </a:p>
        </p:txBody>
      </p:sp>
      <p:pic>
        <p:nvPicPr>
          <p:cNvPr id="46088" name="Image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4500" y="3494088"/>
            <a:ext cx="8255000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79388" y="333375"/>
            <a:ext cx="8964612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buFontTx/>
              <a:buChar char="-"/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095375" lvl="2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buFontTx/>
              <a:buChar char="-"/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000" dirty="0">
              <a:solidFill>
                <a:schemeClr val="accent3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237288"/>
            <a:ext cx="9144000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4813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276975"/>
            <a:ext cx="10858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6410325"/>
            <a:ext cx="17272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236538"/>
            <a:ext cx="9144000" cy="25050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ctr">
              <a:spcBef>
                <a:spcPct val="20000"/>
              </a:spcBef>
              <a:defRPr/>
            </a:pP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II.3. </a:t>
            </a:r>
            <a:r>
              <a:rPr lang="fr-FR" sz="32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Smokers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’ motives and justifications.</a:t>
            </a:r>
            <a:r>
              <a:rPr lang="fr-FR" sz="3200" b="1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4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(2/4)</a:t>
            </a:r>
          </a:p>
          <a:p>
            <a:pPr marL="571500" indent="-571500" algn="ctr">
              <a:spcBef>
                <a:spcPct val="20000"/>
              </a:spcBef>
              <a:defRPr/>
            </a:pPr>
            <a:endParaRPr lang="fr-FR" sz="2400" kern="0" dirty="0">
              <a:solidFill>
                <a:schemeClr val="bg1"/>
              </a:solidFill>
              <a:latin typeface="Book Antiqua" pitchFamily="18" charset="0"/>
              <a:ea typeface="ＭＳ Ｐゴシック" charset="-128"/>
              <a:cs typeface="Arial" pitchFamily="34" charset="0"/>
            </a:endParaRPr>
          </a:p>
          <a:p>
            <a:pPr marL="571500" indent="-571500">
              <a:spcBef>
                <a:spcPct val="20000"/>
              </a:spcBef>
              <a:defRPr/>
            </a:pPr>
            <a:r>
              <a:rPr lang="fr-FR" sz="2400" b="1" kern="0" dirty="0">
                <a:solidFill>
                  <a:srgbClr val="00FF00"/>
                </a:solidFill>
                <a:ea typeface="ＭＳ Ｐゴシック" charset="-128"/>
                <a:cs typeface="Arial" panose="020B0604020202020204" pitchFamily="34" charset="0"/>
              </a:rPr>
              <a:t>Most </a:t>
            </a:r>
            <a:r>
              <a:rPr lang="fr-FR" sz="2400" b="1" kern="0" dirty="0" err="1">
                <a:solidFill>
                  <a:srgbClr val="00FF00"/>
                </a:solidFill>
                <a:ea typeface="ＭＳ Ｐゴシック" charset="-128"/>
                <a:cs typeface="Arial" panose="020B0604020202020204" pitchFamily="34" charset="0"/>
              </a:rPr>
              <a:t>common</a:t>
            </a:r>
            <a:r>
              <a:rPr lang="fr-FR" sz="2400" b="1" kern="0" dirty="0">
                <a:solidFill>
                  <a:srgbClr val="00FF00"/>
                </a:solidFill>
                <a:ea typeface="ＭＳ Ｐゴシック" charset="-128"/>
                <a:cs typeface="Arial" panose="020B0604020202020204" pitchFamily="34" charset="0"/>
              </a:rPr>
              <a:t>  motives:</a:t>
            </a:r>
          </a:p>
          <a:p>
            <a:pPr marL="571500" indent="-571500">
              <a:spcBef>
                <a:spcPct val="20000"/>
              </a:spcBef>
              <a:defRPr/>
            </a:pPr>
            <a:r>
              <a:rPr lang="fr-FR" sz="2400" kern="0" dirty="0" err="1">
                <a:solidFill>
                  <a:schemeClr val="bg1"/>
                </a:solidFill>
                <a:ea typeface="ＭＳ Ｐゴシック" charset="-128"/>
                <a:cs typeface="Arial" panose="020B0604020202020204" pitchFamily="34" charset="0"/>
              </a:rPr>
              <a:t>Reported</a:t>
            </a:r>
            <a:r>
              <a:rPr lang="fr-FR" sz="2400" kern="0" dirty="0">
                <a:solidFill>
                  <a:schemeClr val="bg1"/>
                </a:solidFill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fr-FR" sz="2400" kern="0" dirty="0" err="1">
                <a:solidFill>
                  <a:schemeClr val="bg1"/>
                </a:solidFill>
                <a:ea typeface="ＭＳ Ｐゴシック" charset="-128"/>
                <a:cs typeface="Arial" panose="020B0604020202020204" pitchFamily="34" charset="0"/>
              </a:rPr>
              <a:t>reasons</a:t>
            </a:r>
            <a:r>
              <a:rPr lang="fr-FR" sz="2400" kern="0" dirty="0">
                <a:solidFill>
                  <a:schemeClr val="bg1"/>
                </a:solidFill>
                <a:ea typeface="ＭＳ Ｐゴシック" charset="-128"/>
                <a:cs typeface="Arial" panose="020B0604020202020204" pitchFamily="34" charset="0"/>
              </a:rPr>
              <a:t> for smoking, </a:t>
            </a:r>
            <a:r>
              <a:rPr lang="fr-FR" sz="2400" kern="0" dirty="0" err="1">
                <a:solidFill>
                  <a:schemeClr val="bg1"/>
                </a:solidFill>
                <a:ea typeface="ＭＳ Ｐゴシック" charset="-128"/>
                <a:cs typeface="Arial" panose="020B0604020202020204" pitchFamily="34" charset="0"/>
              </a:rPr>
              <a:t>from</a:t>
            </a:r>
            <a:r>
              <a:rPr lang="fr-FR" sz="2400" kern="0" dirty="0">
                <a:solidFill>
                  <a:schemeClr val="bg1"/>
                </a:solidFill>
                <a:ea typeface="ＭＳ Ｐゴシック" charset="-128"/>
                <a:cs typeface="Arial" panose="020B0604020202020204" pitchFamily="34" charset="0"/>
              </a:rPr>
              <a:t> 1 (</a:t>
            </a:r>
            <a:r>
              <a:rPr lang="fr-FR" sz="2400" kern="0" dirty="0" err="1">
                <a:solidFill>
                  <a:schemeClr val="bg1"/>
                </a:solidFill>
                <a:ea typeface="ＭＳ Ｐゴシック" charset="-128"/>
                <a:cs typeface="Arial" panose="020B0604020202020204" pitchFamily="34" charset="0"/>
              </a:rPr>
              <a:t>never</a:t>
            </a:r>
            <a:r>
              <a:rPr lang="fr-FR" sz="2400" kern="0" dirty="0">
                <a:solidFill>
                  <a:schemeClr val="bg1"/>
                </a:solidFill>
                <a:ea typeface="ＭＳ Ｐゴシック" charset="-128"/>
                <a:cs typeface="Arial" panose="020B0604020202020204" pitchFamily="34" charset="0"/>
              </a:rPr>
              <a:t>) to 10 (</a:t>
            </a:r>
            <a:r>
              <a:rPr lang="fr-FR" sz="2400" kern="0" dirty="0" err="1">
                <a:solidFill>
                  <a:schemeClr val="bg1"/>
                </a:solidFill>
                <a:ea typeface="ＭＳ Ｐゴシック" charset="-128"/>
                <a:cs typeface="Arial" panose="020B0604020202020204" pitchFamily="34" charset="0"/>
              </a:rPr>
              <a:t>always</a:t>
            </a:r>
            <a:r>
              <a:rPr lang="fr-FR" sz="2400" kern="0" dirty="0">
                <a:solidFill>
                  <a:schemeClr val="bg1"/>
                </a:solidFill>
                <a:ea typeface="ＭＳ Ｐゴシック" charset="-128"/>
                <a:cs typeface="Arial" panose="020B0604020202020204" pitchFamily="34" charset="0"/>
              </a:rPr>
              <a:t>).</a:t>
            </a:r>
            <a:endParaRPr lang="fr-FR" sz="2400" kern="0" dirty="0">
              <a:solidFill>
                <a:schemeClr val="bg1"/>
              </a:solidFill>
              <a:ea typeface="ＭＳ Ｐゴシック" charset="-128"/>
              <a:cs typeface="Arial" panose="020B0604020202020204" pitchFamily="34" charset="0"/>
            </a:endParaRPr>
          </a:p>
          <a:p>
            <a:pPr marL="571500" indent="-571500" algn="ctr">
              <a:spcBef>
                <a:spcPct val="20000"/>
              </a:spcBef>
              <a:defRPr/>
            </a:pPr>
            <a:endParaRPr lang="fr-FR" sz="3200" b="1" kern="0" dirty="0">
              <a:solidFill>
                <a:srgbClr val="FFC000"/>
              </a:solidFill>
              <a:latin typeface="Book Antiqua" pitchFamily="18" charset="0"/>
              <a:ea typeface="ＭＳ Ｐゴシック" charset="-128"/>
              <a:cs typeface="Arial" pitchFamily="34" charset="0"/>
            </a:endParaRPr>
          </a:p>
        </p:txBody>
      </p:sp>
      <p:pic>
        <p:nvPicPr>
          <p:cNvPr id="48135" name="Image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5825" y="2492375"/>
            <a:ext cx="7372350" cy="330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79388" y="333375"/>
            <a:ext cx="8964612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buFontTx/>
              <a:buChar char="-"/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095375" lvl="2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buFontTx/>
              <a:buChar char="-"/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000" dirty="0">
              <a:solidFill>
                <a:schemeClr val="accent3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237288"/>
            <a:ext cx="9144000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5018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276975"/>
            <a:ext cx="10858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6410325"/>
            <a:ext cx="17272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1052513"/>
            <a:ext cx="8496300" cy="27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llipse 7"/>
          <p:cNvSpPr/>
          <p:nvPr/>
        </p:nvSpPr>
        <p:spPr>
          <a:xfrm>
            <a:off x="5364163" y="2565400"/>
            <a:ext cx="2663825" cy="576263"/>
          </a:xfrm>
          <a:prstGeom prst="ellipse">
            <a:avLst/>
          </a:prstGeom>
          <a:noFill/>
          <a:ln>
            <a:solidFill>
              <a:srgbClr val="00E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44450"/>
            <a:ext cx="9144000" cy="10287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ctr">
              <a:spcBef>
                <a:spcPct val="20000"/>
              </a:spcBef>
              <a:defRPr/>
            </a:pP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II.3. </a:t>
            </a:r>
            <a:r>
              <a:rPr lang="fr-FR" sz="32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Smokers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’ motives and justifications.</a:t>
            </a:r>
            <a:r>
              <a:rPr lang="fr-FR" sz="3200" b="1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4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(3/4)</a:t>
            </a:r>
            <a:endParaRPr lang="fr-FR" sz="2400" kern="0" dirty="0">
              <a:solidFill>
                <a:schemeClr val="bg1"/>
              </a:solidFill>
              <a:latin typeface="Book Antiqua" pitchFamily="18" charset="0"/>
              <a:ea typeface="ＭＳ Ｐゴシック" charset="-128"/>
              <a:cs typeface="Arial" pitchFamily="34" charset="0"/>
            </a:endParaRPr>
          </a:p>
          <a:p>
            <a:pPr marL="571500" indent="-571500">
              <a:spcBef>
                <a:spcPct val="20000"/>
              </a:spcBef>
              <a:defRPr/>
            </a:pPr>
            <a:r>
              <a:rPr lang="fr-FR" sz="2400" b="1" kern="0" dirty="0" err="1">
                <a:solidFill>
                  <a:srgbClr val="00FF00"/>
                </a:solidFill>
                <a:ea typeface="ＭＳ Ｐゴシック" charset="-128"/>
                <a:cs typeface="Arial" panose="020B0604020202020204" pitchFamily="34" charset="0"/>
              </a:rPr>
              <a:t>Examples</a:t>
            </a:r>
            <a:r>
              <a:rPr lang="fr-FR" sz="2400" b="1" kern="0" dirty="0">
                <a:solidFill>
                  <a:srgbClr val="00FF00"/>
                </a:solidFill>
                <a:ea typeface="ＭＳ Ｐゴシック" charset="-128"/>
                <a:cs typeface="Arial" panose="020B0604020202020204" pitchFamily="34" charset="0"/>
              </a:rPr>
              <a:t> of justifications:</a:t>
            </a:r>
            <a:endParaRPr lang="fr-FR" sz="3200" b="1" kern="0" dirty="0">
              <a:solidFill>
                <a:srgbClr val="FFC000"/>
              </a:solidFill>
              <a:latin typeface="Book Antiqua" pitchFamily="18" charset="0"/>
              <a:ea typeface="ＭＳ Ｐゴシック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79388" y="273050"/>
            <a:ext cx="8964612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buFontTx/>
              <a:buChar char="-"/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095375" lvl="2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buFontTx/>
              <a:buChar char="-"/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000" dirty="0">
              <a:solidFill>
                <a:schemeClr val="accent3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237288"/>
            <a:ext cx="9144000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5222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276975"/>
            <a:ext cx="10858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6410325"/>
            <a:ext cx="17272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1052513"/>
            <a:ext cx="8496300" cy="27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3898900"/>
            <a:ext cx="24860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Connecteur droit 11"/>
          <p:cNvCxnSpPr/>
          <p:nvPr/>
        </p:nvCxnSpPr>
        <p:spPr>
          <a:xfrm>
            <a:off x="395288" y="2997200"/>
            <a:ext cx="12239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971550" y="2997200"/>
            <a:ext cx="144463" cy="9366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5364163" y="2565400"/>
            <a:ext cx="2663825" cy="576263"/>
          </a:xfrm>
          <a:prstGeom prst="ellipse">
            <a:avLst/>
          </a:prstGeom>
          <a:noFill/>
          <a:ln>
            <a:solidFill>
              <a:srgbClr val="00E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0" y="44450"/>
            <a:ext cx="9144000" cy="10287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ctr">
              <a:spcBef>
                <a:spcPct val="20000"/>
              </a:spcBef>
              <a:defRPr/>
            </a:pP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II.3. </a:t>
            </a:r>
            <a:r>
              <a:rPr lang="fr-FR" sz="32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Smokers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’ motives and justifications.</a:t>
            </a:r>
            <a:r>
              <a:rPr lang="fr-FR" sz="3200" b="1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4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(3/4)</a:t>
            </a:r>
            <a:endParaRPr lang="fr-FR" sz="2400" kern="0" dirty="0">
              <a:solidFill>
                <a:schemeClr val="bg1"/>
              </a:solidFill>
              <a:latin typeface="Book Antiqua" pitchFamily="18" charset="0"/>
              <a:ea typeface="ＭＳ Ｐゴシック" charset="-128"/>
              <a:cs typeface="Arial" pitchFamily="34" charset="0"/>
            </a:endParaRPr>
          </a:p>
          <a:p>
            <a:pPr marL="571500" indent="-571500">
              <a:spcBef>
                <a:spcPct val="20000"/>
              </a:spcBef>
              <a:defRPr/>
            </a:pPr>
            <a:r>
              <a:rPr lang="fr-FR" sz="2400" b="1" kern="0" dirty="0" err="1">
                <a:solidFill>
                  <a:srgbClr val="00FF00"/>
                </a:solidFill>
                <a:ea typeface="ＭＳ Ｐゴシック" charset="-128"/>
                <a:cs typeface="Arial" panose="020B0604020202020204" pitchFamily="34" charset="0"/>
              </a:rPr>
              <a:t>Examples</a:t>
            </a:r>
            <a:r>
              <a:rPr lang="fr-FR" sz="2400" b="1" kern="0" dirty="0">
                <a:solidFill>
                  <a:srgbClr val="00FF00"/>
                </a:solidFill>
                <a:ea typeface="ＭＳ Ｐゴシック" charset="-128"/>
                <a:cs typeface="Arial" panose="020B0604020202020204" pitchFamily="34" charset="0"/>
              </a:rPr>
              <a:t> of justifications:</a:t>
            </a:r>
            <a:endParaRPr lang="fr-FR" sz="3200" b="1" kern="0" dirty="0">
              <a:solidFill>
                <a:srgbClr val="FFC000"/>
              </a:solidFill>
              <a:latin typeface="Book Antiqua" pitchFamily="18" charset="0"/>
              <a:ea typeface="ＭＳ Ｐゴシック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237288"/>
            <a:ext cx="9144000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276975"/>
            <a:ext cx="10858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6410325"/>
            <a:ext cx="17272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1052513"/>
            <a:ext cx="8496300" cy="27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3898900"/>
            <a:ext cx="24860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113" y="3944938"/>
            <a:ext cx="24669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Connecteur droit 11"/>
          <p:cNvCxnSpPr/>
          <p:nvPr/>
        </p:nvCxnSpPr>
        <p:spPr>
          <a:xfrm>
            <a:off x="395288" y="2997200"/>
            <a:ext cx="12239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971550" y="2997200"/>
            <a:ext cx="144463" cy="9366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1692275" y="2997200"/>
            <a:ext cx="9350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2124075" y="2997200"/>
            <a:ext cx="1800225" cy="9366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>
          <a:xfrm>
            <a:off x="5364163" y="2565400"/>
            <a:ext cx="2663825" cy="576263"/>
          </a:xfrm>
          <a:prstGeom prst="ellipse">
            <a:avLst/>
          </a:prstGeom>
          <a:noFill/>
          <a:ln>
            <a:solidFill>
              <a:srgbClr val="00E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0" y="44450"/>
            <a:ext cx="9144000" cy="10287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ctr">
              <a:spcBef>
                <a:spcPct val="20000"/>
              </a:spcBef>
              <a:defRPr/>
            </a:pP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II.3. </a:t>
            </a:r>
            <a:r>
              <a:rPr lang="fr-FR" sz="32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Smokers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’ motives and justifications.</a:t>
            </a:r>
            <a:r>
              <a:rPr lang="fr-FR" sz="3200" b="1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4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(3/4)</a:t>
            </a:r>
            <a:endParaRPr lang="fr-FR" sz="2400" kern="0" dirty="0">
              <a:solidFill>
                <a:schemeClr val="bg1"/>
              </a:solidFill>
              <a:latin typeface="Book Antiqua" pitchFamily="18" charset="0"/>
              <a:ea typeface="ＭＳ Ｐゴシック" charset="-128"/>
              <a:cs typeface="Arial" pitchFamily="34" charset="0"/>
            </a:endParaRPr>
          </a:p>
          <a:p>
            <a:pPr marL="571500" indent="-571500">
              <a:spcBef>
                <a:spcPct val="20000"/>
              </a:spcBef>
              <a:defRPr/>
            </a:pPr>
            <a:r>
              <a:rPr lang="fr-FR" sz="2400" b="1" kern="0" dirty="0" err="1">
                <a:solidFill>
                  <a:srgbClr val="00FF00"/>
                </a:solidFill>
                <a:ea typeface="ＭＳ Ｐゴシック" charset="-128"/>
                <a:cs typeface="Arial" panose="020B0604020202020204" pitchFamily="34" charset="0"/>
              </a:rPr>
              <a:t>Examples</a:t>
            </a:r>
            <a:r>
              <a:rPr lang="fr-FR" sz="2400" b="1" kern="0" dirty="0">
                <a:solidFill>
                  <a:srgbClr val="00FF00"/>
                </a:solidFill>
                <a:ea typeface="ＭＳ Ｐゴシック" charset="-128"/>
                <a:cs typeface="Arial" panose="020B0604020202020204" pitchFamily="34" charset="0"/>
              </a:rPr>
              <a:t> of justifications:</a:t>
            </a:r>
            <a:endParaRPr lang="fr-FR" sz="3200" b="1" kern="0" dirty="0">
              <a:solidFill>
                <a:srgbClr val="FFC000"/>
              </a:solidFill>
              <a:latin typeface="Book Antiqua" pitchFamily="18" charset="0"/>
              <a:ea typeface="ＭＳ Ｐゴシック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79388" y="333375"/>
            <a:ext cx="8964612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buFontTx/>
              <a:buChar char="-"/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095375" lvl="2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buFontTx/>
              <a:buChar char="-"/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000" dirty="0">
              <a:solidFill>
                <a:schemeClr val="accent3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237288"/>
            <a:ext cx="9144000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5632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276975"/>
            <a:ext cx="10858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6410325"/>
            <a:ext cx="17272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1052513"/>
            <a:ext cx="8496300" cy="27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3898900"/>
            <a:ext cx="24860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113" y="3944938"/>
            <a:ext cx="24669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1863" y="4724400"/>
            <a:ext cx="25146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0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1863" y="3924300"/>
            <a:ext cx="26479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Connecteur droit 11"/>
          <p:cNvCxnSpPr/>
          <p:nvPr/>
        </p:nvCxnSpPr>
        <p:spPr>
          <a:xfrm>
            <a:off x="395288" y="2997200"/>
            <a:ext cx="12239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971550" y="2997200"/>
            <a:ext cx="144463" cy="9366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1692275" y="2997200"/>
            <a:ext cx="9350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2124075" y="2997200"/>
            <a:ext cx="1800225" cy="9366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2987675" y="2997200"/>
            <a:ext cx="13684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3708400" y="2997200"/>
            <a:ext cx="3240088" cy="863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5364163" y="2565400"/>
            <a:ext cx="2663825" cy="576263"/>
          </a:xfrm>
          <a:prstGeom prst="ellipse">
            <a:avLst/>
          </a:prstGeom>
          <a:noFill/>
          <a:ln>
            <a:solidFill>
              <a:srgbClr val="00E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0" y="44450"/>
            <a:ext cx="9144000" cy="10287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ctr">
              <a:spcBef>
                <a:spcPct val="20000"/>
              </a:spcBef>
              <a:defRPr/>
            </a:pP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II.3. </a:t>
            </a:r>
            <a:r>
              <a:rPr lang="fr-FR" sz="32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Smokers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’ motives and justifications.</a:t>
            </a:r>
            <a:r>
              <a:rPr lang="fr-FR" sz="3200" b="1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4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(3/4)</a:t>
            </a:r>
            <a:endParaRPr lang="fr-FR" sz="2400" kern="0" dirty="0">
              <a:solidFill>
                <a:schemeClr val="bg1"/>
              </a:solidFill>
              <a:latin typeface="Book Antiqua" pitchFamily="18" charset="0"/>
              <a:ea typeface="ＭＳ Ｐゴシック" charset="-128"/>
              <a:cs typeface="Arial" pitchFamily="34" charset="0"/>
            </a:endParaRPr>
          </a:p>
          <a:p>
            <a:pPr marL="571500" indent="-571500">
              <a:spcBef>
                <a:spcPct val="20000"/>
              </a:spcBef>
              <a:defRPr/>
            </a:pPr>
            <a:r>
              <a:rPr lang="fr-FR" sz="2400" b="1" kern="0" dirty="0" err="1">
                <a:solidFill>
                  <a:srgbClr val="00FF00"/>
                </a:solidFill>
                <a:ea typeface="ＭＳ Ｐゴシック" charset="-128"/>
                <a:cs typeface="Arial" panose="020B0604020202020204" pitchFamily="34" charset="0"/>
              </a:rPr>
              <a:t>Examples</a:t>
            </a:r>
            <a:r>
              <a:rPr lang="fr-FR" sz="2400" b="1" kern="0" dirty="0">
                <a:solidFill>
                  <a:srgbClr val="00FF00"/>
                </a:solidFill>
                <a:ea typeface="ＭＳ Ｐゴシック" charset="-128"/>
                <a:cs typeface="Arial" panose="020B0604020202020204" pitchFamily="34" charset="0"/>
              </a:rPr>
              <a:t> of justifications:</a:t>
            </a:r>
            <a:endParaRPr lang="fr-FR" sz="3200" b="1" kern="0" dirty="0">
              <a:solidFill>
                <a:srgbClr val="FFC000"/>
              </a:solidFill>
              <a:latin typeface="Book Antiqua" pitchFamily="18" charset="0"/>
              <a:ea typeface="ＭＳ Ｐゴシック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79388" y="333375"/>
            <a:ext cx="8964612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buFontTx/>
              <a:buChar char="-"/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095375" lvl="2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buFontTx/>
              <a:buChar char="-"/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000" dirty="0">
              <a:solidFill>
                <a:schemeClr val="accent3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237288"/>
            <a:ext cx="9144000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5837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276975"/>
            <a:ext cx="10858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6410325"/>
            <a:ext cx="17272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1052513"/>
            <a:ext cx="8496300" cy="27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3898900"/>
            <a:ext cx="24860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113" y="3944938"/>
            <a:ext cx="24669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7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1863" y="4724400"/>
            <a:ext cx="25146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8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1863" y="3924300"/>
            <a:ext cx="26479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9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22975" y="5137150"/>
            <a:ext cx="25812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Connecteur droit 11"/>
          <p:cNvCxnSpPr/>
          <p:nvPr/>
        </p:nvCxnSpPr>
        <p:spPr>
          <a:xfrm>
            <a:off x="395288" y="2997200"/>
            <a:ext cx="12239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971550" y="2997200"/>
            <a:ext cx="144463" cy="9366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1692275" y="2997200"/>
            <a:ext cx="9350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2124075" y="2997200"/>
            <a:ext cx="1800225" cy="9366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2987675" y="2997200"/>
            <a:ext cx="13684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3708400" y="2997200"/>
            <a:ext cx="3240088" cy="863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6084888" y="5373688"/>
            <a:ext cx="13668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/>
          <p:cNvSpPr/>
          <p:nvPr/>
        </p:nvSpPr>
        <p:spPr>
          <a:xfrm>
            <a:off x="5364163" y="2565400"/>
            <a:ext cx="2663825" cy="576263"/>
          </a:xfrm>
          <a:prstGeom prst="ellipse">
            <a:avLst/>
          </a:prstGeom>
          <a:noFill/>
          <a:ln>
            <a:solidFill>
              <a:srgbClr val="00E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0" y="44450"/>
            <a:ext cx="9144000" cy="10287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ctr">
              <a:spcBef>
                <a:spcPct val="20000"/>
              </a:spcBef>
              <a:defRPr/>
            </a:pP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II.3. </a:t>
            </a:r>
            <a:r>
              <a:rPr lang="fr-FR" sz="32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Smokers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’ motives and justifications.</a:t>
            </a:r>
            <a:r>
              <a:rPr lang="fr-FR" sz="3200" b="1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4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(3/4)</a:t>
            </a:r>
            <a:endParaRPr lang="fr-FR" sz="2400" kern="0" dirty="0">
              <a:solidFill>
                <a:schemeClr val="bg1"/>
              </a:solidFill>
              <a:latin typeface="Book Antiqua" pitchFamily="18" charset="0"/>
              <a:ea typeface="ＭＳ Ｐゴシック" charset="-128"/>
              <a:cs typeface="Arial" pitchFamily="34" charset="0"/>
            </a:endParaRPr>
          </a:p>
          <a:p>
            <a:pPr marL="571500" indent="-571500">
              <a:spcBef>
                <a:spcPct val="20000"/>
              </a:spcBef>
              <a:defRPr/>
            </a:pPr>
            <a:r>
              <a:rPr lang="fr-FR" sz="2400" b="1" kern="0" dirty="0" err="1">
                <a:solidFill>
                  <a:srgbClr val="00FF00"/>
                </a:solidFill>
                <a:ea typeface="ＭＳ Ｐゴシック" charset="-128"/>
                <a:cs typeface="Arial" panose="020B0604020202020204" pitchFamily="34" charset="0"/>
              </a:rPr>
              <a:t>Examples</a:t>
            </a:r>
            <a:r>
              <a:rPr lang="fr-FR" sz="2400" b="1" kern="0" dirty="0">
                <a:solidFill>
                  <a:srgbClr val="00FF00"/>
                </a:solidFill>
                <a:ea typeface="ＭＳ Ｐゴシック" charset="-128"/>
                <a:cs typeface="Arial" panose="020B0604020202020204" pitchFamily="34" charset="0"/>
              </a:rPr>
              <a:t> of justifications:</a:t>
            </a:r>
            <a:endParaRPr lang="fr-FR" sz="3200" b="1" kern="0" dirty="0">
              <a:solidFill>
                <a:srgbClr val="FFC000"/>
              </a:solidFill>
              <a:latin typeface="Book Antiqua" pitchFamily="18" charset="0"/>
              <a:ea typeface="ＭＳ Ｐゴシック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237288"/>
            <a:ext cx="9144000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276975"/>
            <a:ext cx="10858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6410325"/>
            <a:ext cx="17272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79388" y="908050"/>
            <a:ext cx="8964612" cy="5213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fr-FR" sz="24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Main </a:t>
            </a:r>
            <a:r>
              <a:rPr lang="fr-FR" sz="24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risk</a:t>
            </a:r>
            <a:r>
              <a:rPr lang="fr-FR" sz="24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4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denial</a:t>
            </a:r>
            <a:r>
              <a:rPr lang="fr-FR" sz="24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4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beliefs</a:t>
            </a:r>
            <a:r>
              <a:rPr lang="fr-FR" sz="24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4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among</a:t>
            </a:r>
            <a:r>
              <a:rPr lang="fr-FR" sz="24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French </a:t>
            </a:r>
            <a:r>
              <a:rPr lang="fr-FR" sz="24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smokers</a:t>
            </a:r>
            <a:r>
              <a:rPr lang="fr-FR" sz="24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:</a:t>
            </a:r>
          </a:p>
          <a:p>
            <a:pPr marL="571500" indent="-571500">
              <a:spcBef>
                <a:spcPct val="20000"/>
              </a:spcBef>
              <a:defRPr/>
            </a:pPr>
            <a:r>
              <a:rPr lang="en-GB" sz="2000" dirty="0">
                <a:solidFill>
                  <a:schemeClr val="bg1"/>
                </a:solidFill>
                <a:ea typeface="ＭＳ Ｐゴシック" pitchFamily="34" charset="-128"/>
                <a:sym typeface="Wingdings" pitchFamily="2" charset="2"/>
              </a:rPr>
              <a:t>(Cancer Barometer survey, 2010, N=1,106 smokers, INPES)</a:t>
            </a:r>
            <a:endParaRPr lang="en-GB" sz="2000" dirty="0">
              <a:solidFill>
                <a:srgbClr val="6DFFF1"/>
              </a:solidFill>
              <a:ea typeface="ＭＳ Ｐゴシック" pitchFamily="34" charset="-128"/>
            </a:endParaRPr>
          </a:p>
          <a:p>
            <a:pPr marL="571500" indent="-57150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GB" sz="2400" dirty="0">
              <a:solidFill>
                <a:srgbClr val="6DFFF1"/>
              </a:solidFill>
              <a:ea typeface="ＭＳ Ｐゴシック" pitchFamily="34" charset="-128"/>
            </a:endParaRPr>
          </a:p>
          <a:p>
            <a:pPr marL="571500" indent="-57150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GB" sz="2400" dirty="0">
              <a:solidFill>
                <a:srgbClr val="6DFFF1"/>
              </a:solidFill>
              <a:ea typeface="ＭＳ Ｐゴシック" pitchFamily="34" charset="-128"/>
            </a:endParaRPr>
          </a:p>
          <a:p>
            <a:pPr marL="571500" indent="-57150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GB" sz="2400" dirty="0">
              <a:solidFill>
                <a:srgbClr val="6DFFF1"/>
              </a:solidFill>
              <a:ea typeface="ＭＳ Ｐゴシック" pitchFamily="34" charset="-128"/>
            </a:endParaRPr>
          </a:p>
          <a:p>
            <a:pPr marL="571500" indent="-57150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GB" sz="2400" dirty="0">
              <a:solidFill>
                <a:srgbClr val="6DFFF1"/>
              </a:solidFill>
              <a:ea typeface="ＭＳ Ｐゴシック" pitchFamily="34" charset="-128"/>
            </a:endParaRPr>
          </a:p>
          <a:p>
            <a:pPr marL="571500" indent="-57150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GB" sz="2400" dirty="0">
              <a:solidFill>
                <a:srgbClr val="6DFFF1"/>
              </a:solidFill>
              <a:ea typeface="ＭＳ Ｐゴシック" pitchFamily="34" charset="-128"/>
            </a:endParaRPr>
          </a:p>
          <a:p>
            <a:pPr marL="571500" indent="-5715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fr-FR" sz="2200" dirty="0" err="1">
                <a:solidFill>
                  <a:srgbClr val="6DFFF1"/>
                </a:solidFill>
                <a:ea typeface="ＭＳ Ｐゴシック" pitchFamily="34" charset="-128"/>
              </a:rPr>
              <a:t>Human</a:t>
            </a:r>
            <a:r>
              <a:rPr lang="fr-FR" sz="2200" dirty="0">
                <a:solidFill>
                  <a:srgbClr val="6DFFF1"/>
                </a:solidFill>
                <a:ea typeface="ＭＳ Ｐゴシック" pitchFamily="34" charset="-128"/>
              </a:rPr>
              <a:t> </a:t>
            </a:r>
            <a:r>
              <a:rPr lang="fr-FR" sz="2200" dirty="0" err="1">
                <a:solidFill>
                  <a:srgbClr val="6DFFF1"/>
                </a:solidFill>
                <a:ea typeface="ＭＳ Ｐゴシック" pitchFamily="34" charset="-128"/>
              </a:rPr>
              <a:t>beings</a:t>
            </a:r>
            <a:r>
              <a:rPr lang="fr-FR" sz="2200" dirty="0">
                <a:solidFill>
                  <a:srgbClr val="6DFFF1"/>
                </a:solidFill>
                <a:ea typeface="ＭＳ Ｐゴシック" pitchFamily="34" charset="-128"/>
              </a:rPr>
              <a:t> are argumentative </a:t>
            </a:r>
            <a:r>
              <a:rPr lang="fr-FR" sz="2200" dirty="0" err="1">
                <a:solidFill>
                  <a:srgbClr val="6DFFF1"/>
                </a:solidFill>
                <a:ea typeface="ＭＳ Ｐゴシック" pitchFamily="34" charset="-128"/>
              </a:rPr>
              <a:t>rather</a:t>
            </a:r>
            <a:r>
              <a:rPr lang="fr-FR" sz="2200" dirty="0">
                <a:solidFill>
                  <a:srgbClr val="6DFFF1"/>
                </a:solidFill>
                <a:ea typeface="ＭＳ Ｐゴシック" pitchFamily="34" charset="-128"/>
              </a:rPr>
              <a:t> </a:t>
            </a:r>
            <a:r>
              <a:rPr lang="fr-FR" sz="2200" dirty="0" err="1">
                <a:solidFill>
                  <a:srgbClr val="6DFFF1"/>
                </a:solidFill>
                <a:ea typeface="ＭＳ Ｐゴシック" pitchFamily="34" charset="-128"/>
              </a:rPr>
              <a:t>than</a:t>
            </a:r>
            <a:r>
              <a:rPr lang="fr-FR" sz="2200" dirty="0">
                <a:solidFill>
                  <a:srgbClr val="6DFFF1"/>
                </a:solidFill>
                <a:ea typeface="ＭＳ Ｐゴシック" pitchFamily="34" charset="-128"/>
              </a:rPr>
              <a:t> </a:t>
            </a:r>
            <a:r>
              <a:rPr lang="fr-FR" sz="2200" dirty="0" err="1">
                <a:solidFill>
                  <a:srgbClr val="6DFFF1"/>
                </a:solidFill>
                <a:ea typeface="ＭＳ Ｐゴシック" pitchFamily="34" charset="-128"/>
              </a:rPr>
              <a:t>strictly</a:t>
            </a:r>
            <a:r>
              <a:rPr lang="fr-FR" sz="2200" dirty="0">
                <a:solidFill>
                  <a:srgbClr val="6DFFF1"/>
                </a:solidFill>
                <a:ea typeface="ＭＳ Ｐゴシック" pitchFamily="34" charset="-128"/>
              </a:rPr>
              <a:t> rational.  </a:t>
            </a:r>
            <a:r>
              <a:rPr lang="fr-FR" sz="2200" dirty="0" err="1">
                <a:solidFill>
                  <a:srgbClr val="6DFFF1"/>
                </a:solidFill>
                <a:ea typeface="ＭＳ Ｐゴシック" pitchFamily="34" charset="-128"/>
              </a:rPr>
              <a:t>They</a:t>
            </a:r>
            <a:r>
              <a:rPr lang="fr-FR" sz="2200" dirty="0">
                <a:solidFill>
                  <a:srgbClr val="6DFFF1"/>
                </a:solidFill>
                <a:ea typeface="ＭＳ Ｐゴシック" pitchFamily="34" charset="-128"/>
              </a:rPr>
              <a:t> are </a:t>
            </a:r>
            <a:r>
              <a:rPr lang="fr-FR" sz="2200" dirty="0" err="1">
                <a:solidFill>
                  <a:srgbClr val="6DFFF1"/>
                </a:solidFill>
                <a:ea typeface="ＭＳ Ｐゴシック" pitchFamily="34" charset="-128"/>
              </a:rPr>
              <a:t>prone</a:t>
            </a:r>
            <a:r>
              <a:rPr lang="fr-FR" sz="2200" dirty="0">
                <a:solidFill>
                  <a:srgbClr val="6DFFF1"/>
                </a:solidFill>
                <a:ea typeface="ＭＳ Ｐゴシック" pitchFamily="34" charset="-128"/>
              </a:rPr>
              <a:t> to </a:t>
            </a:r>
            <a:r>
              <a:rPr lang="fr-FR" sz="2200" dirty="0">
                <a:solidFill>
                  <a:srgbClr val="6DFFF1"/>
                </a:solidFill>
                <a:ea typeface="ＭＳ Ｐゴシック" pitchFamily="34" charset="-128"/>
              </a:rPr>
              <a:t>‘</a:t>
            </a:r>
            <a:r>
              <a:rPr lang="fr-FR" sz="2200" dirty="0" err="1">
                <a:solidFill>
                  <a:srgbClr val="6DFFF1"/>
                </a:solidFill>
                <a:ea typeface="ＭＳ Ｐゴシック" pitchFamily="34" charset="-128"/>
              </a:rPr>
              <a:t>convincing</a:t>
            </a:r>
            <a:r>
              <a:rPr lang="fr-FR" sz="2200" dirty="0">
                <a:solidFill>
                  <a:srgbClr val="6DFFF1"/>
                </a:solidFill>
                <a:ea typeface="ＭＳ Ｐゴシック" pitchFamily="34" charset="-128"/>
              </a:rPr>
              <a:t>’ self-</a:t>
            </a:r>
            <a:r>
              <a:rPr lang="fr-FR" sz="2200" dirty="0" err="1">
                <a:solidFill>
                  <a:srgbClr val="6DFFF1"/>
                </a:solidFill>
                <a:ea typeface="ＭＳ Ｐゴシック" pitchFamily="34" charset="-128"/>
              </a:rPr>
              <a:t>delusion</a:t>
            </a:r>
            <a:r>
              <a:rPr lang="fr-FR" sz="2200" dirty="0">
                <a:solidFill>
                  <a:srgbClr val="6DFFF1"/>
                </a:solidFill>
                <a:ea typeface="ＭＳ Ｐゴシック" pitchFamily="34" charset="-128"/>
              </a:rPr>
              <a:t>.</a:t>
            </a:r>
          </a:p>
          <a:p>
            <a:pPr marL="571500" indent="-5715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fr-FR" sz="2200" dirty="0">
                <a:solidFill>
                  <a:srgbClr val="6DFFF1"/>
                </a:solidFill>
                <a:ea typeface="ＭＳ Ｐゴシック" pitchFamily="34" charset="-128"/>
              </a:rPr>
              <a:t>Most </a:t>
            </a:r>
            <a:r>
              <a:rPr lang="fr-FR" sz="2200" dirty="0" err="1">
                <a:solidFill>
                  <a:srgbClr val="6DFFF1"/>
                </a:solidFill>
                <a:ea typeface="ＭＳ Ｐゴシック" pitchFamily="34" charset="-128"/>
              </a:rPr>
              <a:t>smokers</a:t>
            </a:r>
            <a:r>
              <a:rPr lang="fr-FR" sz="2200" dirty="0">
                <a:solidFill>
                  <a:srgbClr val="6DFFF1"/>
                </a:solidFill>
                <a:ea typeface="ＭＳ Ｐゴシック" pitchFamily="34" charset="-128"/>
              </a:rPr>
              <a:t> are </a:t>
            </a:r>
            <a:r>
              <a:rPr lang="fr-FR" sz="2200" dirty="0" err="1">
                <a:solidFill>
                  <a:srgbClr val="6DFFF1"/>
                </a:solidFill>
                <a:ea typeface="ＭＳ Ｐゴシック" pitchFamily="34" charset="-128"/>
              </a:rPr>
              <a:t>neither</a:t>
            </a:r>
            <a:r>
              <a:rPr lang="fr-FR" sz="2200" dirty="0">
                <a:solidFill>
                  <a:srgbClr val="6DFFF1"/>
                </a:solidFill>
                <a:ea typeface="ＭＳ Ｐゴシック" pitchFamily="34" charset="-128"/>
              </a:rPr>
              <a:t> ignorant of </a:t>
            </a:r>
            <a:r>
              <a:rPr lang="fr-FR" sz="2200" dirty="0" err="1">
                <a:solidFill>
                  <a:srgbClr val="6DFFF1"/>
                </a:solidFill>
                <a:ea typeface="ＭＳ Ｐゴシック" pitchFamily="34" charset="-128"/>
              </a:rPr>
              <a:t>risk</a:t>
            </a:r>
            <a:r>
              <a:rPr lang="fr-FR" sz="2200" dirty="0">
                <a:solidFill>
                  <a:srgbClr val="6DFFF1"/>
                </a:solidFill>
                <a:ea typeface="ＭＳ Ｐゴシック" pitchFamily="34" charset="-128"/>
              </a:rPr>
              <a:t> </a:t>
            </a:r>
            <a:r>
              <a:rPr lang="fr-FR" sz="2200" dirty="0" err="1">
                <a:solidFill>
                  <a:srgbClr val="6DFFF1"/>
                </a:solidFill>
                <a:ea typeface="ＭＳ Ｐゴシック" pitchFamily="34" charset="-128"/>
              </a:rPr>
              <a:t>nor</a:t>
            </a:r>
            <a:r>
              <a:rPr lang="fr-FR" sz="2200" dirty="0">
                <a:solidFill>
                  <a:srgbClr val="6DFFF1"/>
                </a:solidFill>
                <a:ea typeface="ＭＳ Ｐゴシック" pitchFamily="34" charset="-128"/>
              </a:rPr>
              <a:t> </a:t>
            </a:r>
            <a:r>
              <a:rPr lang="fr-FR" sz="2200" dirty="0" err="1">
                <a:solidFill>
                  <a:srgbClr val="6DFFF1"/>
                </a:solidFill>
                <a:ea typeface="ＭＳ Ｐゴシック" pitchFamily="34" charset="-128"/>
              </a:rPr>
              <a:t>seeking</a:t>
            </a:r>
            <a:r>
              <a:rPr lang="fr-FR" sz="2200" dirty="0">
                <a:solidFill>
                  <a:srgbClr val="6DFFF1"/>
                </a:solidFill>
                <a:ea typeface="ＭＳ Ｐゴシック" pitchFamily="34" charset="-128"/>
              </a:rPr>
              <a:t> </a:t>
            </a:r>
            <a:r>
              <a:rPr lang="fr-FR" sz="2200" dirty="0" err="1">
                <a:solidFill>
                  <a:srgbClr val="6DFFF1"/>
                </a:solidFill>
                <a:ea typeface="ＭＳ Ｐゴシック" pitchFamily="34" charset="-128"/>
              </a:rPr>
              <a:t>it</a:t>
            </a:r>
            <a:r>
              <a:rPr lang="fr-FR" sz="2200" dirty="0">
                <a:solidFill>
                  <a:srgbClr val="6DFFF1"/>
                </a:solidFill>
                <a:ea typeface="ＭＳ Ｐゴシック" pitchFamily="34" charset="-128"/>
              </a:rPr>
              <a:t> </a:t>
            </a:r>
            <a:r>
              <a:rPr lang="en-US" sz="2200" dirty="0">
                <a:solidFill>
                  <a:srgbClr val="6DFFF1"/>
                </a:solidFill>
                <a:ea typeface="ＭＳ Ｐゴシック" pitchFamily="34" charset="-128"/>
              </a:rPr>
              <a:t>purposely. But they</a:t>
            </a:r>
            <a:r>
              <a:rPr lang="fr-FR" sz="2200" dirty="0">
                <a:solidFill>
                  <a:srgbClr val="6DFFF1"/>
                </a:solidFill>
                <a:ea typeface="ＭＳ Ｐゴシック" pitchFamily="34" charset="-128"/>
              </a:rPr>
              <a:t> </a:t>
            </a:r>
            <a:r>
              <a:rPr lang="fr-FR" sz="2200" dirty="0" err="1">
                <a:solidFill>
                  <a:srgbClr val="6DFFF1"/>
                </a:solidFill>
                <a:ea typeface="ＭＳ Ｐゴシック" pitchFamily="34" charset="-128"/>
              </a:rPr>
              <a:t>find</a:t>
            </a:r>
            <a:r>
              <a:rPr lang="fr-FR" sz="2200" dirty="0">
                <a:solidFill>
                  <a:srgbClr val="6DFFF1"/>
                </a:solidFill>
                <a:ea typeface="ＭＳ Ｐゴシック" pitchFamily="34" charset="-128"/>
              </a:rPr>
              <a:t>  ‘good </a:t>
            </a:r>
            <a:r>
              <a:rPr lang="fr-FR" sz="2200" dirty="0" err="1">
                <a:solidFill>
                  <a:srgbClr val="6DFFF1"/>
                </a:solidFill>
                <a:ea typeface="ＭＳ Ｐゴシック" pitchFamily="34" charset="-128"/>
              </a:rPr>
              <a:t>reasons</a:t>
            </a:r>
            <a:r>
              <a:rPr lang="fr-FR" sz="2200" dirty="0">
                <a:solidFill>
                  <a:srgbClr val="6DFFF1"/>
                </a:solidFill>
                <a:ea typeface="ＭＳ Ｐゴシック" pitchFamily="34" charset="-128"/>
              </a:rPr>
              <a:t>’ </a:t>
            </a:r>
            <a:r>
              <a:rPr lang="en-US" sz="2200" dirty="0">
                <a:solidFill>
                  <a:srgbClr val="6DFFF1"/>
                </a:solidFill>
                <a:ea typeface="ＭＳ Ｐゴシック" pitchFamily="34" charset="-128"/>
              </a:rPr>
              <a:t>to deny/minimize it. Of course, they can be wrong. But taking this risk denial into  consideration is necessary </a:t>
            </a:r>
            <a:r>
              <a:rPr lang="fr-FR" sz="2200" dirty="0">
                <a:solidFill>
                  <a:srgbClr val="6DFFF1"/>
                </a:solidFill>
                <a:ea typeface="ＭＳ Ｐゴシック" pitchFamily="34" charset="-128"/>
              </a:rPr>
              <a:t>to </a:t>
            </a:r>
            <a:r>
              <a:rPr lang="fr-FR" sz="2200" dirty="0" err="1">
                <a:solidFill>
                  <a:srgbClr val="6DFFF1"/>
                </a:solidFill>
                <a:ea typeface="ＭＳ Ｐゴシック" pitchFamily="34" charset="-128"/>
              </a:rPr>
              <a:t>improve</a:t>
            </a:r>
            <a:r>
              <a:rPr lang="fr-FR" sz="2200" dirty="0">
                <a:solidFill>
                  <a:srgbClr val="6DFFF1"/>
                </a:solidFill>
                <a:ea typeface="ＭＳ Ｐゴシック" pitchFamily="34" charset="-128"/>
              </a:rPr>
              <a:t> </a:t>
            </a:r>
            <a:r>
              <a:rPr lang="fr-FR" sz="2200" dirty="0" err="1">
                <a:solidFill>
                  <a:srgbClr val="6DFFF1"/>
                </a:solidFill>
                <a:ea typeface="ＭＳ Ｐゴシック" pitchFamily="34" charset="-128"/>
              </a:rPr>
              <a:t>prevention</a:t>
            </a:r>
            <a:r>
              <a:rPr lang="fr-FR" sz="2200" dirty="0">
                <a:solidFill>
                  <a:srgbClr val="6DFFF1"/>
                </a:solidFill>
                <a:ea typeface="ＭＳ Ｐゴシック" pitchFamily="34" charset="-128"/>
              </a:rPr>
              <a:t>. </a:t>
            </a:r>
            <a:endParaRPr lang="en-GB" sz="2200" dirty="0">
              <a:solidFill>
                <a:srgbClr val="6DFFF1"/>
              </a:solidFill>
              <a:ea typeface="ＭＳ Ｐゴシック" pitchFamily="34" charset="-128"/>
            </a:endParaRPr>
          </a:p>
        </p:txBody>
      </p:sp>
      <p:pic>
        <p:nvPicPr>
          <p:cNvPr id="604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9175" y="1773238"/>
            <a:ext cx="71056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25400"/>
            <a:ext cx="9144000" cy="1027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ctr">
              <a:spcBef>
                <a:spcPct val="20000"/>
              </a:spcBef>
              <a:defRPr/>
            </a:pP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II.3. </a:t>
            </a:r>
            <a:r>
              <a:rPr lang="fr-FR" sz="32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Smokers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’ motives and justifications.</a:t>
            </a:r>
            <a:r>
              <a:rPr lang="fr-FR" sz="3200" b="1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4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(4/4)</a:t>
            </a:r>
            <a:endParaRPr lang="fr-FR" sz="2400" kern="0" dirty="0">
              <a:solidFill>
                <a:schemeClr val="bg1"/>
              </a:solidFill>
              <a:latin typeface="Book Antiqua" pitchFamily="18" charset="0"/>
              <a:ea typeface="ＭＳ Ｐゴシック" charset="-128"/>
              <a:cs typeface="Arial" pitchFamily="34" charset="0"/>
            </a:endParaRPr>
          </a:p>
          <a:p>
            <a:pPr marL="571500" indent="-571500">
              <a:spcBef>
                <a:spcPct val="20000"/>
              </a:spcBef>
              <a:defRPr/>
            </a:pPr>
            <a:endParaRPr lang="fr-FR" sz="2400" b="1" kern="0" dirty="0">
              <a:solidFill>
                <a:srgbClr val="00FF00"/>
              </a:solidFill>
              <a:ea typeface="ＭＳ Ｐゴシック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237288"/>
            <a:ext cx="9144000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276975"/>
            <a:ext cx="10858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6410325"/>
            <a:ext cx="17272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95288" y="908050"/>
            <a:ext cx="8497887" cy="5264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GB" sz="2400" dirty="0">
              <a:solidFill>
                <a:srgbClr val="6DFFF1"/>
              </a:solidFill>
              <a:ea typeface="ＭＳ Ｐゴシック" pitchFamily="34" charset="-128"/>
            </a:endParaRPr>
          </a:p>
          <a:p>
            <a:pPr marL="571500" indent="-5715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GB" sz="2400" dirty="0">
                <a:solidFill>
                  <a:srgbClr val="6DFFF1"/>
                </a:solidFill>
                <a:ea typeface="ＭＳ Ｐゴシック" pitchFamily="34" charset="-128"/>
              </a:rPr>
              <a:t>Cigarette smoking, considered as a social practice,  involves a whole set of beliefs, attitudes &amp; behaviours, acquired through a learning process embedded in social context.</a:t>
            </a:r>
          </a:p>
          <a:p>
            <a:pPr>
              <a:spcBef>
                <a:spcPct val="20000"/>
              </a:spcBef>
              <a:defRPr/>
            </a:pPr>
            <a:endParaRPr lang="en-GB" sz="1000" dirty="0">
              <a:solidFill>
                <a:srgbClr val="6DFFF1"/>
              </a:solidFill>
              <a:ea typeface="ＭＳ Ｐゴシック" pitchFamily="34" charset="-128"/>
            </a:endParaRPr>
          </a:p>
          <a:p>
            <a:pPr>
              <a:spcBef>
                <a:spcPct val="20000"/>
              </a:spcBef>
              <a:defRPr/>
            </a:pPr>
            <a:r>
              <a:rPr lang="en-GB" sz="2400" dirty="0">
                <a:solidFill>
                  <a:schemeClr val="bg1"/>
                </a:solidFill>
                <a:ea typeface="ＭＳ Ｐゴシック" pitchFamily="34" charset="-128"/>
                <a:sym typeface="Wingdings" panose="05000000000000000000" pitchFamily="2" charset="2"/>
              </a:rPr>
              <a:t>One important corollary: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à"/>
              <a:defRPr/>
            </a:pPr>
            <a:r>
              <a:rPr lang="en-GB" sz="2400" dirty="0">
                <a:solidFill>
                  <a:srgbClr val="00FF00"/>
                </a:solidFill>
                <a:ea typeface="ＭＳ Ｐゴシック" pitchFamily="34" charset="-128"/>
                <a:sym typeface="Wingdings" panose="05000000000000000000" pitchFamily="2" charset="2"/>
              </a:rPr>
              <a:t>social differentiation of smoking-related beliefs, attitudes and behaviours, &amp; social differentiation of sensitivity to prevention.</a:t>
            </a:r>
          </a:p>
          <a:p>
            <a:pPr>
              <a:spcBef>
                <a:spcPct val="20000"/>
              </a:spcBef>
              <a:defRPr/>
            </a:pPr>
            <a:endParaRPr lang="en-GB" sz="1000" dirty="0">
              <a:solidFill>
                <a:srgbClr val="00FF00"/>
              </a:solidFill>
              <a:ea typeface="ＭＳ Ｐゴシック" pitchFamily="34" charset="-128"/>
              <a:sym typeface="Wingdings" panose="05000000000000000000" pitchFamily="2" charset="2"/>
            </a:endParaRPr>
          </a:p>
          <a:p>
            <a:pPr>
              <a:spcBef>
                <a:spcPct val="20000"/>
              </a:spcBef>
              <a:defRPr/>
            </a:pPr>
            <a:r>
              <a:rPr lang="en-GB" sz="2400" dirty="0">
                <a:solidFill>
                  <a:schemeClr val="bg1"/>
                </a:solidFill>
                <a:ea typeface="ＭＳ Ｐゴシック" pitchFamily="34" charset="-128"/>
                <a:sym typeface="Wingdings" panose="05000000000000000000" pitchFamily="2" charset="2"/>
              </a:rPr>
              <a:t>Example: trends in smoking prevalence in France during the 2000s (    anti-tobacco policies &amp;     social differentiation of smoking prevalence).</a:t>
            </a:r>
            <a:endParaRPr lang="en-GB" sz="2200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84175"/>
            <a:ext cx="9144000" cy="10287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ctr">
              <a:spcBef>
                <a:spcPct val="20000"/>
              </a:spcBef>
              <a:defRPr/>
            </a:pP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II.4. The social </a:t>
            </a:r>
            <a:r>
              <a:rPr lang="fr-FR" sz="32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differentiation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 of smoking.</a:t>
            </a:r>
            <a:r>
              <a:rPr lang="fr-FR" sz="3200" b="1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4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(1/5)</a:t>
            </a:r>
            <a:endParaRPr lang="fr-FR" sz="2400" kern="0" dirty="0">
              <a:solidFill>
                <a:schemeClr val="bg1"/>
              </a:solidFill>
              <a:latin typeface="Book Antiqua" pitchFamily="18" charset="0"/>
              <a:ea typeface="ＭＳ Ｐゴシック" charset="-128"/>
              <a:cs typeface="Arial" pitchFamily="34" charset="0"/>
            </a:endParaRPr>
          </a:p>
          <a:p>
            <a:pPr marL="571500" indent="-571500">
              <a:spcBef>
                <a:spcPct val="20000"/>
              </a:spcBef>
              <a:defRPr/>
            </a:pPr>
            <a:endParaRPr lang="fr-FR" sz="2400" b="1" kern="0" dirty="0">
              <a:solidFill>
                <a:srgbClr val="00FF00"/>
              </a:solidFill>
              <a:ea typeface="ＭＳ Ｐゴシック" charset="-128"/>
              <a:cs typeface="Arial" panose="020B0604020202020204" pitchFamily="34" charset="0"/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 flipV="1">
            <a:off x="1547813" y="5300663"/>
            <a:ext cx="287337" cy="3603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4951413" y="5300663"/>
            <a:ext cx="288925" cy="3603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237288"/>
            <a:ext cx="9144000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276975"/>
            <a:ext cx="10858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6410325"/>
            <a:ext cx="17272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1341438"/>
            <a:ext cx="6557963" cy="473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cteur droit 7"/>
          <p:cNvCxnSpPr/>
          <p:nvPr/>
        </p:nvCxnSpPr>
        <p:spPr>
          <a:xfrm flipH="1">
            <a:off x="1403350" y="3284538"/>
            <a:ext cx="287338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H="1">
            <a:off x="1403350" y="2205038"/>
            <a:ext cx="287338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H="1">
            <a:off x="5795963" y="2205038"/>
            <a:ext cx="287337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H="1">
            <a:off x="5795963" y="4292600"/>
            <a:ext cx="287337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1403350" y="2205038"/>
            <a:ext cx="0" cy="107950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6084888" y="2205038"/>
            <a:ext cx="0" cy="2087562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5250" y="171450"/>
            <a:ext cx="9144000" cy="43529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ctr">
              <a:spcBef>
                <a:spcPct val="20000"/>
              </a:spcBef>
              <a:defRPr/>
            </a:pP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II.4. The social </a:t>
            </a:r>
            <a:r>
              <a:rPr lang="fr-FR" sz="32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differentiation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 of smoking.</a:t>
            </a:r>
            <a:r>
              <a:rPr lang="fr-FR" sz="3200" b="1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4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(2/5)</a:t>
            </a:r>
          </a:p>
          <a:p>
            <a:pPr marL="571500" indent="-571500" algn="ctr">
              <a:spcBef>
                <a:spcPct val="20000"/>
              </a:spcBef>
              <a:defRPr/>
            </a:pPr>
            <a:endParaRPr lang="fr-FR" sz="2400" kern="0" dirty="0">
              <a:solidFill>
                <a:schemeClr val="bg1"/>
              </a:solidFill>
              <a:latin typeface="Book Antiqua" pitchFamily="18" charset="0"/>
              <a:ea typeface="ＭＳ Ｐゴシック" charset="-128"/>
              <a:cs typeface="Arial" pitchFamily="34" charset="0"/>
            </a:endParaRPr>
          </a:p>
          <a:p>
            <a:pPr marL="571500" indent="-571500" algn="ctr">
              <a:spcBef>
                <a:spcPct val="20000"/>
              </a:spcBef>
              <a:defRPr/>
            </a:pPr>
            <a:endParaRPr lang="fr-FR" sz="2400" kern="0" dirty="0">
              <a:solidFill>
                <a:schemeClr val="bg1"/>
              </a:solidFill>
              <a:latin typeface="Book Antiqua" pitchFamily="18" charset="0"/>
              <a:ea typeface="ＭＳ Ｐゴシック" charset="-128"/>
              <a:cs typeface="Arial" pitchFamily="34" charset="0"/>
            </a:endParaRPr>
          </a:p>
          <a:p>
            <a:pPr marL="571500" indent="-571500" algn="ctr">
              <a:spcBef>
                <a:spcPct val="20000"/>
              </a:spcBef>
              <a:defRPr/>
            </a:pPr>
            <a:endParaRPr lang="fr-FR" sz="2400" kern="0" dirty="0">
              <a:solidFill>
                <a:schemeClr val="bg1"/>
              </a:solidFill>
              <a:latin typeface="Book Antiqua" pitchFamily="18" charset="0"/>
              <a:ea typeface="ＭＳ Ｐゴシック" charset="-128"/>
              <a:cs typeface="Arial" pitchFamily="34" charset="0"/>
            </a:endParaRPr>
          </a:p>
          <a:p>
            <a:pPr marL="571500" indent="-571500" algn="ctr">
              <a:spcBef>
                <a:spcPct val="20000"/>
              </a:spcBef>
              <a:defRPr/>
            </a:pPr>
            <a:r>
              <a:rPr lang="fr-FR" sz="2400" kern="0" dirty="0">
                <a:solidFill>
                  <a:schemeClr val="bg1"/>
                </a:solidFill>
                <a:latin typeface="Book Antiqua" pitchFamily="18" charset="0"/>
                <a:ea typeface="ＭＳ Ｐゴシック" charset="-128"/>
                <a:cs typeface="Arial" pitchFamily="34" charset="0"/>
              </a:rPr>
              <a:t>	</a:t>
            </a:r>
            <a:r>
              <a:rPr lang="fr-FR" sz="2400" kern="0" dirty="0">
                <a:solidFill>
                  <a:schemeClr val="bg1"/>
                </a:solidFill>
                <a:latin typeface="Book Antiqua" pitchFamily="18" charset="0"/>
                <a:ea typeface="ＭＳ Ｐゴシック" charset="-128"/>
                <a:cs typeface="Arial" pitchFamily="34" charset="0"/>
              </a:rPr>
              <a:t>							</a:t>
            </a:r>
          </a:p>
          <a:p>
            <a:pPr marL="571500" indent="-571500" algn="ctr">
              <a:spcBef>
                <a:spcPct val="20000"/>
              </a:spcBef>
              <a:defRPr/>
            </a:pPr>
            <a:r>
              <a:rPr lang="fr-FR" sz="2400" kern="0" dirty="0">
                <a:solidFill>
                  <a:schemeClr val="bg1"/>
                </a:solidFill>
                <a:latin typeface="Book Antiqua" pitchFamily="18" charset="0"/>
                <a:ea typeface="ＭＳ Ｐゴシック" charset="-128"/>
                <a:cs typeface="Arial" pitchFamily="34" charset="0"/>
              </a:rPr>
              <a:t> </a:t>
            </a:r>
            <a:r>
              <a:rPr lang="fr-FR" sz="2400" kern="0" dirty="0">
                <a:solidFill>
                  <a:schemeClr val="bg1"/>
                </a:solidFill>
                <a:latin typeface="Book Antiqua" pitchFamily="18" charset="0"/>
                <a:ea typeface="ＭＳ Ｐゴシック" charset="-128"/>
                <a:cs typeface="Arial" pitchFamily="34" charset="0"/>
              </a:rPr>
              <a:t>                                                                                  </a:t>
            </a:r>
            <a:r>
              <a:rPr lang="fr-FR" sz="2000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charset="-128"/>
                <a:cs typeface="Arial" pitchFamily="34" charset="0"/>
              </a:rPr>
              <a:t>(40-45)/45= -11%</a:t>
            </a:r>
          </a:p>
          <a:p>
            <a:pPr marL="571500" indent="-571500" algn="ctr">
              <a:spcBef>
                <a:spcPct val="20000"/>
              </a:spcBef>
              <a:defRPr/>
            </a:pPr>
            <a:endParaRPr lang="fr-FR" sz="2000" kern="0" dirty="0">
              <a:solidFill>
                <a:schemeClr val="bg1"/>
              </a:solidFill>
              <a:latin typeface="Calibri" panose="020F0502020204030204" pitchFamily="34" charset="0"/>
              <a:ea typeface="ＭＳ Ｐゴシック" charset="-128"/>
              <a:cs typeface="Arial" pitchFamily="34" charset="0"/>
            </a:endParaRPr>
          </a:p>
          <a:p>
            <a:pPr marL="571500" indent="-571500" algn="ctr">
              <a:spcBef>
                <a:spcPct val="20000"/>
              </a:spcBef>
              <a:defRPr/>
            </a:pPr>
            <a:endParaRPr lang="fr-FR" sz="2000" kern="0" dirty="0">
              <a:solidFill>
                <a:schemeClr val="bg1"/>
              </a:solidFill>
              <a:latin typeface="Calibri" panose="020F0502020204030204" pitchFamily="34" charset="0"/>
              <a:ea typeface="ＭＳ Ｐゴシック" charset="-128"/>
              <a:cs typeface="Arial" pitchFamily="34" charset="0"/>
            </a:endParaRPr>
          </a:p>
          <a:p>
            <a:pPr marL="571500" indent="-571500" algn="ctr">
              <a:spcBef>
                <a:spcPct val="20000"/>
              </a:spcBef>
              <a:defRPr/>
            </a:pPr>
            <a:endParaRPr lang="fr-FR" sz="2000" kern="0" dirty="0">
              <a:solidFill>
                <a:schemeClr val="bg1"/>
              </a:solidFill>
              <a:latin typeface="Calibri" panose="020F0502020204030204" pitchFamily="34" charset="0"/>
              <a:ea typeface="ＭＳ Ｐゴシック" charset="-128"/>
              <a:cs typeface="Arial" pitchFamily="34" charset="0"/>
            </a:endParaRPr>
          </a:p>
          <a:p>
            <a:pPr marL="571500" indent="-571500" algn="ctr">
              <a:spcBef>
                <a:spcPct val="20000"/>
              </a:spcBef>
              <a:defRPr/>
            </a:pPr>
            <a:r>
              <a:rPr lang="fr-FR" sz="2000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charset="-128"/>
                <a:cs typeface="Arial" pitchFamily="34" charset="0"/>
              </a:rPr>
              <a:t>                                                                                                             </a:t>
            </a:r>
            <a:r>
              <a:rPr lang="fr-FR" sz="2400" kern="0" dirty="0">
                <a:solidFill>
                  <a:schemeClr val="bg1"/>
                </a:solidFill>
                <a:latin typeface="Book Antiqua" pitchFamily="18" charset="0"/>
                <a:ea typeface="ＭＳ Ｐゴシック" charset="-128"/>
                <a:cs typeface="Arial" pitchFamily="34" charset="0"/>
              </a:rPr>
              <a:t> </a:t>
            </a:r>
            <a:r>
              <a:rPr lang="fr-FR" sz="2000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charset="-128"/>
                <a:cs typeface="Arial" pitchFamily="34" charset="0"/>
              </a:rPr>
              <a:t>(28-36)/36= -22%</a:t>
            </a:r>
            <a:endParaRPr lang="fr-FR" sz="2400" b="1" kern="0" dirty="0">
              <a:solidFill>
                <a:schemeClr val="bg1"/>
              </a:solidFill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2" name="Flèche droite 1"/>
          <p:cNvSpPr/>
          <p:nvPr/>
        </p:nvSpPr>
        <p:spPr>
          <a:xfrm>
            <a:off x="6156325" y="2636838"/>
            <a:ext cx="576263" cy="2159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Flèche droite 16"/>
          <p:cNvSpPr/>
          <p:nvPr/>
        </p:nvSpPr>
        <p:spPr>
          <a:xfrm>
            <a:off x="6186488" y="4184650"/>
            <a:ext cx="576262" cy="2159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79388" y="333375"/>
            <a:ext cx="8964612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buFontTx/>
              <a:buChar char="-"/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095375" lvl="2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buFontTx/>
              <a:buChar char="-"/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000" dirty="0">
              <a:solidFill>
                <a:schemeClr val="accent3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237288"/>
            <a:ext cx="9144000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276975"/>
            <a:ext cx="10858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6410325"/>
            <a:ext cx="17272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95288" y="1457325"/>
            <a:ext cx="8424862" cy="5140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fr-FR" sz="26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6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Today</a:t>
            </a:r>
            <a:r>
              <a:rPr lang="fr-FR" sz="26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, </a:t>
            </a:r>
            <a:r>
              <a:rPr lang="fr-FR" sz="26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PLWHAs</a:t>
            </a:r>
            <a:r>
              <a:rPr lang="fr-FR" sz="26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live longer…</a:t>
            </a:r>
          </a:p>
          <a:p>
            <a:pPr marL="571500" indent="-571500">
              <a:spcBef>
                <a:spcPct val="20000"/>
              </a:spcBef>
              <a:defRPr/>
            </a:pPr>
            <a:r>
              <a:rPr lang="fr-FR" sz="24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      </a:t>
            </a:r>
            <a:r>
              <a:rPr lang="fr-FR" sz="2400" kern="0" dirty="0" err="1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Thanks</a:t>
            </a:r>
            <a:r>
              <a:rPr lang="fr-FR" sz="2400" kern="0" dirty="0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 to </a:t>
            </a:r>
            <a:r>
              <a:rPr lang="fr-FR" sz="2400" kern="0" dirty="0" err="1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antiretroviral</a:t>
            </a:r>
            <a:r>
              <a:rPr lang="fr-FR" sz="2400" kern="0" dirty="0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400" kern="0" dirty="0" err="1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treatments</a:t>
            </a:r>
            <a:r>
              <a:rPr lang="fr-FR" sz="2400" kern="0" dirty="0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 (ART) </a:t>
            </a:r>
            <a:r>
              <a:rPr lang="fr-FR" sz="2400" kern="0" dirty="0" err="1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since</a:t>
            </a:r>
            <a:r>
              <a:rPr lang="fr-FR" sz="2400" kern="0" dirty="0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 1996;</a:t>
            </a:r>
          </a:p>
          <a:p>
            <a:pPr marL="571500" indent="-57150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fr-FR" sz="26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but </a:t>
            </a:r>
            <a:r>
              <a:rPr lang="fr-FR" sz="26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many</a:t>
            </a:r>
            <a:r>
              <a:rPr lang="fr-FR" sz="26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of </a:t>
            </a:r>
            <a:r>
              <a:rPr lang="fr-FR" sz="26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them</a:t>
            </a:r>
            <a:r>
              <a:rPr lang="fr-FR" sz="26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6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smoke</a:t>
            </a:r>
            <a:r>
              <a:rPr lang="fr-FR" sz="26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6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tobacco</a:t>
            </a:r>
            <a:r>
              <a:rPr lang="fr-FR" sz="26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…</a:t>
            </a:r>
          </a:p>
          <a:p>
            <a:pPr marL="571500" indent="-571500">
              <a:spcBef>
                <a:spcPct val="20000"/>
              </a:spcBef>
              <a:defRPr/>
            </a:pPr>
            <a:r>
              <a:rPr lang="fr-FR" sz="24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      </a:t>
            </a:r>
            <a:r>
              <a:rPr lang="fr-FR" sz="2400" kern="0" dirty="0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Smoking </a:t>
            </a:r>
            <a:r>
              <a:rPr lang="fr-FR" sz="2400" kern="0" dirty="0" err="1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prevalence</a:t>
            </a:r>
            <a:r>
              <a:rPr lang="fr-FR" sz="2400" kern="0" dirty="0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: </a:t>
            </a:r>
            <a:r>
              <a:rPr lang="fr-FR" sz="2400" kern="0" dirty="0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40-70</a:t>
            </a:r>
            <a:r>
              <a:rPr lang="fr-FR" sz="2400" kern="0" dirty="0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% &gt;&gt; </a:t>
            </a:r>
            <a:r>
              <a:rPr lang="fr-FR" sz="2400" kern="0" dirty="0" err="1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general</a:t>
            </a:r>
            <a:r>
              <a:rPr lang="fr-FR" sz="2400" kern="0" dirty="0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 population</a:t>
            </a:r>
          </a:p>
          <a:p>
            <a:pPr marL="571500" indent="-571500">
              <a:spcBef>
                <a:spcPct val="20000"/>
              </a:spcBef>
              <a:defRPr/>
            </a:pPr>
            <a:r>
              <a:rPr lang="fr-FR" sz="2400" kern="0" dirty="0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       + </a:t>
            </a:r>
            <a:r>
              <a:rPr lang="fr-FR" sz="2400" kern="0" dirty="0" err="1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higher</a:t>
            </a:r>
            <a:r>
              <a:rPr lang="fr-FR" sz="2400" kern="0" dirty="0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400" kern="0" dirty="0" err="1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levels</a:t>
            </a:r>
            <a:r>
              <a:rPr lang="fr-FR" sz="2400" kern="0" dirty="0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 of nicotine </a:t>
            </a:r>
            <a:r>
              <a:rPr lang="fr-FR" sz="2400" kern="0" dirty="0" err="1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dependence</a:t>
            </a:r>
            <a:r>
              <a:rPr lang="fr-FR" sz="2400" kern="0" dirty="0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;</a:t>
            </a:r>
          </a:p>
          <a:p>
            <a:pPr marL="571500" indent="-57150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fr-FR" sz="26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…and smoking </a:t>
            </a:r>
            <a:r>
              <a:rPr lang="fr-FR" sz="26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is</a:t>
            </a:r>
            <a:r>
              <a:rPr lang="fr-FR" sz="26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6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especially</a:t>
            </a:r>
            <a:r>
              <a:rPr lang="fr-FR" sz="26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6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harmful</a:t>
            </a:r>
            <a:r>
              <a:rPr lang="fr-FR" sz="26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to </a:t>
            </a:r>
            <a:r>
              <a:rPr lang="fr-FR" sz="26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PLWHAs</a:t>
            </a:r>
            <a:endParaRPr lang="fr-FR" sz="2600" b="1" kern="0" dirty="0">
              <a:solidFill>
                <a:srgbClr val="00FF00"/>
              </a:solidFill>
              <a:ea typeface="ＭＳ Ｐゴシック" charset="-128"/>
              <a:cs typeface="Arial" pitchFamily="34" charset="0"/>
            </a:endParaRPr>
          </a:p>
          <a:p>
            <a:pPr marL="571500" indent="-571500">
              <a:spcBef>
                <a:spcPct val="20000"/>
              </a:spcBef>
              <a:defRPr/>
            </a:pPr>
            <a:endParaRPr lang="fr-FR" sz="1000" b="1" kern="0" dirty="0">
              <a:solidFill>
                <a:srgbClr val="00FF00"/>
              </a:solidFill>
              <a:ea typeface="ＭＳ Ｐゴシック" charset="-128"/>
              <a:cs typeface="Arial" pitchFamily="34" charset="0"/>
              <a:sym typeface="Wingdings" pitchFamily="2" charset="2"/>
            </a:endParaRPr>
          </a:p>
          <a:p>
            <a:pPr marL="571500" indent="-571500">
              <a:spcBef>
                <a:spcPct val="20000"/>
              </a:spcBef>
              <a:buFont typeface="Wingdings" pitchFamily="2" charset="2"/>
              <a:buChar char="à"/>
              <a:defRPr/>
            </a:pPr>
            <a:r>
              <a:rPr lang="fr-FR" sz="26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CVDs</a:t>
            </a:r>
            <a:r>
              <a:rPr lang="fr-FR" sz="26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 and (</a:t>
            </a:r>
            <a:r>
              <a:rPr lang="fr-FR" sz="26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lung</a:t>
            </a:r>
            <a:r>
              <a:rPr lang="fr-FR" sz="26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) cancers </a:t>
            </a:r>
            <a:r>
              <a:rPr lang="fr-FR" sz="26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became</a:t>
            </a:r>
            <a:r>
              <a:rPr lang="fr-FR" sz="26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 major </a:t>
            </a:r>
            <a:r>
              <a:rPr lang="fr-FR" sz="26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causes of </a:t>
            </a:r>
            <a:r>
              <a:rPr lang="fr-FR" sz="26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mortality</a:t>
            </a:r>
            <a:r>
              <a:rPr lang="fr-FR" sz="26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 in </a:t>
            </a:r>
            <a:r>
              <a:rPr lang="fr-FR" sz="26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this</a:t>
            </a:r>
            <a:r>
              <a:rPr lang="fr-FR" sz="26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 population.</a:t>
            </a:r>
          </a:p>
          <a:p>
            <a:pPr marL="571500" indent="-571500">
              <a:spcBef>
                <a:spcPct val="20000"/>
              </a:spcBef>
              <a:defRPr/>
            </a:pPr>
            <a:r>
              <a:rPr lang="fr-FR" sz="2400" kern="0" dirty="0">
                <a:solidFill>
                  <a:srgbClr val="6DFFF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       HIV-</a:t>
            </a:r>
            <a:r>
              <a:rPr lang="fr-FR" sz="2400" kern="0" dirty="0" err="1">
                <a:solidFill>
                  <a:srgbClr val="6DFFF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infected</a:t>
            </a:r>
            <a:r>
              <a:rPr lang="fr-FR" sz="2400" kern="0" dirty="0">
                <a:solidFill>
                  <a:srgbClr val="6DFFF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 </a:t>
            </a:r>
            <a:r>
              <a:rPr lang="fr-FR" sz="2400" kern="0" dirty="0" err="1">
                <a:solidFill>
                  <a:srgbClr val="6DFFF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smokers</a:t>
            </a:r>
            <a:r>
              <a:rPr lang="fr-FR" sz="2400" kern="0" dirty="0">
                <a:solidFill>
                  <a:srgbClr val="6DFFF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 </a:t>
            </a:r>
            <a:r>
              <a:rPr lang="fr-FR" sz="2400" kern="0" dirty="0" err="1">
                <a:solidFill>
                  <a:srgbClr val="6DFFF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lose</a:t>
            </a:r>
            <a:r>
              <a:rPr lang="fr-FR" sz="2400" kern="0" dirty="0">
                <a:solidFill>
                  <a:srgbClr val="6DFFF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 more life-</a:t>
            </a:r>
            <a:r>
              <a:rPr lang="fr-FR" sz="2400" kern="0" dirty="0" err="1">
                <a:solidFill>
                  <a:srgbClr val="6DFFF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years</a:t>
            </a:r>
            <a:r>
              <a:rPr lang="fr-FR" sz="2400" kern="0" dirty="0">
                <a:solidFill>
                  <a:srgbClr val="6DFFF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 to smoking </a:t>
            </a:r>
            <a:r>
              <a:rPr lang="fr-FR" sz="2400" kern="0" dirty="0" err="1">
                <a:solidFill>
                  <a:srgbClr val="6DFFF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than</a:t>
            </a:r>
            <a:r>
              <a:rPr lang="fr-FR" sz="2400" kern="0" dirty="0">
                <a:solidFill>
                  <a:srgbClr val="6DFFF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 to </a:t>
            </a:r>
            <a:r>
              <a:rPr lang="fr-FR" sz="2400" kern="0" dirty="0">
                <a:solidFill>
                  <a:srgbClr val="6DFFF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HIV </a:t>
            </a:r>
            <a:r>
              <a:rPr lang="fr-FR" sz="20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(</a:t>
            </a:r>
            <a:r>
              <a:rPr lang="fr-FR" sz="20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Helleberg</a:t>
            </a:r>
            <a:r>
              <a:rPr lang="fr-FR" sz="20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 et al., 2013, Clin Infect Dis)</a:t>
            </a:r>
            <a:endParaRPr lang="fr-FR" sz="2000" kern="0" dirty="0">
              <a:solidFill>
                <a:schemeClr val="bg1"/>
              </a:solidFill>
              <a:ea typeface="ＭＳ Ｐゴシック" charset="-128"/>
              <a:cs typeface="Arial" pitchFamily="34" charset="0"/>
            </a:endParaRPr>
          </a:p>
          <a:p>
            <a:pPr marL="571500" indent="-571500">
              <a:spcBef>
                <a:spcPct val="20000"/>
              </a:spcBef>
              <a:defRPr/>
            </a:pPr>
            <a:endParaRPr lang="fr-FR" sz="2600" b="1" kern="0" dirty="0">
              <a:solidFill>
                <a:srgbClr val="FFC000"/>
              </a:solidFill>
              <a:ea typeface="ＭＳ Ｐゴシック" charset="-128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850" y="404813"/>
            <a:ext cx="842486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ctr">
              <a:spcBef>
                <a:spcPct val="20000"/>
              </a:spcBef>
              <a:defRPr/>
            </a:pP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I. </a:t>
            </a:r>
            <a:r>
              <a:rPr lang="fr-FR" sz="32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Medical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 &amp; </a:t>
            </a:r>
            <a:r>
              <a:rPr lang="fr-FR" sz="32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epidemiological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 background.</a:t>
            </a:r>
            <a:endParaRPr lang="fr-FR" sz="3200" kern="0" dirty="0">
              <a:solidFill>
                <a:schemeClr val="bg1"/>
              </a:solidFill>
              <a:latin typeface="Book Antiqua" pitchFamily="18" charset="0"/>
              <a:ea typeface="ＭＳ Ｐゴシック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79388" y="333375"/>
            <a:ext cx="8964612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buFontTx/>
              <a:buChar char="-"/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095375" lvl="2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buFontTx/>
              <a:buChar char="-"/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000" dirty="0">
              <a:solidFill>
                <a:schemeClr val="accent3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237288"/>
            <a:ext cx="9144000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6656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276975"/>
            <a:ext cx="10858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6410325"/>
            <a:ext cx="17272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79388" y="1125538"/>
            <a:ext cx="8964612" cy="47894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GB" sz="2200" b="1" dirty="0">
                <a:solidFill>
                  <a:srgbClr val="00FF00"/>
                </a:solidFill>
                <a:ea typeface="ＭＳ Ｐゴシック" pitchFamily="34" charset="-128"/>
              </a:rPr>
              <a:t>Why are low-SES people more prone to </a:t>
            </a:r>
            <a:r>
              <a:rPr lang="en-GB" sz="2200" b="1" dirty="0">
                <a:solidFill>
                  <a:srgbClr val="00FF00"/>
                </a:solidFill>
                <a:ea typeface="ＭＳ Ｐゴシック" pitchFamily="34" charset="-128"/>
              </a:rPr>
              <a:t>smoke/less likely to quit?</a:t>
            </a:r>
            <a:endParaRPr lang="en-GB" sz="2200" b="1" dirty="0">
              <a:solidFill>
                <a:srgbClr val="00FF00"/>
              </a:solidFill>
              <a:ea typeface="ＭＳ Ｐゴシック" pitchFamily="34" charset="-128"/>
            </a:endParaRPr>
          </a:p>
          <a:p>
            <a:pPr marL="571500" indent="-57150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GB" sz="2200" dirty="0">
              <a:solidFill>
                <a:schemeClr val="bg1"/>
              </a:solidFill>
              <a:ea typeface="ＭＳ Ｐゴシック" pitchFamily="34" charset="-128"/>
            </a:endParaRPr>
          </a:p>
          <a:p>
            <a:pPr marL="571500" indent="-57150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GB" sz="2200" dirty="0">
              <a:solidFill>
                <a:schemeClr val="bg1"/>
              </a:solidFill>
              <a:ea typeface="ＭＳ Ｐゴシック" pitchFamily="34" charset="-128"/>
            </a:endParaRPr>
          </a:p>
          <a:p>
            <a:pPr marL="571500" indent="-57150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GB" sz="2200" dirty="0">
              <a:solidFill>
                <a:schemeClr val="bg1"/>
              </a:solidFill>
              <a:ea typeface="ＭＳ Ｐゴシック" pitchFamily="34" charset="-128"/>
            </a:endParaRPr>
          </a:p>
          <a:p>
            <a:pPr marL="571500" indent="-57150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GB" sz="2200" dirty="0">
              <a:solidFill>
                <a:schemeClr val="bg1"/>
              </a:solidFill>
              <a:ea typeface="ＭＳ Ｐゴシック" pitchFamily="34" charset="-128"/>
            </a:endParaRPr>
          </a:p>
          <a:p>
            <a:pPr marL="571500" indent="-57150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GB" sz="2200" dirty="0">
              <a:solidFill>
                <a:schemeClr val="bg1"/>
              </a:solidFill>
              <a:ea typeface="ＭＳ Ｐゴシック" pitchFamily="34" charset="-128"/>
            </a:endParaRPr>
          </a:p>
          <a:p>
            <a:pPr indent="-571500">
              <a:spcBef>
                <a:spcPct val="20000"/>
              </a:spcBef>
              <a:defRPr/>
            </a:pPr>
            <a:endParaRPr lang="en-GB" sz="1000" dirty="0">
              <a:solidFill>
                <a:schemeClr val="bg1"/>
              </a:solidFill>
              <a:ea typeface="ＭＳ Ｐゴシック" pitchFamily="34" charset="-128"/>
            </a:endParaRPr>
          </a:p>
          <a:p>
            <a:pPr indent="-571500">
              <a:spcBef>
                <a:spcPct val="20000"/>
              </a:spcBef>
              <a:defRPr/>
            </a:pPr>
            <a:r>
              <a:rPr lang="en-GB" sz="2200" dirty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GB" sz="2000" dirty="0">
                <a:solidFill>
                  <a:schemeClr val="bg1"/>
                </a:solidFill>
                <a:ea typeface="ＭＳ Ｐゴシック" pitchFamily="34" charset="-128"/>
              </a:rPr>
              <a:t>Low-SES smokers are more prone to use cigarette as a coping mechanism (to relieve stress, to take their mind off their cares and worries) </a:t>
            </a:r>
            <a:endParaRPr lang="en-GB" sz="2000" dirty="0">
              <a:solidFill>
                <a:schemeClr val="bg1"/>
              </a:solidFill>
              <a:ea typeface="ＭＳ Ｐゴシック" pitchFamily="34" charset="-128"/>
            </a:endParaRPr>
          </a:p>
          <a:p>
            <a:pPr indent="-571500">
              <a:spcBef>
                <a:spcPct val="20000"/>
              </a:spcBef>
              <a:defRPr/>
            </a:pPr>
            <a:r>
              <a:rPr lang="en-GB" sz="2000" dirty="0">
                <a:solidFill>
                  <a:schemeClr val="bg1"/>
                </a:solidFill>
                <a:ea typeface="ＭＳ Ｐゴシック" pitchFamily="34" charset="-128"/>
                <a:sym typeface="Wingdings" pitchFamily="2" charset="2"/>
              </a:rPr>
              <a:t> </a:t>
            </a:r>
            <a:r>
              <a:rPr lang="en-GB" sz="2000" dirty="0">
                <a:solidFill>
                  <a:schemeClr val="bg1"/>
                </a:solidFill>
                <a:ea typeface="ＭＳ Ｐゴシック" pitchFamily="34" charset="-128"/>
                <a:sym typeface="Wingdings" pitchFamily="2" charset="2"/>
              </a:rPr>
              <a:t>they regard cigarettes as a basic essential </a:t>
            </a:r>
            <a:r>
              <a:rPr lang="en-GB" sz="2000" dirty="0">
                <a:solidFill>
                  <a:schemeClr val="bg1"/>
                </a:solidFill>
                <a:ea typeface="ＭＳ Ｐゴシック" pitchFamily="34" charset="-128"/>
                <a:sym typeface="Wingdings" pitchFamily="2" charset="2"/>
              </a:rPr>
              <a:t>/one </a:t>
            </a:r>
            <a:r>
              <a:rPr lang="en-GB" sz="2000" dirty="0">
                <a:solidFill>
                  <a:schemeClr val="bg1"/>
                </a:solidFill>
                <a:ea typeface="ＭＳ Ｐゴシック" pitchFamily="34" charset="-128"/>
                <a:sym typeface="Wingdings" pitchFamily="2" charset="2"/>
              </a:rPr>
              <a:t>of their last few pleasure  Facing increasing cigarettes prices, they try to reduce the cost of their smoking habit, not to quit or to reduce their consumption.</a:t>
            </a:r>
          </a:p>
          <a:p>
            <a:pPr>
              <a:spcBef>
                <a:spcPct val="20000"/>
              </a:spcBef>
              <a:defRPr/>
            </a:pPr>
            <a:endParaRPr lang="en-GB" sz="2400" dirty="0">
              <a:solidFill>
                <a:srgbClr val="00FF00"/>
              </a:solidFill>
              <a:ea typeface="ＭＳ Ｐゴシック" pitchFamily="34" charset="-128"/>
            </a:endParaRPr>
          </a:p>
        </p:txBody>
      </p:sp>
      <p:pic>
        <p:nvPicPr>
          <p:cNvPr id="665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1628775"/>
            <a:ext cx="734695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275" y="2276475"/>
            <a:ext cx="18192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95250" y="188913"/>
            <a:ext cx="9144000" cy="10271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ctr">
              <a:spcBef>
                <a:spcPct val="20000"/>
              </a:spcBef>
              <a:defRPr/>
            </a:pP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II.4. The social </a:t>
            </a:r>
            <a:r>
              <a:rPr lang="fr-FR" sz="32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differentiation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 of smoking.</a:t>
            </a:r>
            <a:r>
              <a:rPr lang="fr-FR" sz="3200" b="1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4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(3/5)</a:t>
            </a:r>
            <a:endParaRPr lang="fr-FR" sz="2000" kern="0" dirty="0">
              <a:solidFill>
                <a:schemeClr val="bg1"/>
              </a:solidFill>
              <a:latin typeface="Calibri" panose="020F0502020204030204" pitchFamily="34" charset="0"/>
              <a:ea typeface="ＭＳ Ｐゴシック" charset="-128"/>
              <a:cs typeface="Arial" pitchFamily="34" charset="0"/>
            </a:endParaRPr>
          </a:p>
          <a:p>
            <a:pPr marL="571500" indent="-571500" algn="ctr">
              <a:spcBef>
                <a:spcPct val="20000"/>
              </a:spcBef>
              <a:defRPr/>
            </a:pPr>
            <a:r>
              <a:rPr lang="fr-FR" sz="2000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charset="-128"/>
                <a:cs typeface="Arial" pitchFamily="34" charset="0"/>
              </a:rPr>
              <a:t>                                                                                                          </a:t>
            </a:r>
            <a:r>
              <a:rPr lang="fr-FR" sz="2400" kern="0" dirty="0">
                <a:solidFill>
                  <a:schemeClr val="bg1"/>
                </a:solidFill>
                <a:latin typeface="Book Antiqua" pitchFamily="18" charset="0"/>
                <a:ea typeface="ＭＳ Ｐゴシック" charset="-128"/>
                <a:cs typeface="Arial" pitchFamily="34" charset="0"/>
              </a:rPr>
              <a:t> </a:t>
            </a:r>
            <a:endParaRPr lang="fr-FR" sz="2400" b="1" kern="0" dirty="0">
              <a:solidFill>
                <a:schemeClr val="bg1"/>
              </a:solidFill>
              <a:ea typeface="ＭＳ Ｐゴシック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79388" y="333375"/>
            <a:ext cx="8964612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buFontTx/>
              <a:buChar char="-"/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095375" lvl="2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buFontTx/>
              <a:buChar char="-"/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000" dirty="0">
              <a:solidFill>
                <a:schemeClr val="accent3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237288"/>
            <a:ext cx="9144000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686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276975"/>
            <a:ext cx="10858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6410325"/>
            <a:ext cx="17272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79388" y="1125538"/>
            <a:ext cx="8964612" cy="51577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GB" sz="2200" b="1" dirty="0">
                <a:solidFill>
                  <a:srgbClr val="00FF00"/>
                </a:solidFill>
                <a:ea typeface="ＭＳ Ｐゴシック" pitchFamily="34" charset="-128"/>
              </a:rPr>
              <a:t>Why are low-SES people more prone to </a:t>
            </a:r>
            <a:r>
              <a:rPr lang="en-GB" sz="2200" b="1" dirty="0">
                <a:solidFill>
                  <a:srgbClr val="00FF00"/>
                </a:solidFill>
                <a:ea typeface="ＭＳ Ｐゴシック" pitchFamily="34" charset="-128"/>
              </a:rPr>
              <a:t>smoke/less likely to quit?</a:t>
            </a:r>
            <a:endParaRPr lang="en-GB" sz="2200" b="1" dirty="0">
              <a:solidFill>
                <a:srgbClr val="00FF00"/>
              </a:solidFill>
              <a:ea typeface="ＭＳ Ｐゴシック" pitchFamily="34" charset="-128"/>
            </a:endParaRPr>
          </a:p>
          <a:p>
            <a:pPr marL="571500" indent="-57150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GB" sz="2200" dirty="0">
              <a:solidFill>
                <a:schemeClr val="bg1"/>
              </a:solidFill>
              <a:ea typeface="ＭＳ Ｐゴシック" pitchFamily="34" charset="-128"/>
            </a:endParaRPr>
          </a:p>
          <a:p>
            <a:pPr marL="571500" indent="-57150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GB" sz="2200" dirty="0">
              <a:solidFill>
                <a:schemeClr val="bg1"/>
              </a:solidFill>
              <a:ea typeface="ＭＳ Ｐゴシック" pitchFamily="34" charset="-128"/>
            </a:endParaRPr>
          </a:p>
          <a:p>
            <a:pPr marL="571500" indent="-57150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GB" sz="2200" dirty="0">
              <a:solidFill>
                <a:schemeClr val="bg1"/>
              </a:solidFill>
              <a:ea typeface="ＭＳ Ｐゴシック" pitchFamily="34" charset="-128"/>
            </a:endParaRPr>
          </a:p>
          <a:p>
            <a:pPr marL="571500" indent="-57150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GB" sz="2200" dirty="0">
              <a:solidFill>
                <a:schemeClr val="bg1"/>
              </a:solidFill>
              <a:ea typeface="ＭＳ Ｐゴシック" pitchFamily="34" charset="-128"/>
            </a:endParaRPr>
          </a:p>
          <a:p>
            <a:pPr marL="571500" indent="-57150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GB" sz="2200" dirty="0">
              <a:solidFill>
                <a:schemeClr val="bg1"/>
              </a:solidFill>
              <a:ea typeface="ＭＳ Ｐゴシック" pitchFamily="34" charset="-128"/>
            </a:endParaRPr>
          </a:p>
          <a:p>
            <a:pPr indent="-571500">
              <a:spcBef>
                <a:spcPct val="20000"/>
              </a:spcBef>
              <a:defRPr/>
            </a:pPr>
            <a:endParaRPr lang="en-GB" sz="1000" dirty="0">
              <a:solidFill>
                <a:schemeClr val="bg1"/>
              </a:solidFill>
              <a:ea typeface="ＭＳ Ｐゴシック" pitchFamily="34" charset="-128"/>
            </a:endParaRPr>
          </a:p>
          <a:p>
            <a:pPr indent="-571500">
              <a:spcBef>
                <a:spcPct val="20000"/>
              </a:spcBef>
              <a:defRPr/>
            </a:pPr>
            <a:r>
              <a:rPr lang="en-GB" sz="2200" dirty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GB" sz="2000" dirty="0">
                <a:solidFill>
                  <a:schemeClr val="bg1"/>
                </a:solidFill>
                <a:ea typeface="ＭＳ Ｐゴシック" pitchFamily="34" charset="-128"/>
              </a:rPr>
              <a:t>Low-SES smokers are more prone to use cigarette as a coping mechanism (to relieve stress, to take their mind off their cares and worries) </a:t>
            </a:r>
            <a:endParaRPr lang="en-GB" sz="2000" dirty="0">
              <a:solidFill>
                <a:schemeClr val="bg1"/>
              </a:solidFill>
              <a:ea typeface="ＭＳ Ｐゴシック" pitchFamily="34" charset="-128"/>
            </a:endParaRPr>
          </a:p>
          <a:p>
            <a:pPr indent="-571500">
              <a:spcBef>
                <a:spcPct val="20000"/>
              </a:spcBef>
              <a:defRPr/>
            </a:pPr>
            <a:r>
              <a:rPr lang="en-GB" sz="2000" dirty="0">
                <a:solidFill>
                  <a:schemeClr val="bg1"/>
                </a:solidFill>
                <a:ea typeface="ＭＳ Ｐゴシック" pitchFamily="34" charset="-128"/>
                <a:sym typeface="Wingdings" pitchFamily="2" charset="2"/>
              </a:rPr>
              <a:t> </a:t>
            </a:r>
            <a:r>
              <a:rPr lang="en-GB" sz="2000" dirty="0">
                <a:solidFill>
                  <a:schemeClr val="bg1"/>
                </a:solidFill>
                <a:ea typeface="ＭＳ Ｐゴシック" pitchFamily="34" charset="-128"/>
                <a:sym typeface="Wingdings" pitchFamily="2" charset="2"/>
              </a:rPr>
              <a:t>they regard cigarettes as a basic essential </a:t>
            </a:r>
            <a:r>
              <a:rPr lang="en-GB" sz="2000" dirty="0">
                <a:solidFill>
                  <a:schemeClr val="bg1"/>
                </a:solidFill>
                <a:ea typeface="ＭＳ Ｐゴシック" pitchFamily="34" charset="-128"/>
                <a:sym typeface="Wingdings" pitchFamily="2" charset="2"/>
              </a:rPr>
              <a:t>/one </a:t>
            </a:r>
            <a:r>
              <a:rPr lang="en-GB" sz="2000" dirty="0">
                <a:solidFill>
                  <a:schemeClr val="bg1"/>
                </a:solidFill>
                <a:ea typeface="ＭＳ Ｐゴシック" pitchFamily="34" charset="-128"/>
                <a:sym typeface="Wingdings" pitchFamily="2" charset="2"/>
              </a:rPr>
              <a:t>of their last few pleasure  Facing increasing cigarettes prices, they try to reduce the cost of their smoking habit, not to quit or to reduce their consumption.</a:t>
            </a:r>
          </a:p>
          <a:p>
            <a:pPr>
              <a:spcBef>
                <a:spcPct val="20000"/>
              </a:spcBef>
              <a:defRPr/>
            </a:pPr>
            <a:r>
              <a:rPr lang="en-GB" sz="2400" dirty="0">
                <a:solidFill>
                  <a:srgbClr val="00FF00"/>
                </a:solidFill>
                <a:ea typeface="ＭＳ Ｐゴシック" pitchFamily="34" charset="-128"/>
                <a:sym typeface="Wingdings" pitchFamily="2" charset="2"/>
              </a:rPr>
              <a:t>… because </a:t>
            </a:r>
            <a:r>
              <a:rPr lang="en-GB" sz="2400" dirty="0">
                <a:solidFill>
                  <a:srgbClr val="00FF00"/>
                </a:solidFill>
                <a:ea typeface="ＭＳ Ｐゴシック" pitchFamily="34" charset="-128"/>
                <a:sym typeface="Wingdings" pitchFamily="2" charset="2"/>
              </a:rPr>
              <a:t>they “need” cigarettes more than other smokers (specific motives</a:t>
            </a:r>
            <a:r>
              <a:rPr lang="en-GB" sz="2400" dirty="0">
                <a:solidFill>
                  <a:srgbClr val="00FF00"/>
                </a:solidFill>
                <a:ea typeface="ＭＳ Ｐゴシック" pitchFamily="34" charset="-128"/>
                <a:sym typeface="Wingdings" pitchFamily="2" charset="2"/>
              </a:rPr>
              <a:t>), as economic hardship induces stress/distress.</a:t>
            </a:r>
            <a:endParaRPr lang="en-GB" sz="2400" dirty="0">
              <a:solidFill>
                <a:srgbClr val="00FF00"/>
              </a:solidFill>
              <a:ea typeface="ＭＳ Ｐゴシック" pitchFamily="34" charset="-128"/>
            </a:endParaRPr>
          </a:p>
        </p:txBody>
      </p:sp>
      <p:pic>
        <p:nvPicPr>
          <p:cNvPr id="686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1628775"/>
            <a:ext cx="734695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51263" y="2298700"/>
            <a:ext cx="18192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lèche courbée vers la gauche 10"/>
          <p:cNvSpPr/>
          <p:nvPr/>
        </p:nvSpPr>
        <p:spPr>
          <a:xfrm>
            <a:off x="8497888" y="1484313"/>
            <a:ext cx="612775" cy="4151312"/>
          </a:xfrm>
          <a:prstGeom prst="curvedLef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250" y="188913"/>
            <a:ext cx="9144000" cy="10271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ctr">
              <a:spcBef>
                <a:spcPct val="20000"/>
              </a:spcBef>
              <a:defRPr/>
            </a:pP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II.4. The social </a:t>
            </a:r>
            <a:r>
              <a:rPr lang="fr-FR" sz="32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differentiation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 of smoking.</a:t>
            </a:r>
            <a:r>
              <a:rPr lang="fr-FR" sz="3200" b="1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4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(3/5)</a:t>
            </a:r>
            <a:endParaRPr lang="fr-FR" sz="2000" kern="0" dirty="0">
              <a:solidFill>
                <a:schemeClr val="bg1"/>
              </a:solidFill>
              <a:latin typeface="Calibri" panose="020F0502020204030204" pitchFamily="34" charset="0"/>
              <a:ea typeface="ＭＳ Ｐゴシック" charset="-128"/>
              <a:cs typeface="Arial" pitchFamily="34" charset="0"/>
            </a:endParaRPr>
          </a:p>
          <a:p>
            <a:pPr marL="571500" indent="-571500" algn="ctr">
              <a:spcBef>
                <a:spcPct val="20000"/>
              </a:spcBef>
              <a:defRPr/>
            </a:pPr>
            <a:r>
              <a:rPr lang="fr-FR" sz="2000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charset="-128"/>
                <a:cs typeface="Arial" pitchFamily="34" charset="0"/>
              </a:rPr>
              <a:t>                                                                                                          </a:t>
            </a:r>
            <a:r>
              <a:rPr lang="fr-FR" sz="2400" kern="0" dirty="0">
                <a:solidFill>
                  <a:schemeClr val="bg1"/>
                </a:solidFill>
                <a:latin typeface="Book Antiqua" pitchFamily="18" charset="0"/>
                <a:ea typeface="ＭＳ Ｐゴシック" charset="-128"/>
                <a:cs typeface="Arial" pitchFamily="34" charset="0"/>
              </a:rPr>
              <a:t> </a:t>
            </a:r>
            <a:endParaRPr lang="fr-FR" sz="2400" b="1" kern="0" dirty="0">
              <a:solidFill>
                <a:schemeClr val="bg1"/>
              </a:solidFill>
              <a:ea typeface="ＭＳ Ｐゴシック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7225" y="1412875"/>
            <a:ext cx="7772400" cy="1470025"/>
          </a:xfrm>
        </p:spPr>
        <p:txBody>
          <a:bodyPr/>
          <a:lstStyle/>
          <a:p>
            <a:pPr algn="ctr"/>
            <a:r>
              <a:rPr lang="fr-FR" altLang="fr-FR" sz="3600" b="0" smtClean="0">
                <a:latin typeface="Tw Cen MT Condensed Extra Bold" pitchFamily="34" charset="0"/>
              </a:rPr>
              <a:t/>
            </a:r>
            <a:br>
              <a:rPr lang="fr-FR" altLang="fr-FR" sz="3600" b="0" smtClean="0">
                <a:latin typeface="Tw Cen MT Condensed Extra Bold" pitchFamily="34" charset="0"/>
              </a:rPr>
            </a:br>
            <a:r>
              <a:rPr lang="fr-FR" altLang="fr-FR" sz="3600" b="0" smtClean="0">
                <a:latin typeface="Tw Cen MT Condensed Extra Bold" pitchFamily="34" charset="0"/>
              </a:rPr>
              <a:t/>
            </a:r>
            <a:br>
              <a:rPr lang="fr-FR" altLang="fr-FR" sz="3600" b="0" smtClean="0">
                <a:latin typeface="Tw Cen MT Condensed Extra Bold" pitchFamily="34" charset="0"/>
              </a:rPr>
            </a:br>
            <a:r>
              <a:rPr lang="fr-FR" altLang="fr-FR" sz="3600" b="0" smtClean="0">
                <a:latin typeface="Tw Cen MT Condensed Extra Bold" pitchFamily="34" charset="0"/>
              </a:rPr>
              <a:t/>
            </a:r>
            <a:br>
              <a:rPr lang="fr-FR" altLang="fr-FR" sz="3600" b="0" smtClean="0">
                <a:latin typeface="Tw Cen MT Condensed Extra Bold" pitchFamily="34" charset="0"/>
              </a:rPr>
            </a:br>
            <a:endParaRPr lang="fr-FR" altLang="fr-FR" sz="2400" smtClean="0">
              <a:solidFill>
                <a:srgbClr val="00CC00"/>
              </a:solidFill>
              <a:latin typeface="Tw Cen MT Condensed Extra Bold" pitchFamily="34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908050"/>
            <a:ext cx="8713788" cy="5184775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fr-FR" altLang="fr-FR" sz="2200" b="0" smtClean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altLang="fr-FR" sz="2200" b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just">
              <a:buFont typeface="Wingdings" pitchFamily="2" charset="2"/>
              <a:buChar char="Ø"/>
            </a:pPr>
            <a:endParaRPr lang="fr-FR" altLang="fr-FR" sz="1000" b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just"/>
            <a:r>
              <a:rPr lang="fr-FR" altLang="fr-FR" sz="20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Prevention as an intertemporal choice  time preferences.</a:t>
            </a:r>
            <a:r>
              <a:rPr lang="fr-FR" altLang="fr-FR" sz="20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Font typeface="Wingdings" pitchFamily="2" charset="2"/>
              <a:buChar char="Ø"/>
            </a:pPr>
            <a:endParaRPr lang="fr-FR" altLang="fr-FR" sz="2200" b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fr-FR" altLang="fr-FR" sz="2400" b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llipse 3"/>
          <p:cNvSpPr/>
          <p:nvPr/>
        </p:nvSpPr>
        <p:spPr bwMode="auto">
          <a:xfrm>
            <a:off x="0" y="4005263"/>
            <a:ext cx="3059113" cy="561975"/>
          </a:xfrm>
          <a:prstGeom prst="ellipse">
            <a:avLst/>
          </a:prstGeom>
          <a:solidFill>
            <a:schemeClr val="accent2">
              <a:alpha val="5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fr-F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oriented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à coins arrondis 4"/>
          <p:cNvSpPr/>
          <p:nvPr/>
        </p:nvSpPr>
        <p:spPr bwMode="auto">
          <a:xfrm>
            <a:off x="395288" y="5084763"/>
            <a:ext cx="2376487" cy="442912"/>
          </a:xfrm>
          <a:prstGeom prst="roundRect">
            <a:avLst/>
          </a:prstGeom>
          <a:solidFill>
            <a:schemeClr val="accent2">
              <a:alpha val="5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smoking</a:t>
            </a:r>
            <a:endParaRPr lang="fr-FR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662" name="ZoneTexte 5"/>
          <p:cNvSpPr txBox="1">
            <a:spLocks noChangeArrowheads="1"/>
          </p:cNvSpPr>
          <p:nvPr/>
        </p:nvSpPr>
        <p:spPr bwMode="auto">
          <a:xfrm>
            <a:off x="3203575" y="2997200"/>
            <a:ext cx="4752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2000">
                <a:solidFill>
                  <a:schemeClr val="bg1"/>
                </a:solidFill>
              </a:rPr>
              <a:t>Among smokers: (logistic regressions)</a:t>
            </a:r>
            <a:endParaRPr lang="fr-FR" altLang="fr-FR" sz="2000"/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5364163" y="3860800"/>
            <a:ext cx="3635375" cy="442913"/>
          </a:xfrm>
          <a:prstGeom prst="roundRect">
            <a:avLst/>
          </a:prstGeom>
          <a:solidFill>
            <a:schemeClr val="accent2">
              <a:alpha val="5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toward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</a:t>
            </a:r>
            <a:endParaRPr lang="fr-FR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3924300" y="4868863"/>
            <a:ext cx="2879725" cy="442912"/>
          </a:xfrm>
          <a:prstGeom prst="roundRect">
            <a:avLst/>
          </a:prstGeom>
          <a:solidFill>
            <a:schemeClr val="accent2">
              <a:alpha val="5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Recent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quitting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attempt</a:t>
            </a:r>
            <a:endParaRPr lang="fr-FR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5040313" y="4365625"/>
            <a:ext cx="3203575" cy="442913"/>
          </a:xfrm>
          <a:prstGeom prst="roundRect">
            <a:avLst/>
          </a:prstGeom>
          <a:solidFill>
            <a:schemeClr val="accent2">
              <a:alpha val="5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Recent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smoking </a:t>
            </a:r>
            <a:r>
              <a:rPr lang="fr-F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reduction</a:t>
            </a:r>
            <a:endParaRPr lang="fr-FR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5148263" y="3357563"/>
            <a:ext cx="3995737" cy="441325"/>
          </a:xfrm>
          <a:prstGeom prst="roundRect">
            <a:avLst/>
          </a:prstGeom>
          <a:solidFill>
            <a:schemeClr val="accent2">
              <a:alpha val="5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Fear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smoking-</a:t>
            </a:r>
            <a:r>
              <a:rPr lang="fr-F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related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cancers</a:t>
            </a:r>
            <a:endParaRPr lang="fr-FR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Connecteur droit avec flèche 12"/>
          <p:cNvCxnSpPr/>
          <p:nvPr/>
        </p:nvCxnSpPr>
        <p:spPr bwMode="auto">
          <a:xfrm>
            <a:off x="1547813" y="4581525"/>
            <a:ext cx="0" cy="503238"/>
          </a:xfrm>
          <a:prstGeom prst="straightConnector1">
            <a:avLst/>
          </a:prstGeom>
          <a:solidFill>
            <a:schemeClr val="accent2">
              <a:alpha val="58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lg" len="lg"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</p:cxnSp>
      <p:sp>
        <p:nvSpPr>
          <p:cNvPr id="70668" name="ZoneTexte 21"/>
          <p:cNvSpPr txBox="1">
            <a:spLocks noChangeArrowheads="1"/>
          </p:cNvSpPr>
          <p:nvPr/>
        </p:nvSpPr>
        <p:spPr bwMode="auto">
          <a:xfrm>
            <a:off x="1196975" y="4483100"/>
            <a:ext cx="4540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fr-FR" altLang="fr-FR" sz="360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70669" name="Rectangle 28"/>
          <p:cNvSpPr>
            <a:spLocks noChangeArrowheads="1"/>
          </p:cNvSpPr>
          <p:nvPr/>
        </p:nvSpPr>
        <p:spPr bwMode="auto">
          <a:xfrm>
            <a:off x="101600" y="965200"/>
            <a:ext cx="90424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GB" sz="2200" b="1">
                <a:solidFill>
                  <a:srgbClr val="00FF00"/>
                </a:solidFill>
                <a:latin typeface="Myriad Roman"/>
              </a:rPr>
              <a:t>Why are low-SES people more prone to smoke/less likely to quit?</a:t>
            </a:r>
          </a:p>
        </p:txBody>
      </p:sp>
      <p:pic>
        <p:nvPicPr>
          <p:cNvPr id="7067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850" y="1885950"/>
            <a:ext cx="7018338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/>
        </p:nvSpPr>
        <p:spPr>
          <a:xfrm>
            <a:off x="0" y="6237288"/>
            <a:ext cx="9144000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7067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600" y="6276975"/>
            <a:ext cx="10858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73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850" y="6410325"/>
            <a:ext cx="17272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Connecteur droit avec flèche 38"/>
          <p:cNvCxnSpPr/>
          <p:nvPr/>
        </p:nvCxnSpPr>
        <p:spPr bwMode="auto">
          <a:xfrm flipV="1">
            <a:off x="2411413" y="3644900"/>
            <a:ext cx="2665412" cy="360363"/>
          </a:xfrm>
          <a:prstGeom prst="straightConnector1">
            <a:avLst/>
          </a:prstGeom>
          <a:solidFill>
            <a:schemeClr val="accent2">
              <a:alpha val="58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lg" len="lg"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</p:cxnSp>
      <p:cxnSp>
        <p:nvCxnSpPr>
          <p:cNvPr id="43" name="Connecteur droit avec flèche 42"/>
          <p:cNvCxnSpPr>
            <a:endCxn id="7" idx="1"/>
          </p:cNvCxnSpPr>
          <p:nvPr/>
        </p:nvCxnSpPr>
        <p:spPr bwMode="auto">
          <a:xfrm flipV="1">
            <a:off x="2987675" y="4083050"/>
            <a:ext cx="2376488" cy="66675"/>
          </a:xfrm>
          <a:prstGeom prst="straightConnector1">
            <a:avLst/>
          </a:prstGeom>
          <a:solidFill>
            <a:schemeClr val="accent2">
              <a:alpha val="58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lg" len="lg"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</p:cxnSp>
      <p:cxnSp>
        <p:nvCxnSpPr>
          <p:cNvPr id="44" name="Connecteur droit avec flèche 43"/>
          <p:cNvCxnSpPr>
            <a:endCxn id="9" idx="1"/>
          </p:cNvCxnSpPr>
          <p:nvPr/>
        </p:nvCxnSpPr>
        <p:spPr bwMode="auto">
          <a:xfrm>
            <a:off x="2987675" y="4365625"/>
            <a:ext cx="2052638" cy="220663"/>
          </a:xfrm>
          <a:prstGeom prst="straightConnector1">
            <a:avLst/>
          </a:prstGeom>
          <a:solidFill>
            <a:schemeClr val="accent2">
              <a:alpha val="58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lg" len="lg"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</p:cxnSp>
      <p:cxnSp>
        <p:nvCxnSpPr>
          <p:cNvPr id="45" name="Connecteur droit avec flèche 44"/>
          <p:cNvCxnSpPr/>
          <p:nvPr/>
        </p:nvCxnSpPr>
        <p:spPr bwMode="auto">
          <a:xfrm>
            <a:off x="2268538" y="4581525"/>
            <a:ext cx="1943100" cy="287338"/>
          </a:xfrm>
          <a:prstGeom prst="straightConnector1">
            <a:avLst/>
          </a:prstGeom>
          <a:solidFill>
            <a:schemeClr val="accent2">
              <a:alpha val="58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lg" len="lg"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</p:cxnSp>
      <p:sp>
        <p:nvSpPr>
          <p:cNvPr id="70678" name="ZoneTexte 50"/>
          <p:cNvSpPr txBox="1">
            <a:spLocks noChangeArrowheads="1"/>
          </p:cNvSpPr>
          <p:nvPr/>
        </p:nvSpPr>
        <p:spPr bwMode="auto">
          <a:xfrm>
            <a:off x="4089400" y="3308350"/>
            <a:ext cx="3381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fr-FR" altLang="fr-FR" sz="3600">
                <a:solidFill>
                  <a:schemeClr val="bg1"/>
                </a:solidFill>
              </a:rPr>
              <a:t>-</a:t>
            </a:r>
          </a:p>
          <a:p>
            <a:pPr eaLnBrk="1" hangingPunct="1"/>
            <a:r>
              <a:rPr lang="fr-FR" altLang="fr-FR" sz="360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70679" name="ZoneTexte 51"/>
          <p:cNvSpPr txBox="1">
            <a:spLocks noChangeArrowheads="1"/>
          </p:cNvSpPr>
          <p:nvPr/>
        </p:nvSpPr>
        <p:spPr bwMode="auto">
          <a:xfrm>
            <a:off x="3348038" y="4005263"/>
            <a:ext cx="2873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3600">
                <a:solidFill>
                  <a:schemeClr val="bg1"/>
                </a:solidFill>
              </a:rPr>
              <a:t>-</a:t>
            </a:r>
          </a:p>
          <a:p>
            <a:pPr eaLnBrk="1" hangingPunct="1"/>
            <a:r>
              <a:rPr lang="fr-FR" altLang="fr-FR" sz="360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64" name="Rectangle à coins arrondis 63"/>
          <p:cNvSpPr/>
          <p:nvPr/>
        </p:nvSpPr>
        <p:spPr bwMode="auto">
          <a:xfrm>
            <a:off x="900113" y="3130550"/>
            <a:ext cx="1368425" cy="442913"/>
          </a:xfrm>
          <a:prstGeom prst="roundRect">
            <a:avLst/>
          </a:prstGeom>
          <a:solidFill>
            <a:schemeClr val="accent2">
              <a:alpha val="5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SES</a:t>
            </a:r>
            <a:endParaRPr lang="fr-FR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5" name="Connecteur droit avec flèche 64"/>
          <p:cNvCxnSpPr/>
          <p:nvPr/>
        </p:nvCxnSpPr>
        <p:spPr bwMode="auto">
          <a:xfrm>
            <a:off x="1547813" y="3500438"/>
            <a:ext cx="0" cy="504825"/>
          </a:xfrm>
          <a:prstGeom prst="straightConnector1">
            <a:avLst/>
          </a:prstGeom>
          <a:solidFill>
            <a:schemeClr val="accent2">
              <a:alpha val="58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lg" len="lg"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</p:cxnSp>
      <p:sp>
        <p:nvSpPr>
          <p:cNvPr id="70682" name="ZoneTexte 65"/>
          <p:cNvSpPr txBox="1">
            <a:spLocks noChangeArrowheads="1"/>
          </p:cNvSpPr>
          <p:nvPr/>
        </p:nvSpPr>
        <p:spPr bwMode="auto">
          <a:xfrm>
            <a:off x="1187450" y="3417888"/>
            <a:ext cx="4540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fr-FR" altLang="fr-FR" sz="360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5250" y="188913"/>
            <a:ext cx="9144000" cy="10271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ctr">
              <a:spcBef>
                <a:spcPct val="20000"/>
              </a:spcBef>
              <a:defRPr/>
            </a:pP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II.4. The social </a:t>
            </a:r>
            <a:r>
              <a:rPr lang="fr-FR" sz="32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differentiation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 of smoking.</a:t>
            </a:r>
            <a:r>
              <a:rPr lang="fr-FR" sz="3200" b="1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4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(4/5)</a:t>
            </a:r>
            <a:endParaRPr lang="fr-FR" sz="2000" kern="0" dirty="0">
              <a:solidFill>
                <a:schemeClr val="bg1"/>
              </a:solidFill>
              <a:latin typeface="Calibri" panose="020F0502020204030204" pitchFamily="34" charset="0"/>
              <a:ea typeface="ＭＳ Ｐゴシック" charset="-128"/>
              <a:cs typeface="Arial" pitchFamily="34" charset="0"/>
            </a:endParaRPr>
          </a:p>
          <a:p>
            <a:pPr marL="571500" indent="-571500" algn="ctr">
              <a:spcBef>
                <a:spcPct val="20000"/>
              </a:spcBef>
              <a:defRPr/>
            </a:pPr>
            <a:r>
              <a:rPr lang="fr-FR" sz="2000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charset="-128"/>
                <a:cs typeface="Arial" pitchFamily="34" charset="0"/>
              </a:rPr>
              <a:t>                                                                                                          </a:t>
            </a:r>
            <a:r>
              <a:rPr lang="fr-FR" sz="2400" kern="0" dirty="0">
                <a:solidFill>
                  <a:schemeClr val="bg1"/>
                </a:solidFill>
                <a:latin typeface="Book Antiqua" pitchFamily="18" charset="0"/>
                <a:ea typeface="ＭＳ Ｐゴシック" charset="-128"/>
                <a:cs typeface="Arial" pitchFamily="34" charset="0"/>
              </a:rPr>
              <a:t> </a:t>
            </a:r>
            <a:endParaRPr lang="fr-FR" sz="2400" b="1" kern="0" dirty="0">
              <a:solidFill>
                <a:schemeClr val="bg1"/>
              </a:solidFill>
              <a:ea typeface="ＭＳ Ｐゴシック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7225" y="1412875"/>
            <a:ext cx="7772400" cy="1470025"/>
          </a:xfrm>
        </p:spPr>
        <p:txBody>
          <a:bodyPr/>
          <a:lstStyle/>
          <a:p>
            <a:pPr algn="ctr"/>
            <a:r>
              <a:rPr lang="fr-FR" altLang="fr-FR" sz="3600" b="0" smtClean="0">
                <a:latin typeface="Tw Cen MT Condensed Extra Bold" pitchFamily="34" charset="0"/>
              </a:rPr>
              <a:t/>
            </a:r>
            <a:br>
              <a:rPr lang="fr-FR" altLang="fr-FR" sz="3600" b="0" smtClean="0">
                <a:latin typeface="Tw Cen MT Condensed Extra Bold" pitchFamily="34" charset="0"/>
              </a:rPr>
            </a:br>
            <a:r>
              <a:rPr lang="fr-FR" altLang="fr-FR" sz="3600" b="0" smtClean="0">
                <a:latin typeface="Tw Cen MT Condensed Extra Bold" pitchFamily="34" charset="0"/>
              </a:rPr>
              <a:t/>
            </a:r>
            <a:br>
              <a:rPr lang="fr-FR" altLang="fr-FR" sz="3600" b="0" smtClean="0">
                <a:latin typeface="Tw Cen MT Condensed Extra Bold" pitchFamily="34" charset="0"/>
              </a:rPr>
            </a:br>
            <a:r>
              <a:rPr lang="fr-FR" altLang="fr-FR" sz="3600" b="0" smtClean="0">
                <a:latin typeface="Tw Cen MT Condensed Extra Bold" pitchFamily="34" charset="0"/>
              </a:rPr>
              <a:t/>
            </a:r>
            <a:br>
              <a:rPr lang="fr-FR" altLang="fr-FR" sz="3600" b="0" smtClean="0">
                <a:latin typeface="Tw Cen MT Condensed Extra Bold" pitchFamily="34" charset="0"/>
              </a:rPr>
            </a:br>
            <a:endParaRPr lang="fr-FR" altLang="fr-FR" sz="2400" smtClean="0">
              <a:solidFill>
                <a:srgbClr val="00CC00"/>
              </a:solidFill>
              <a:latin typeface="Tw Cen MT Condensed Extra Bold" pitchFamily="34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908050"/>
            <a:ext cx="8713788" cy="5184775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fr-FR" altLang="fr-FR" sz="2200" b="0" smtClean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altLang="fr-FR" sz="2200" b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just">
              <a:buFont typeface="Wingdings" pitchFamily="2" charset="2"/>
              <a:buChar char="Ø"/>
            </a:pPr>
            <a:endParaRPr lang="fr-FR" altLang="fr-FR" sz="1000" b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just"/>
            <a:r>
              <a:rPr lang="fr-FR" altLang="fr-FR" sz="20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Prevention as an intertemporal choice  time preferences.</a:t>
            </a:r>
            <a:r>
              <a:rPr lang="fr-FR" altLang="fr-FR" sz="20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Font typeface="Wingdings" pitchFamily="2" charset="2"/>
              <a:buChar char="Ø"/>
            </a:pPr>
            <a:endParaRPr lang="fr-FR" altLang="fr-FR" sz="2200" b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fr-FR" altLang="fr-FR" sz="2400" b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llipse 3"/>
          <p:cNvSpPr/>
          <p:nvPr/>
        </p:nvSpPr>
        <p:spPr bwMode="auto">
          <a:xfrm>
            <a:off x="0" y="4005263"/>
            <a:ext cx="3059113" cy="561975"/>
          </a:xfrm>
          <a:prstGeom prst="ellipse">
            <a:avLst/>
          </a:prstGeom>
          <a:solidFill>
            <a:schemeClr val="accent2">
              <a:alpha val="5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fr-F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oriented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à coins arrondis 4"/>
          <p:cNvSpPr/>
          <p:nvPr/>
        </p:nvSpPr>
        <p:spPr bwMode="auto">
          <a:xfrm>
            <a:off x="395288" y="5084763"/>
            <a:ext cx="2376487" cy="442912"/>
          </a:xfrm>
          <a:prstGeom prst="roundRect">
            <a:avLst/>
          </a:prstGeom>
          <a:solidFill>
            <a:schemeClr val="accent2">
              <a:alpha val="5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smoking</a:t>
            </a:r>
            <a:endParaRPr lang="fr-FR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710" name="ZoneTexte 5"/>
          <p:cNvSpPr txBox="1">
            <a:spLocks noChangeArrowheads="1"/>
          </p:cNvSpPr>
          <p:nvPr/>
        </p:nvSpPr>
        <p:spPr bwMode="auto">
          <a:xfrm>
            <a:off x="3203575" y="2997200"/>
            <a:ext cx="4752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2000">
                <a:solidFill>
                  <a:schemeClr val="bg1"/>
                </a:solidFill>
              </a:rPr>
              <a:t>Among smokers: (logistic regressions)</a:t>
            </a:r>
            <a:endParaRPr lang="fr-FR" altLang="fr-FR" sz="2000"/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5364163" y="3860800"/>
            <a:ext cx="3635375" cy="442913"/>
          </a:xfrm>
          <a:prstGeom prst="roundRect">
            <a:avLst/>
          </a:prstGeom>
          <a:solidFill>
            <a:schemeClr val="accent2">
              <a:alpha val="5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toward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</a:t>
            </a:r>
            <a:endParaRPr lang="fr-FR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3924300" y="4868863"/>
            <a:ext cx="2879725" cy="442912"/>
          </a:xfrm>
          <a:prstGeom prst="roundRect">
            <a:avLst/>
          </a:prstGeom>
          <a:solidFill>
            <a:schemeClr val="accent2">
              <a:alpha val="5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Recent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quitting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attempt</a:t>
            </a:r>
            <a:endParaRPr lang="fr-FR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5040313" y="4365625"/>
            <a:ext cx="3203575" cy="442913"/>
          </a:xfrm>
          <a:prstGeom prst="roundRect">
            <a:avLst/>
          </a:prstGeom>
          <a:solidFill>
            <a:schemeClr val="accent2">
              <a:alpha val="5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Recent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smoking </a:t>
            </a:r>
            <a:r>
              <a:rPr lang="fr-F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reduction</a:t>
            </a:r>
            <a:endParaRPr lang="fr-FR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5148263" y="3357563"/>
            <a:ext cx="3995737" cy="441325"/>
          </a:xfrm>
          <a:prstGeom prst="roundRect">
            <a:avLst/>
          </a:prstGeom>
          <a:solidFill>
            <a:schemeClr val="accent2">
              <a:alpha val="5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Fear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smoking-</a:t>
            </a:r>
            <a:r>
              <a:rPr lang="fr-F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related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cancers</a:t>
            </a:r>
            <a:endParaRPr lang="fr-FR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Connecteur droit avec flèche 12"/>
          <p:cNvCxnSpPr/>
          <p:nvPr/>
        </p:nvCxnSpPr>
        <p:spPr bwMode="auto">
          <a:xfrm>
            <a:off x="1547813" y="4581525"/>
            <a:ext cx="0" cy="503238"/>
          </a:xfrm>
          <a:prstGeom prst="straightConnector1">
            <a:avLst/>
          </a:prstGeom>
          <a:solidFill>
            <a:schemeClr val="accent2">
              <a:alpha val="58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lg" len="lg"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</p:cxnSp>
      <p:sp>
        <p:nvSpPr>
          <p:cNvPr id="72716" name="ZoneTexte 21"/>
          <p:cNvSpPr txBox="1">
            <a:spLocks noChangeArrowheads="1"/>
          </p:cNvSpPr>
          <p:nvPr/>
        </p:nvSpPr>
        <p:spPr bwMode="auto">
          <a:xfrm>
            <a:off x="1165225" y="4484688"/>
            <a:ext cx="4540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fr-FR" altLang="fr-FR" sz="360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72717" name="Rectangle 28"/>
          <p:cNvSpPr>
            <a:spLocks noChangeArrowheads="1"/>
          </p:cNvSpPr>
          <p:nvPr/>
        </p:nvSpPr>
        <p:spPr bwMode="auto">
          <a:xfrm>
            <a:off x="101600" y="965200"/>
            <a:ext cx="90424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GB" sz="2200" b="1">
                <a:solidFill>
                  <a:srgbClr val="00FF00"/>
                </a:solidFill>
                <a:latin typeface="Myriad Roman"/>
              </a:rPr>
              <a:t>Why are low-SES people more prone to smoke/less likely to quit?</a:t>
            </a:r>
          </a:p>
        </p:txBody>
      </p:sp>
      <p:pic>
        <p:nvPicPr>
          <p:cNvPr id="727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850" y="1885950"/>
            <a:ext cx="7018338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/>
        </p:nvSpPr>
        <p:spPr>
          <a:xfrm>
            <a:off x="0" y="6237288"/>
            <a:ext cx="9144000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7272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600" y="6276975"/>
            <a:ext cx="10858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21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850" y="6410325"/>
            <a:ext cx="17272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Connecteur droit avec flèche 38"/>
          <p:cNvCxnSpPr/>
          <p:nvPr/>
        </p:nvCxnSpPr>
        <p:spPr bwMode="auto">
          <a:xfrm flipV="1">
            <a:off x="2411413" y="3644900"/>
            <a:ext cx="2665412" cy="360363"/>
          </a:xfrm>
          <a:prstGeom prst="straightConnector1">
            <a:avLst/>
          </a:prstGeom>
          <a:solidFill>
            <a:schemeClr val="accent2">
              <a:alpha val="58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lg" len="lg"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</p:cxnSp>
      <p:cxnSp>
        <p:nvCxnSpPr>
          <p:cNvPr id="43" name="Connecteur droit avec flèche 42"/>
          <p:cNvCxnSpPr>
            <a:endCxn id="7" idx="1"/>
          </p:cNvCxnSpPr>
          <p:nvPr/>
        </p:nvCxnSpPr>
        <p:spPr bwMode="auto">
          <a:xfrm flipV="1">
            <a:off x="2987675" y="4083050"/>
            <a:ext cx="2376488" cy="66675"/>
          </a:xfrm>
          <a:prstGeom prst="straightConnector1">
            <a:avLst/>
          </a:prstGeom>
          <a:solidFill>
            <a:schemeClr val="accent2">
              <a:alpha val="58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lg" len="lg"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</p:cxnSp>
      <p:cxnSp>
        <p:nvCxnSpPr>
          <p:cNvPr id="44" name="Connecteur droit avec flèche 43"/>
          <p:cNvCxnSpPr>
            <a:endCxn id="9" idx="1"/>
          </p:cNvCxnSpPr>
          <p:nvPr/>
        </p:nvCxnSpPr>
        <p:spPr bwMode="auto">
          <a:xfrm>
            <a:off x="2987675" y="4365625"/>
            <a:ext cx="2052638" cy="220663"/>
          </a:xfrm>
          <a:prstGeom prst="straightConnector1">
            <a:avLst/>
          </a:prstGeom>
          <a:solidFill>
            <a:schemeClr val="accent2">
              <a:alpha val="58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lg" len="lg"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</p:cxnSp>
      <p:cxnSp>
        <p:nvCxnSpPr>
          <p:cNvPr id="45" name="Connecteur droit avec flèche 44"/>
          <p:cNvCxnSpPr/>
          <p:nvPr/>
        </p:nvCxnSpPr>
        <p:spPr bwMode="auto">
          <a:xfrm>
            <a:off x="2268538" y="4581525"/>
            <a:ext cx="1943100" cy="287338"/>
          </a:xfrm>
          <a:prstGeom prst="straightConnector1">
            <a:avLst/>
          </a:prstGeom>
          <a:solidFill>
            <a:schemeClr val="accent2">
              <a:alpha val="58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lg" len="lg"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</p:cxnSp>
      <p:sp>
        <p:nvSpPr>
          <p:cNvPr id="72726" name="ZoneTexte 50"/>
          <p:cNvSpPr txBox="1">
            <a:spLocks noChangeArrowheads="1"/>
          </p:cNvSpPr>
          <p:nvPr/>
        </p:nvSpPr>
        <p:spPr bwMode="auto">
          <a:xfrm>
            <a:off x="4089400" y="3308350"/>
            <a:ext cx="3381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fr-FR" altLang="fr-FR" sz="3600">
                <a:solidFill>
                  <a:schemeClr val="bg1"/>
                </a:solidFill>
              </a:rPr>
              <a:t>-</a:t>
            </a:r>
          </a:p>
          <a:p>
            <a:pPr eaLnBrk="1" hangingPunct="1"/>
            <a:r>
              <a:rPr lang="fr-FR" altLang="fr-FR" sz="360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72727" name="ZoneTexte 51"/>
          <p:cNvSpPr txBox="1">
            <a:spLocks noChangeArrowheads="1"/>
          </p:cNvSpPr>
          <p:nvPr/>
        </p:nvSpPr>
        <p:spPr bwMode="auto">
          <a:xfrm>
            <a:off x="3348038" y="4005263"/>
            <a:ext cx="2873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3600">
                <a:solidFill>
                  <a:schemeClr val="bg1"/>
                </a:solidFill>
              </a:rPr>
              <a:t>-</a:t>
            </a:r>
          </a:p>
          <a:p>
            <a:pPr eaLnBrk="1" hangingPunct="1"/>
            <a:r>
              <a:rPr lang="fr-FR" altLang="fr-FR" sz="360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72728" name="Rectangle 54"/>
          <p:cNvSpPr>
            <a:spLocks noChangeArrowheads="1"/>
          </p:cNvSpPr>
          <p:nvPr/>
        </p:nvSpPr>
        <p:spPr bwMode="auto">
          <a:xfrm>
            <a:off x="447675" y="5478463"/>
            <a:ext cx="87852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GB" altLang="fr-FR" sz="2200" b="1">
                <a:solidFill>
                  <a:srgbClr val="00FF00"/>
                </a:solidFill>
              </a:rPr>
              <a:t>…because they are more present-oriented:</a:t>
            </a:r>
          </a:p>
          <a:p>
            <a:pPr>
              <a:spcBef>
                <a:spcPct val="20000"/>
              </a:spcBef>
            </a:pPr>
            <a:r>
              <a:rPr lang="en-GB" altLang="fr-FR" sz="2200" b="1">
                <a:solidFill>
                  <a:srgbClr val="00FF00"/>
                </a:solidFill>
              </a:rPr>
              <a:t>hardship shortens time horizon.</a:t>
            </a:r>
            <a:endParaRPr lang="en-GB" altLang="fr-FR" sz="2200">
              <a:solidFill>
                <a:schemeClr val="bg1"/>
              </a:solidFill>
            </a:endParaRPr>
          </a:p>
        </p:txBody>
      </p:sp>
      <p:sp>
        <p:nvSpPr>
          <p:cNvPr id="56" name="Flèche courbée vers la gauche 55"/>
          <p:cNvSpPr/>
          <p:nvPr/>
        </p:nvSpPr>
        <p:spPr>
          <a:xfrm>
            <a:off x="7885113" y="1341438"/>
            <a:ext cx="1079500" cy="4608512"/>
          </a:xfrm>
          <a:prstGeom prst="curvedLef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64" name="Rectangle à coins arrondis 63"/>
          <p:cNvSpPr/>
          <p:nvPr/>
        </p:nvSpPr>
        <p:spPr bwMode="auto">
          <a:xfrm>
            <a:off x="900113" y="3130550"/>
            <a:ext cx="1368425" cy="442913"/>
          </a:xfrm>
          <a:prstGeom prst="roundRect">
            <a:avLst/>
          </a:prstGeom>
          <a:solidFill>
            <a:schemeClr val="accent2">
              <a:alpha val="5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SES</a:t>
            </a:r>
            <a:endParaRPr lang="fr-FR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5" name="Connecteur droit avec flèche 64"/>
          <p:cNvCxnSpPr/>
          <p:nvPr/>
        </p:nvCxnSpPr>
        <p:spPr bwMode="auto">
          <a:xfrm>
            <a:off x="1547813" y="3500438"/>
            <a:ext cx="0" cy="504825"/>
          </a:xfrm>
          <a:prstGeom prst="straightConnector1">
            <a:avLst/>
          </a:prstGeom>
          <a:solidFill>
            <a:schemeClr val="accent2">
              <a:alpha val="58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lg" len="lg"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</p:cxnSp>
      <p:sp>
        <p:nvSpPr>
          <p:cNvPr id="72732" name="ZoneTexte 65"/>
          <p:cNvSpPr txBox="1">
            <a:spLocks noChangeArrowheads="1"/>
          </p:cNvSpPr>
          <p:nvPr/>
        </p:nvSpPr>
        <p:spPr bwMode="auto">
          <a:xfrm>
            <a:off x="1154113" y="3438525"/>
            <a:ext cx="4540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fr-FR" altLang="fr-FR" sz="360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5250" y="188913"/>
            <a:ext cx="9144000" cy="10271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ctr">
              <a:spcBef>
                <a:spcPct val="20000"/>
              </a:spcBef>
              <a:defRPr/>
            </a:pP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II.4. The social </a:t>
            </a:r>
            <a:r>
              <a:rPr lang="fr-FR" sz="32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differentiation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 of smoking.</a:t>
            </a:r>
            <a:r>
              <a:rPr lang="fr-FR" sz="3200" b="1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4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(4/5)</a:t>
            </a:r>
            <a:endParaRPr lang="fr-FR" sz="2000" kern="0" dirty="0">
              <a:solidFill>
                <a:schemeClr val="bg1"/>
              </a:solidFill>
              <a:latin typeface="Calibri" panose="020F0502020204030204" pitchFamily="34" charset="0"/>
              <a:ea typeface="ＭＳ Ｐゴシック" charset="-128"/>
              <a:cs typeface="Arial" pitchFamily="34" charset="0"/>
            </a:endParaRPr>
          </a:p>
          <a:p>
            <a:pPr marL="571500" indent="-571500" algn="ctr">
              <a:spcBef>
                <a:spcPct val="20000"/>
              </a:spcBef>
              <a:defRPr/>
            </a:pPr>
            <a:r>
              <a:rPr lang="fr-FR" sz="2000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charset="-128"/>
                <a:cs typeface="Arial" pitchFamily="34" charset="0"/>
              </a:rPr>
              <a:t>                                                                                                          </a:t>
            </a:r>
            <a:r>
              <a:rPr lang="fr-FR" sz="2400" kern="0" dirty="0">
                <a:solidFill>
                  <a:schemeClr val="bg1"/>
                </a:solidFill>
                <a:latin typeface="Book Antiqua" pitchFamily="18" charset="0"/>
                <a:ea typeface="ＭＳ Ｐゴシック" charset="-128"/>
                <a:cs typeface="Arial" pitchFamily="34" charset="0"/>
              </a:rPr>
              <a:t> </a:t>
            </a:r>
            <a:endParaRPr lang="fr-FR" sz="2400" b="1" kern="0" dirty="0">
              <a:solidFill>
                <a:schemeClr val="bg1"/>
              </a:solidFill>
              <a:ea typeface="ＭＳ Ｐゴシック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79388" y="333375"/>
            <a:ext cx="8964612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buFontTx/>
              <a:buChar char="-"/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095375" lvl="2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buFontTx/>
              <a:buChar char="-"/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000" dirty="0">
              <a:solidFill>
                <a:schemeClr val="accent3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237288"/>
            <a:ext cx="9144000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7475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276975"/>
            <a:ext cx="10858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6410325"/>
            <a:ext cx="17272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165100" y="836613"/>
            <a:ext cx="8978900" cy="763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spcBef>
                <a:spcPct val="20000"/>
              </a:spcBef>
              <a:buBlip>
                <a:blip r:embed="rId5"/>
              </a:buBlip>
              <a:defRPr sz="2800" b="1">
                <a:solidFill>
                  <a:srgbClr val="DFE8FF"/>
                </a:solidFill>
                <a:latin typeface="Myriad Roman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DFE8FF"/>
                </a:solidFill>
                <a:latin typeface="Myriad Roman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Myriad Roman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Myriad Roman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Myriad Roman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Myriad Roman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Myriad Roman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Myriad Roman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Myriad Roman"/>
                <a:ea typeface="MS PGothic" panose="020B0600070205080204" pitchFamily="34" charset="-128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GB" altLang="fr-FR" sz="2200" dirty="0" smtClean="0">
                <a:solidFill>
                  <a:srgbClr val="00FF00"/>
                </a:solidFill>
                <a:latin typeface="Arial" panose="020B0604020202020204" pitchFamily="34" charset="0"/>
              </a:rPr>
              <a:t>Why are low-SES people more prone to smoke/less likely to quit?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GB" altLang="fr-FR" sz="2200" dirty="0" smtClean="0">
              <a:solidFill>
                <a:srgbClr val="00FF00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GB" altLang="fr-FR" sz="2200" dirty="0" smtClean="0">
              <a:solidFill>
                <a:srgbClr val="00FF00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GB" altLang="fr-FR" sz="2200" dirty="0" smtClean="0">
              <a:solidFill>
                <a:srgbClr val="00FF00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GB" altLang="fr-FR" sz="2200" dirty="0" smtClean="0">
              <a:solidFill>
                <a:srgbClr val="00FF00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GB" altLang="fr-FR" sz="2200" dirty="0" smtClean="0">
              <a:solidFill>
                <a:srgbClr val="00FF00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GB" altLang="fr-FR" sz="2200" dirty="0" smtClean="0">
              <a:solidFill>
                <a:srgbClr val="00FF00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GB" altLang="fr-FR" sz="2200" dirty="0" smtClean="0">
              <a:solidFill>
                <a:srgbClr val="00FF00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GB" altLang="fr-FR" sz="2400" dirty="0" smtClean="0">
              <a:solidFill>
                <a:srgbClr val="00FF00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GB" altLang="fr-FR" sz="2400" dirty="0" smtClean="0">
              <a:solidFill>
                <a:srgbClr val="00FF00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GB" altLang="fr-FR" sz="1000" dirty="0" smtClean="0">
              <a:solidFill>
                <a:srgbClr val="00FF00"/>
              </a:solidFill>
              <a:latin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endParaRPr lang="en-GB" altLang="fr-FR" sz="800" dirty="0" smtClean="0">
              <a:solidFill>
                <a:srgbClr val="00FF00"/>
              </a:solidFill>
              <a:latin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endParaRPr lang="en-GB" altLang="fr-FR" sz="800" dirty="0" smtClean="0">
              <a:solidFill>
                <a:srgbClr val="00FF00"/>
              </a:solidFill>
              <a:latin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endParaRPr lang="en-GB" altLang="fr-FR" sz="2200" b="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GB" altLang="fr-FR" sz="2200" b="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GB" altLang="fr-FR" sz="2200" b="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GB" altLang="fr-FR" sz="2200" b="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GB" altLang="fr-FR" sz="2200" b="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GB" altLang="fr-FR" sz="2200" b="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GB" altLang="fr-FR" sz="2200" b="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  <a:defRPr/>
            </a:pPr>
            <a:endParaRPr lang="en-GB" altLang="fr-FR" sz="800" b="0" dirty="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7475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8" y="1254125"/>
            <a:ext cx="75152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4288" y="133350"/>
            <a:ext cx="9144000" cy="10287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ctr">
              <a:spcBef>
                <a:spcPct val="20000"/>
              </a:spcBef>
              <a:defRPr/>
            </a:pP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II.4. The social </a:t>
            </a:r>
            <a:r>
              <a:rPr lang="fr-FR" sz="32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differentiation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 of smoking.</a:t>
            </a:r>
            <a:r>
              <a:rPr lang="fr-FR" sz="3200" b="1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4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(5/5)</a:t>
            </a:r>
            <a:endParaRPr lang="fr-FR" sz="2000" kern="0" dirty="0">
              <a:solidFill>
                <a:schemeClr val="bg1"/>
              </a:solidFill>
              <a:latin typeface="Calibri" panose="020F0502020204030204" pitchFamily="34" charset="0"/>
              <a:ea typeface="ＭＳ Ｐゴシック" charset="-128"/>
              <a:cs typeface="Arial" pitchFamily="34" charset="0"/>
            </a:endParaRPr>
          </a:p>
          <a:p>
            <a:pPr marL="571500" indent="-571500" algn="ctr">
              <a:spcBef>
                <a:spcPct val="20000"/>
              </a:spcBef>
              <a:defRPr/>
            </a:pPr>
            <a:r>
              <a:rPr lang="fr-FR" sz="2000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charset="-128"/>
                <a:cs typeface="Arial" pitchFamily="34" charset="0"/>
              </a:rPr>
              <a:t>                                                                                                      </a:t>
            </a:r>
            <a:r>
              <a:rPr lang="fr-FR" sz="2400" kern="0" dirty="0">
                <a:solidFill>
                  <a:schemeClr val="bg1"/>
                </a:solidFill>
                <a:latin typeface="Book Antiqua" pitchFamily="18" charset="0"/>
                <a:ea typeface="ＭＳ Ｐゴシック" charset="-128"/>
                <a:cs typeface="Arial" pitchFamily="34" charset="0"/>
              </a:rPr>
              <a:t> </a:t>
            </a:r>
            <a:endParaRPr lang="fr-FR" sz="2400" b="1" kern="0" dirty="0">
              <a:solidFill>
                <a:schemeClr val="bg1"/>
              </a:solidFill>
              <a:ea typeface="ＭＳ Ｐゴシック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79388" y="333375"/>
            <a:ext cx="8964612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buFontTx/>
              <a:buChar char="-"/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095375" lvl="2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buFontTx/>
              <a:buChar char="-"/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000" dirty="0">
              <a:solidFill>
                <a:schemeClr val="accent3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237288"/>
            <a:ext cx="9144000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7680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276975"/>
            <a:ext cx="10858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6410325"/>
            <a:ext cx="17272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165100" y="836613"/>
            <a:ext cx="8978900" cy="855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spcBef>
                <a:spcPct val="20000"/>
              </a:spcBef>
              <a:buBlip>
                <a:blip r:embed="rId5"/>
              </a:buBlip>
              <a:defRPr sz="2800" b="1">
                <a:solidFill>
                  <a:srgbClr val="DFE8FF"/>
                </a:solidFill>
                <a:latin typeface="Myriad Roman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DFE8FF"/>
                </a:solidFill>
                <a:latin typeface="Myriad Roman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Myriad Roman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Myriad Roman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Myriad Roman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Myriad Roman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Myriad Roman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Myriad Roman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Myriad Roman"/>
                <a:ea typeface="MS PGothic" panose="020B0600070205080204" pitchFamily="34" charset="-128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GB" altLang="fr-FR" sz="2200" dirty="0" smtClean="0">
                <a:solidFill>
                  <a:srgbClr val="00FF00"/>
                </a:solidFill>
                <a:latin typeface="Arial" panose="020B0604020202020204" pitchFamily="34" charset="0"/>
              </a:rPr>
              <a:t>Why are low-SES people more prone to smoke/less likely to quit?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GB" altLang="fr-FR" sz="2200" dirty="0" smtClean="0">
              <a:solidFill>
                <a:srgbClr val="00FF00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GB" altLang="fr-FR" sz="2200" dirty="0" smtClean="0">
              <a:solidFill>
                <a:srgbClr val="00FF00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GB" altLang="fr-FR" sz="2200" dirty="0" smtClean="0">
              <a:solidFill>
                <a:srgbClr val="00FF00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GB" altLang="fr-FR" sz="2200" dirty="0" smtClean="0">
              <a:solidFill>
                <a:srgbClr val="00FF00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GB" altLang="fr-FR" sz="2200" dirty="0" smtClean="0">
              <a:solidFill>
                <a:srgbClr val="00FF00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GB" altLang="fr-FR" sz="2200" dirty="0" smtClean="0">
              <a:solidFill>
                <a:srgbClr val="00FF00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GB" altLang="fr-FR" sz="2200" dirty="0" smtClean="0">
              <a:solidFill>
                <a:srgbClr val="00FF00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GB" altLang="fr-FR" sz="2400" dirty="0" smtClean="0">
              <a:solidFill>
                <a:srgbClr val="00FF00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GB" altLang="fr-FR" sz="2400" dirty="0" smtClean="0">
              <a:solidFill>
                <a:srgbClr val="00FF00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GB" altLang="fr-FR" sz="1000" dirty="0" smtClean="0">
              <a:solidFill>
                <a:srgbClr val="00FF00"/>
              </a:solidFill>
              <a:latin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endParaRPr lang="en-GB" altLang="fr-FR" sz="800" dirty="0" smtClean="0">
              <a:solidFill>
                <a:srgbClr val="00FF00"/>
              </a:solidFill>
              <a:latin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endParaRPr lang="en-GB" altLang="fr-FR" sz="800" dirty="0" smtClean="0">
              <a:solidFill>
                <a:srgbClr val="00FF00"/>
              </a:solidFill>
              <a:latin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GB" altLang="fr-FR" sz="2200" dirty="0" smtClean="0">
                <a:solidFill>
                  <a:srgbClr val="00FF00"/>
                </a:solidFill>
                <a:latin typeface="Arial" panose="020B0604020202020204" pitchFamily="34" charset="0"/>
              </a:rPr>
              <a:t>…because they are less likely to trust health authorities,</a:t>
            </a:r>
          </a:p>
          <a:p>
            <a:pPr marL="0" indent="0">
              <a:buFontTx/>
              <a:buNone/>
              <a:defRPr/>
            </a:pPr>
            <a:r>
              <a:rPr lang="en-GB" altLang="fr-FR" sz="2200" dirty="0" smtClean="0">
                <a:solidFill>
                  <a:srgbClr val="00FF00"/>
                </a:solidFill>
                <a:latin typeface="Arial" panose="020B0604020202020204" pitchFamily="34" charset="0"/>
              </a:rPr>
              <a:t>	and more likely to endorse risk denial beliefs.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GB" altLang="fr-FR" sz="2200" b="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GB" altLang="fr-FR" sz="2200" b="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GB" altLang="fr-FR" sz="2200" b="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GB" altLang="fr-FR" sz="2200" b="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GB" altLang="fr-FR" sz="2200" b="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GB" altLang="fr-FR" sz="2200" b="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GB" altLang="fr-FR" sz="2200" b="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  <a:defRPr/>
            </a:pPr>
            <a:endParaRPr lang="en-GB" altLang="fr-FR" sz="800" b="0" dirty="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7680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8" y="1254125"/>
            <a:ext cx="75152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lèche courbée vers la gauche 12"/>
          <p:cNvSpPr/>
          <p:nvPr/>
        </p:nvSpPr>
        <p:spPr>
          <a:xfrm>
            <a:off x="8243888" y="1254125"/>
            <a:ext cx="660400" cy="4384675"/>
          </a:xfrm>
          <a:prstGeom prst="curvedLef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288" y="133350"/>
            <a:ext cx="9144000" cy="10287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ctr">
              <a:spcBef>
                <a:spcPct val="20000"/>
              </a:spcBef>
              <a:defRPr/>
            </a:pP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II.4. The social </a:t>
            </a:r>
            <a:r>
              <a:rPr lang="fr-FR" sz="32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differentiation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 of smoking.</a:t>
            </a:r>
            <a:r>
              <a:rPr lang="fr-FR" sz="3200" b="1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4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(5/5)</a:t>
            </a:r>
            <a:endParaRPr lang="fr-FR" sz="2000" kern="0" dirty="0">
              <a:solidFill>
                <a:schemeClr val="bg1"/>
              </a:solidFill>
              <a:latin typeface="Calibri" panose="020F0502020204030204" pitchFamily="34" charset="0"/>
              <a:ea typeface="ＭＳ Ｐゴシック" charset="-128"/>
              <a:cs typeface="Arial" pitchFamily="34" charset="0"/>
            </a:endParaRPr>
          </a:p>
          <a:p>
            <a:pPr marL="571500" indent="-571500" algn="ctr">
              <a:spcBef>
                <a:spcPct val="20000"/>
              </a:spcBef>
              <a:defRPr/>
            </a:pPr>
            <a:r>
              <a:rPr lang="fr-FR" sz="2000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charset="-128"/>
                <a:cs typeface="Arial" pitchFamily="34" charset="0"/>
              </a:rPr>
              <a:t>                                                                                                      </a:t>
            </a:r>
            <a:r>
              <a:rPr lang="fr-FR" sz="2400" kern="0" dirty="0">
                <a:solidFill>
                  <a:schemeClr val="bg1"/>
                </a:solidFill>
                <a:latin typeface="Book Antiqua" pitchFamily="18" charset="0"/>
                <a:ea typeface="ＭＳ Ｐゴシック" charset="-128"/>
                <a:cs typeface="Arial" pitchFamily="34" charset="0"/>
              </a:rPr>
              <a:t> </a:t>
            </a:r>
            <a:endParaRPr lang="fr-FR" sz="2400" b="1" kern="0" dirty="0">
              <a:solidFill>
                <a:schemeClr val="bg1"/>
              </a:solidFill>
              <a:ea typeface="ＭＳ Ｐゴシック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79388" y="333375"/>
            <a:ext cx="8964612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buFontTx/>
              <a:buChar char="-"/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095375" lvl="2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buFontTx/>
              <a:buChar char="-"/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000" dirty="0">
              <a:solidFill>
                <a:schemeClr val="accent3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237288"/>
            <a:ext cx="9144000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788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276975"/>
            <a:ext cx="10858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3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6410325"/>
            <a:ext cx="17272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23850" y="1168400"/>
            <a:ext cx="8424863" cy="37607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fr-FR" sz="28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III. </a:t>
            </a:r>
            <a:r>
              <a:rPr lang="fr-FR" sz="28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Why</a:t>
            </a:r>
            <a:r>
              <a:rPr lang="fr-FR" sz="28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 do HIV-</a:t>
            </a:r>
            <a:r>
              <a:rPr lang="fr-FR" sz="28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infected</a:t>
            </a:r>
            <a:r>
              <a:rPr lang="fr-FR" sz="28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 people </a:t>
            </a:r>
            <a:r>
              <a:rPr lang="fr-FR" sz="28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smoke</a:t>
            </a:r>
            <a:r>
              <a:rPr lang="fr-FR" sz="28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?</a:t>
            </a:r>
          </a:p>
          <a:p>
            <a:pPr>
              <a:spcBef>
                <a:spcPct val="20000"/>
              </a:spcBef>
              <a:defRPr/>
            </a:pPr>
            <a:endParaRPr lang="fr-FR" sz="800" b="1" kern="0" dirty="0">
              <a:solidFill>
                <a:srgbClr val="FFC000"/>
              </a:solidFill>
              <a:ea typeface="ＭＳ Ｐゴシック" charset="-128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fr-FR" sz="26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III.1. </a:t>
            </a:r>
            <a:r>
              <a:rPr lang="fr-FR" sz="26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Because</a:t>
            </a:r>
            <a:r>
              <a:rPr lang="fr-FR" sz="26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6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of a </a:t>
            </a:r>
            <a:r>
              <a:rPr lang="fr-FR" sz="26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low</a:t>
            </a:r>
            <a:r>
              <a:rPr lang="fr-FR" sz="26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SES…</a:t>
            </a: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fr-FR" sz="26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III.2. Motives, justifications &amp; time horizon.</a:t>
            </a: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fr-FR" sz="26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III.3. Motives to </a:t>
            </a:r>
            <a:r>
              <a:rPr lang="fr-FR" sz="26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smoke</a:t>
            </a:r>
            <a:r>
              <a:rPr lang="fr-FR" sz="26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and </a:t>
            </a:r>
            <a:r>
              <a:rPr lang="fr-FR" sz="26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willing</a:t>
            </a:r>
            <a:r>
              <a:rPr lang="fr-FR" sz="26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to </a:t>
            </a:r>
            <a:r>
              <a:rPr lang="fr-FR" sz="26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quit</a:t>
            </a:r>
            <a:r>
              <a:rPr lang="fr-FR" sz="26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endParaRPr lang="fr-FR" sz="2600" b="1" kern="0" dirty="0">
              <a:solidFill>
                <a:srgbClr val="00FF00"/>
              </a:solidFill>
              <a:ea typeface="ＭＳ Ｐゴシック" charset="-128"/>
              <a:cs typeface="Arial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fr-FR" sz="1000" b="1" kern="0" dirty="0">
              <a:solidFill>
                <a:srgbClr val="FFC000"/>
              </a:solidFill>
              <a:ea typeface="ＭＳ Ｐゴシック" charset="-128"/>
              <a:cs typeface="Arial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fr-FR" sz="1000" b="1" kern="0" dirty="0">
              <a:solidFill>
                <a:srgbClr val="FFC000"/>
              </a:solidFill>
              <a:ea typeface="ＭＳ Ｐゴシック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79388" y="333375"/>
            <a:ext cx="8964612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buFontTx/>
              <a:buChar char="-"/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095375" lvl="2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buFontTx/>
              <a:buChar char="-"/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000" dirty="0">
              <a:solidFill>
                <a:schemeClr val="accent3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237288"/>
            <a:ext cx="9144000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8090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276975"/>
            <a:ext cx="10858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6410325"/>
            <a:ext cx="17272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179388" y="620713"/>
            <a:ext cx="8785225" cy="740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spcBef>
                <a:spcPct val="20000"/>
              </a:spcBef>
              <a:buBlip>
                <a:blip r:embed="rId5"/>
              </a:buBlip>
              <a:defRPr sz="2800" b="1">
                <a:solidFill>
                  <a:srgbClr val="DFE8FF"/>
                </a:solidFill>
                <a:latin typeface="Myriad Roman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DFE8FF"/>
                </a:solidFill>
                <a:latin typeface="Myriad Roman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Myriad Roman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Myriad Roman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Myriad Roman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Myriad Roman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Myriad Roman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Myriad Roman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Myriad Roman"/>
                <a:ea typeface="MS PGothic" panose="020B0600070205080204" pitchFamily="34" charset="-128"/>
              </a:defRPr>
            </a:lvl9pPr>
          </a:lstStyle>
          <a:p>
            <a:pPr marL="0" indent="0">
              <a:buFontTx/>
              <a:buNone/>
              <a:defRPr/>
            </a:pPr>
            <a:endParaRPr lang="en-GB" altLang="fr-FR" sz="2400" dirty="0" smtClean="0">
              <a:solidFill>
                <a:srgbClr val="00FF00"/>
              </a:solidFill>
              <a:latin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endParaRPr lang="en-GB" altLang="fr-FR" sz="2400" dirty="0" smtClean="0">
              <a:solidFill>
                <a:srgbClr val="00FF00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GB" altLang="fr-FR" sz="2400" dirty="0" smtClean="0">
              <a:solidFill>
                <a:srgbClr val="00FF00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GB" altLang="fr-FR" sz="2400" dirty="0" smtClean="0">
              <a:solidFill>
                <a:srgbClr val="00FF00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GB" altLang="fr-FR" sz="2400" dirty="0" smtClean="0">
              <a:solidFill>
                <a:srgbClr val="00FF00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GB" altLang="fr-FR" sz="2400" dirty="0" smtClean="0">
              <a:solidFill>
                <a:srgbClr val="00FF00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GB" altLang="fr-FR" sz="2400" dirty="0" smtClean="0">
              <a:solidFill>
                <a:srgbClr val="00FF00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GB" altLang="fr-FR" sz="2400" dirty="0" smtClean="0">
              <a:solidFill>
                <a:srgbClr val="00FF00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GB" altLang="fr-FR" sz="2400" dirty="0" smtClean="0">
              <a:solidFill>
                <a:srgbClr val="00FF00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  <a:defRPr/>
            </a:pPr>
            <a:endParaRPr lang="en-GB" altLang="fr-FR" sz="2200" b="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  <a:defRPr/>
            </a:pPr>
            <a:r>
              <a:rPr lang="en-GB" altLang="fr-FR" sz="2200" b="0" dirty="0" smtClean="0">
                <a:solidFill>
                  <a:schemeClr val="bg1"/>
                </a:solidFill>
                <a:latin typeface="Arial" panose="020B0604020202020204" pitchFamily="34" charset="0"/>
              </a:rPr>
              <a:t>The average SES is lower among PLWHAs, </a:t>
            </a:r>
          </a:p>
          <a:p>
            <a:pPr>
              <a:buFontTx/>
              <a:buNone/>
              <a:defRPr/>
            </a:pPr>
            <a:r>
              <a:rPr lang="en-GB" altLang="fr-FR" sz="2200" b="0" dirty="0" smtClean="0">
                <a:solidFill>
                  <a:schemeClr val="bg1"/>
                </a:solidFill>
                <a:latin typeface="Arial" panose="020B0604020202020204" pitchFamily="34" charset="0"/>
              </a:rPr>
              <a:t>with a great heterogeneity according to transmission group</a:t>
            </a:r>
          </a:p>
          <a:p>
            <a:pPr>
              <a:buFontTx/>
              <a:buNone/>
              <a:defRPr/>
            </a:pPr>
            <a:r>
              <a:rPr lang="en-GB" altLang="fr-FR" sz="2200" b="0" dirty="0" smtClean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Homosexuals &gt;&gt; </a:t>
            </a:r>
            <a:r>
              <a:rPr lang="en-GB" altLang="fr-FR" sz="2200" b="0" dirty="0" err="1" smtClean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hetero.,other</a:t>
            </a:r>
            <a:r>
              <a:rPr lang="en-GB" altLang="fr-FR" sz="2200" b="0" dirty="0" smtClean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&gt;&gt; IDUs</a:t>
            </a:r>
            <a:endParaRPr lang="en-GB" altLang="fr-FR" sz="2200" b="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GB" altLang="fr-FR" sz="2200" b="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GB" altLang="fr-FR" sz="2200" b="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GB" altLang="fr-FR" sz="2200" b="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GB" altLang="fr-FR" sz="2200" b="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  <a:defRPr/>
            </a:pPr>
            <a:endParaRPr lang="en-GB" altLang="fr-FR" sz="800" b="0" dirty="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850" y="333375"/>
            <a:ext cx="9144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ctr">
              <a:spcBef>
                <a:spcPct val="20000"/>
              </a:spcBef>
              <a:defRPr/>
            </a:pP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III.1. …</a:t>
            </a:r>
            <a:r>
              <a:rPr lang="fr-FR" sz="32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because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 of a </a:t>
            </a:r>
            <a:r>
              <a:rPr lang="fr-FR" sz="32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low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 SES </a:t>
            </a:r>
            <a:r>
              <a:rPr lang="fr-FR" sz="24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(1/3)</a:t>
            </a:r>
            <a:endParaRPr lang="fr-FR" sz="2400" kern="0" dirty="0">
              <a:solidFill>
                <a:schemeClr val="bg1"/>
              </a:solidFill>
              <a:latin typeface="Book Antiqua" pitchFamily="18" charset="0"/>
              <a:ea typeface="ＭＳ Ｐゴシック" charset="-128"/>
              <a:cs typeface="Arial" pitchFamily="34" charset="0"/>
            </a:endParaRPr>
          </a:p>
        </p:txBody>
      </p:sp>
      <p:pic>
        <p:nvPicPr>
          <p:cNvPr id="8090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1196975"/>
            <a:ext cx="892492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necteur droit 10"/>
          <p:cNvCxnSpPr/>
          <p:nvPr/>
        </p:nvCxnSpPr>
        <p:spPr>
          <a:xfrm>
            <a:off x="250825" y="2636838"/>
            <a:ext cx="82819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250825" y="3644900"/>
            <a:ext cx="82819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250825" y="4941888"/>
            <a:ext cx="82819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79388" y="333375"/>
            <a:ext cx="8964612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buFontTx/>
              <a:buChar char="-"/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095375" lvl="2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buFontTx/>
              <a:buChar char="-"/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000" dirty="0">
              <a:solidFill>
                <a:schemeClr val="accent3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237288"/>
            <a:ext cx="9144000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829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276975"/>
            <a:ext cx="10858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9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6410325"/>
            <a:ext cx="17272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1916113"/>
            <a:ext cx="7248525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0113" y="692150"/>
            <a:ext cx="72294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9850" y="44450"/>
            <a:ext cx="9144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ctr">
              <a:spcBef>
                <a:spcPct val="20000"/>
              </a:spcBef>
              <a:defRPr/>
            </a:pP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III.1. …</a:t>
            </a:r>
            <a:r>
              <a:rPr lang="fr-FR" sz="32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because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 of a </a:t>
            </a:r>
            <a:r>
              <a:rPr lang="fr-FR" sz="32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low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 SES </a:t>
            </a:r>
            <a:r>
              <a:rPr lang="fr-FR" sz="24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(2/3)</a:t>
            </a:r>
            <a:endParaRPr lang="fr-FR" sz="2400" kern="0" dirty="0">
              <a:solidFill>
                <a:schemeClr val="bg1"/>
              </a:solidFill>
              <a:latin typeface="Book Antiqua" pitchFamily="18" charset="0"/>
              <a:ea typeface="ＭＳ Ｐゴシック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79388" y="333375"/>
            <a:ext cx="8964612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buFontTx/>
              <a:buChar char="-"/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095375" lvl="2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buFontTx/>
              <a:buChar char="-"/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000" dirty="0">
              <a:solidFill>
                <a:schemeClr val="accent3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237288"/>
            <a:ext cx="9144000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8499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276975"/>
            <a:ext cx="10858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7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6410325"/>
            <a:ext cx="17272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692150"/>
            <a:ext cx="7704137" cy="548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Connecteur droit 9"/>
          <p:cNvCxnSpPr/>
          <p:nvPr/>
        </p:nvCxnSpPr>
        <p:spPr>
          <a:xfrm>
            <a:off x="755650" y="3141663"/>
            <a:ext cx="10080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755650" y="3573463"/>
            <a:ext cx="6477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à coins arrondis 16"/>
          <p:cNvSpPr/>
          <p:nvPr/>
        </p:nvSpPr>
        <p:spPr>
          <a:xfrm>
            <a:off x="755650" y="1844675"/>
            <a:ext cx="720725" cy="3603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755650" y="4221163"/>
            <a:ext cx="279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V="1">
            <a:off x="755650" y="5373688"/>
            <a:ext cx="10080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>
          <a:xfrm>
            <a:off x="6443663" y="4076700"/>
            <a:ext cx="1152525" cy="792163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9850" y="115888"/>
            <a:ext cx="9144000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ctr">
              <a:spcBef>
                <a:spcPct val="20000"/>
              </a:spcBef>
              <a:defRPr/>
            </a:pP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III.1. …</a:t>
            </a:r>
            <a:r>
              <a:rPr lang="fr-FR" sz="32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because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 of a </a:t>
            </a:r>
            <a:r>
              <a:rPr lang="fr-FR" sz="32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low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 SES </a:t>
            </a:r>
            <a:r>
              <a:rPr lang="fr-FR" sz="24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(3/3)</a:t>
            </a:r>
            <a:endParaRPr lang="fr-FR" sz="2400" kern="0" dirty="0">
              <a:solidFill>
                <a:schemeClr val="bg1"/>
              </a:solidFill>
              <a:latin typeface="Book Antiqua" pitchFamily="18" charset="0"/>
              <a:ea typeface="ＭＳ Ｐゴシック" charset="-128"/>
              <a:cs typeface="Arial" pitchFamily="34" charset="0"/>
            </a:endParaRPr>
          </a:p>
        </p:txBody>
      </p:sp>
      <p:pic>
        <p:nvPicPr>
          <p:cNvPr id="85006" name="Image 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2738" y="5011738"/>
            <a:ext cx="838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Ellipse 19"/>
          <p:cNvSpPr/>
          <p:nvPr/>
        </p:nvSpPr>
        <p:spPr>
          <a:xfrm>
            <a:off x="6478588" y="4872038"/>
            <a:ext cx="1152525" cy="79216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79388" y="333375"/>
            <a:ext cx="8964612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buFontTx/>
              <a:buChar char="-"/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095375" lvl="2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buFontTx/>
              <a:buChar char="-"/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000" dirty="0">
              <a:solidFill>
                <a:schemeClr val="accent3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237288"/>
            <a:ext cx="9144000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276975"/>
            <a:ext cx="10858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6410325"/>
            <a:ext cx="17272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95288" y="1244600"/>
            <a:ext cx="8640762" cy="49926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fr-FR" sz="26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PLWHAs</a:t>
            </a:r>
            <a:r>
              <a:rPr lang="fr-FR" sz="26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6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smoke</a:t>
            </a:r>
            <a:r>
              <a:rPr lang="fr-FR" sz="26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6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much</a:t>
            </a:r>
            <a:r>
              <a:rPr lang="fr-FR" sz="26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more </a:t>
            </a:r>
            <a:r>
              <a:rPr lang="fr-FR" sz="26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than</a:t>
            </a:r>
            <a:r>
              <a:rPr lang="fr-FR" sz="26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the </a:t>
            </a:r>
            <a:r>
              <a:rPr lang="fr-FR" sz="26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general</a:t>
            </a:r>
            <a:r>
              <a:rPr lang="fr-FR" sz="26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population</a:t>
            </a:r>
          </a:p>
          <a:p>
            <a:pPr marL="571500" indent="-571500">
              <a:spcBef>
                <a:spcPct val="20000"/>
              </a:spcBef>
              <a:defRPr/>
            </a:pPr>
            <a:r>
              <a:rPr lang="en-GB" sz="2400" dirty="0">
                <a:solidFill>
                  <a:schemeClr val="bg1"/>
                </a:solidFill>
                <a:ea typeface="ＭＳ Ｐゴシック" pitchFamily="34" charset="-128"/>
              </a:rPr>
              <a:t>       comparing smoking prevalence according to </a:t>
            </a:r>
            <a:r>
              <a:rPr lang="en-GB" sz="2400" dirty="0" err="1">
                <a:solidFill>
                  <a:schemeClr val="bg1"/>
                </a:solidFill>
                <a:ea typeface="ＭＳ Ｐゴシック" pitchFamily="34" charset="-128"/>
              </a:rPr>
              <a:t>serostatus</a:t>
            </a:r>
            <a:r>
              <a:rPr lang="en-GB" sz="2400" dirty="0">
                <a:solidFill>
                  <a:schemeClr val="bg1"/>
                </a:solidFill>
                <a:ea typeface="ＭＳ Ｐゴシック" pitchFamily="34" charset="-128"/>
              </a:rPr>
              <a:t> requires first </a:t>
            </a:r>
            <a:r>
              <a:rPr lang="en-GB" sz="2400" dirty="0">
                <a:solidFill>
                  <a:schemeClr val="bg1"/>
                </a:solidFill>
                <a:ea typeface="ＭＳ Ｐゴシック" pitchFamily="34" charset="-128"/>
              </a:rPr>
              <a:t>(at least) gender </a:t>
            </a:r>
            <a:r>
              <a:rPr lang="en-GB" sz="2400" dirty="0">
                <a:solidFill>
                  <a:schemeClr val="bg1"/>
                </a:solidFill>
                <a:ea typeface="ＭＳ Ｐゴシック" pitchFamily="34" charset="-128"/>
              </a:rPr>
              <a:t>&amp; age standardisation.</a:t>
            </a:r>
          </a:p>
          <a:p>
            <a:pPr marL="571500" indent="-571500">
              <a:spcBef>
                <a:spcPct val="20000"/>
              </a:spcBef>
              <a:defRPr/>
            </a:pPr>
            <a:endParaRPr lang="en-GB" sz="1000" dirty="0">
              <a:solidFill>
                <a:schemeClr val="bg1"/>
              </a:solidFill>
              <a:ea typeface="ＭＳ Ｐゴシック" pitchFamily="34" charset="-128"/>
            </a:endParaRPr>
          </a:p>
          <a:p>
            <a:pPr marL="571500" indent="-571500">
              <a:spcBef>
                <a:spcPct val="20000"/>
              </a:spcBef>
              <a:defRPr/>
            </a:pPr>
            <a:r>
              <a:rPr lang="en-GB" sz="2400" dirty="0">
                <a:solidFill>
                  <a:schemeClr val="bg1"/>
                </a:solidFill>
                <a:ea typeface="ＭＳ Ｐゴシック" pitchFamily="34" charset="-128"/>
              </a:rPr>
              <a:t>        ‘HIV-infected people’ is a very heterogeneous category, merging very contrasted profiles, including for smoking prevalence.</a:t>
            </a:r>
          </a:p>
          <a:p>
            <a:pPr marL="571500" indent="-571500">
              <a:spcBef>
                <a:spcPct val="20000"/>
              </a:spcBef>
              <a:defRPr/>
            </a:pPr>
            <a:endParaRPr lang="en-GB" sz="1600" dirty="0">
              <a:solidFill>
                <a:schemeClr val="bg1"/>
              </a:solidFill>
              <a:ea typeface="ＭＳ Ｐゴシック" pitchFamily="34" charset="-128"/>
            </a:endParaRPr>
          </a:p>
          <a:p>
            <a:pPr marL="571500" indent="-571500">
              <a:spcBef>
                <a:spcPct val="20000"/>
              </a:spcBef>
              <a:buFont typeface="Wingdings" pitchFamily="2" charset="2"/>
              <a:buChar char="à"/>
              <a:defRPr/>
            </a:pPr>
            <a:r>
              <a:rPr lang="en-GB" sz="2400" dirty="0">
                <a:solidFill>
                  <a:schemeClr val="bg1"/>
                </a:solidFill>
                <a:ea typeface="ＭＳ Ｐゴシック" pitchFamily="34" charset="-128"/>
                <a:sym typeface="Wingdings" pitchFamily="2" charset="2"/>
              </a:rPr>
              <a:t>Health Barometer survey, general population aged 18-85, 2010, </a:t>
            </a:r>
            <a:r>
              <a:rPr lang="en-GB" sz="2400" dirty="0">
                <a:solidFill>
                  <a:schemeClr val="bg1"/>
                </a:solidFill>
                <a:ea typeface="ＭＳ Ｐゴシック" pitchFamily="34" charset="-128"/>
                <a:sym typeface="Wingdings" pitchFamily="2" charset="2"/>
              </a:rPr>
              <a:t>N=25,034 (INPES);</a:t>
            </a:r>
            <a:endParaRPr lang="en-GB" sz="2400" dirty="0">
              <a:solidFill>
                <a:schemeClr val="bg1"/>
              </a:solidFill>
              <a:ea typeface="ＭＳ Ｐゴシック" pitchFamily="34" charset="-128"/>
              <a:sym typeface="Wingdings" pitchFamily="2" charset="2"/>
            </a:endParaRPr>
          </a:p>
          <a:p>
            <a:pPr marL="571500" indent="-571500">
              <a:spcBef>
                <a:spcPct val="20000"/>
              </a:spcBef>
              <a:buFont typeface="Wingdings" pitchFamily="2" charset="2"/>
              <a:buChar char="à"/>
              <a:defRPr/>
            </a:pPr>
            <a:r>
              <a:rPr lang="en-GB" sz="2400" dirty="0">
                <a:solidFill>
                  <a:schemeClr val="bg1"/>
                </a:solidFill>
                <a:ea typeface="ＭＳ Ｐゴシック" pitchFamily="34" charset="-128"/>
                <a:sym typeface="Wingdings" pitchFamily="2" charset="2"/>
              </a:rPr>
              <a:t>VESPA2 survey, national &amp; representative survey, PLWHAs living in France, 18-88, 2011, </a:t>
            </a:r>
            <a:r>
              <a:rPr lang="en-GB" sz="2400" dirty="0">
                <a:solidFill>
                  <a:schemeClr val="bg1"/>
                </a:solidFill>
                <a:ea typeface="ＭＳ Ｐゴシック" pitchFamily="34" charset="-128"/>
                <a:sym typeface="Wingdings" pitchFamily="2" charset="2"/>
              </a:rPr>
              <a:t>N=3,022 (ANRS).</a:t>
            </a:r>
            <a:endParaRPr lang="fr-FR" sz="2600" b="1" kern="0" dirty="0">
              <a:solidFill>
                <a:schemeClr val="bg1"/>
              </a:solidFill>
              <a:ea typeface="ＭＳ Ｐゴシック" charset="-128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850" y="333375"/>
            <a:ext cx="8424863" cy="11763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ctr">
              <a:spcBef>
                <a:spcPct val="20000"/>
              </a:spcBef>
              <a:defRPr/>
            </a:pP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I.1. </a:t>
            </a:r>
            <a:r>
              <a:rPr lang="fr-FR" sz="32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Many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32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PLWHAs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32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smoke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32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tobacco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… </a:t>
            </a:r>
            <a:r>
              <a:rPr lang="fr-FR" sz="2400" b="1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(1/7)</a:t>
            </a:r>
            <a:endParaRPr lang="fr-FR" sz="2400" kern="0" dirty="0">
              <a:solidFill>
                <a:schemeClr val="bg1"/>
              </a:solidFill>
              <a:latin typeface="Book Antiqua" pitchFamily="18" charset="0"/>
              <a:ea typeface="ＭＳ Ｐゴシック" charset="-128"/>
              <a:cs typeface="Arial" pitchFamily="34" charset="0"/>
            </a:endParaRPr>
          </a:p>
          <a:p>
            <a:pPr marL="571500" indent="-571500" algn="ctr">
              <a:spcBef>
                <a:spcPct val="20000"/>
              </a:spcBef>
              <a:defRPr/>
            </a:pPr>
            <a:endParaRPr lang="fr-FR" sz="3200" b="1" kern="0" dirty="0">
              <a:solidFill>
                <a:srgbClr val="FFC000"/>
              </a:solidFill>
              <a:latin typeface="Book Antiqua" pitchFamily="18" charset="0"/>
              <a:ea typeface="ＭＳ Ｐゴシック" charset="-128"/>
              <a:cs typeface="Arial" pitchFamily="34" charset="0"/>
            </a:endParaRPr>
          </a:p>
        </p:txBody>
      </p:sp>
      <p:pic>
        <p:nvPicPr>
          <p:cNvPr id="13320" name="Picture 11" descr="http://alccorting.files.wordpress.com/2012/10/warning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095500"/>
            <a:ext cx="93662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1" descr="http://alccorting.files.wordpress.com/2012/10/warning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" y="3263900"/>
            <a:ext cx="93662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79388" y="333375"/>
            <a:ext cx="8964612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buFontTx/>
              <a:buChar char="-"/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095375" lvl="2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buFontTx/>
              <a:buChar char="-"/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000" dirty="0">
              <a:solidFill>
                <a:schemeClr val="accent3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237288"/>
            <a:ext cx="9144000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8704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276975"/>
            <a:ext cx="10858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5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6410325"/>
            <a:ext cx="17272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6" name="Picture 8" descr="JAN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2133600"/>
            <a:ext cx="32797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2219325"/>
            <a:ext cx="52578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8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875" y="3900488"/>
            <a:ext cx="6135688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9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51450" y="5265738"/>
            <a:ext cx="328136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0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76375" y="3662363"/>
            <a:ext cx="3924300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0" y="309563"/>
            <a:ext cx="9144000" cy="11747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ctr">
              <a:spcBef>
                <a:spcPct val="20000"/>
              </a:spcBef>
              <a:defRPr/>
            </a:pP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III.2. Motives, justifications &amp; time horizon. </a:t>
            </a:r>
            <a:r>
              <a:rPr lang="fr-FR" sz="24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(1/7)</a:t>
            </a:r>
            <a:endParaRPr lang="fr-FR" sz="2400" kern="0" dirty="0">
              <a:solidFill>
                <a:schemeClr val="bg1"/>
              </a:solidFill>
              <a:latin typeface="Book Antiqua" pitchFamily="18" charset="0"/>
              <a:ea typeface="ＭＳ Ｐゴシック" charset="-128"/>
              <a:cs typeface="Arial" pitchFamily="34" charset="0"/>
            </a:endParaRPr>
          </a:p>
          <a:p>
            <a:pPr marL="571500" indent="-571500" algn="ctr">
              <a:spcBef>
                <a:spcPct val="20000"/>
              </a:spcBef>
              <a:defRPr/>
            </a:pPr>
            <a:endParaRPr lang="fr-FR" sz="3200" b="1" kern="0" dirty="0">
              <a:solidFill>
                <a:srgbClr val="FFC000"/>
              </a:solidFill>
              <a:latin typeface="Book Antiqua" pitchFamily="18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87052" name="Rectangle 14"/>
          <p:cNvSpPr>
            <a:spLocks noChangeArrowheads="1"/>
          </p:cNvSpPr>
          <p:nvPr/>
        </p:nvSpPr>
        <p:spPr bwMode="auto">
          <a:xfrm>
            <a:off x="179388" y="1090613"/>
            <a:ext cx="8785225" cy="1069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571500">
              <a:spcBef>
                <a:spcPct val="20000"/>
              </a:spcBef>
              <a:buFont typeface="Wingdings" pitchFamily="2" charset="2"/>
              <a:buChar char="v"/>
            </a:pPr>
            <a:r>
              <a:rPr lang="en-GB" altLang="fr-FR" sz="2400" b="1">
                <a:solidFill>
                  <a:srgbClr val="00FF00"/>
                </a:solidFill>
              </a:rPr>
              <a:t>Common and specific motives &amp; justifications</a:t>
            </a:r>
          </a:p>
          <a:p>
            <a:pPr marL="571500" indent="-571500">
              <a:spcBef>
                <a:spcPct val="20000"/>
              </a:spcBef>
            </a:pPr>
            <a:r>
              <a:rPr lang="en-GB" altLang="fr-FR" sz="2400">
                <a:solidFill>
                  <a:schemeClr val="bg1"/>
                </a:solidFill>
              </a:rPr>
              <a:t>Qualitative insight:</a:t>
            </a:r>
          </a:p>
          <a:p>
            <a:pPr marL="571500" indent="-571500">
              <a:spcBef>
                <a:spcPct val="20000"/>
              </a:spcBef>
            </a:pPr>
            <a:endParaRPr lang="en-GB" altLang="fr-FR" sz="2400" b="1">
              <a:solidFill>
                <a:schemeClr val="bg1"/>
              </a:solidFill>
            </a:endParaRPr>
          </a:p>
          <a:p>
            <a:pPr marL="571500" indent="-571500">
              <a:spcBef>
                <a:spcPct val="20000"/>
              </a:spcBef>
            </a:pPr>
            <a:endParaRPr lang="en-GB" altLang="fr-FR" sz="2400" b="1">
              <a:solidFill>
                <a:schemeClr val="bg1"/>
              </a:solidFill>
            </a:endParaRPr>
          </a:p>
          <a:p>
            <a:pPr marL="571500" indent="-571500">
              <a:spcBef>
                <a:spcPct val="20000"/>
              </a:spcBef>
            </a:pPr>
            <a:endParaRPr lang="en-GB" altLang="fr-FR" sz="2400" b="1">
              <a:solidFill>
                <a:schemeClr val="bg1"/>
              </a:solidFill>
            </a:endParaRPr>
          </a:p>
          <a:p>
            <a:pPr marL="571500" indent="-571500">
              <a:spcBef>
                <a:spcPct val="20000"/>
              </a:spcBef>
            </a:pPr>
            <a:endParaRPr lang="en-GB" altLang="fr-FR" sz="2400" b="1">
              <a:solidFill>
                <a:schemeClr val="bg1"/>
              </a:solidFill>
            </a:endParaRPr>
          </a:p>
          <a:p>
            <a:pPr marL="571500" indent="-571500">
              <a:spcBef>
                <a:spcPct val="20000"/>
              </a:spcBef>
            </a:pPr>
            <a:endParaRPr lang="en-GB" altLang="fr-FR" sz="2400" b="1">
              <a:solidFill>
                <a:schemeClr val="bg1"/>
              </a:solidFill>
            </a:endParaRPr>
          </a:p>
          <a:p>
            <a:pPr marL="571500" indent="-571500">
              <a:spcBef>
                <a:spcPct val="20000"/>
              </a:spcBef>
            </a:pPr>
            <a:r>
              <a:rPr lang="en-GB" altLang="fr-FR" sz="2000">
                <a:solidFill>
                  <a:schemeClr val="bg1"/>
                </a:solidFill>
              </a:rPr>
              <a:t>+quantitative</a:t>
            </a:r>
          </a:p>
          <a:p>
            <a:pPr marL="571500" indent="-571500">
              <a:spcBef>
                <a:spcPct val="20000"/>
              </a:spcBef>
            </a:pPr>
            <a:r>
              <a:rPr lang="en-GB" altLang="fr-FR" sz="2000">
                <a:solidFill>
                  <a:schemeClr val="bg1"/>
                </a:solidFill>
              </a:rPr>
              <a:t>data...</a:t>
            </a:r>
          </a:p>
          <a:p>
            <a:pPr marL="571500" indent="-571500">
              <a:spcBef>
                <a:spcPct val="20000"/>
              </a:spcBef>
            </a:pPr>
            <a:endParaRPr lang="en-GB" altLang="fr-FR" sz="3600" b="1">
              <a:solidFill>
                <a:schemeClr val="bg1"/>
              </a:solidFill>
            </a:endParaRPr>
          </a:p>
          <a:p>
            <a:pPr marL="571500" indent="-571500">
              <a:spcBef>
                <a:spcPct val="20000"/>
              </a:spcBef>
            </a:pPr>
            <a:r>
              <a:rPr lang="en-GB" altLang="fr-FR" sz="2000">
                <a:solidFill>
                  <a:schemeClr val="bg1"/>
                </a:solidFill>
                <a:sym typeface="Wingdings" pitchFamily="2" charset="2"/>
              </a:rPr>
              <a:t> Motives to smoke, disadvantages of smoking, obstacles to quitting</a:t>
            </a:r>
            <a:r>
              <a:rPr lang="en-GB" altLang="fr-FR" sz="2400" b="1">
                <a:solidFill>
                  <a:schemeClr val="bg1"/>
                </a:solidFill>
                <a:sym typeface="Wingdings" pitchFamily="2" charset="2"/>
              </a:rPr>
              <a:t>...</a:t>
            </a:r>
            <a:endParaRPr lang="en-GB" altLang="fr-FR" sz="2400" b="1">
              <a:solidFill>
                <a:schemeClr val="bg1"/>
              </a:solidFill>
            </a:endParaRPr>
          </a:p>
          <a:p>
            <a:pPr marL="571500" indent="-571500">
              <a:spcBef>
                <a:spcPct val="20000"/>
              </a:spcBef>
              <a:buFont typeface="Wingdings" pitchFamily="2" charset="2"/>
              <a:buChar char="v"/>
            </a:pPr>
            <a:endParaRPr lang="en-GB" altLang="fr-FR" sz="2400" b="1">
              <a:solidFill>
                <a:srgbClr val="00FF00"/>
              </a:solidFill>
            </a:endParaRPr>
          </a:p>
          <a:p>
            <a:pPr marL="571500" indent="-571500">
              <a:spcBef>
                <a:spcPct val="20000"/>
              </a:spcBef>
              <a:buFont typeface="Wingdings" pitchFamily="2" charset="2"/>
              <a:buChar char="Ø"/>
            </a:pPr>
            <a:endParaRPr lang="en-GB" altLang="fr-FR" sz="2400" b="1">
              <a:solidFill>
                <a:srgbClr val="00FF00"/>
              </a:solidFill>
            </a:endParaRPr>
          </a:p>
          <a:p>
            <a:pPr marL="571500" indent="-571500">
              <a:spcBef>
                <a:spcPct val="20000"/>
              </a:spcBef>
              <a:buFont typeface="Wingdings" pitchFamily="2" charset="2"/>
              <a:buChar char="Ø"/>
            </a:pPr>
            <a:endParaRPr lang="en-GB" altLang="fr-FR" sz="2400" b="1">
              <a:solidFill>
                <a:srgbClr val="00FF00"/>
              </a:solidFill>
            </a:endParaRPr>
          </a:p>
          <a:p>
            <a:pPr marL="571500" indent="-571500">
              <a:spcBef>
                <a:spcPct val="20000"/>
              </a:spcBef>
              <a:buFont typeface="Wingdings" pitchFamily="2" charset="2"/>
              <a:buChar char="Ø"/>
            </a:pPr>
            <a:endParaRPr lang="en-GB" altLang="fr-FR" sz="2400" b="1">
              <a:solidFill>
                <a:srgbClr val="00FF00"/>
              </a:solidFill>
            </a:endParaRPr>
          </a:p>
          <a:p>
            <a:pPr marL="571500" indent="-571500">
              <a:spcBef>
                <a:spcPct val="20000"/>
              </a:spcBef>
              <a:buFont typeface="Wingdings" pitchFamily="2" charset="2"/>
              <a:buChar char="Ø"/>
            </a:pPr>
            <a:endParaRPr lang="en-GB" altLang="fr-FR" sz="2400" b="1">
              <a:solidFill>
                <a:srgbClr val="00FF00"/>
              </a:solidFill>
            </a:endParaRPr>
          </a:p>
          <a:p>
            <a:pPr marL="571500" indent="-571500">
              <a:spcBef>
                <a:spcPct val="20000"/>
              </a:spcBef>
              <a:buFont typeface="Wingdings" pitchFamily="2" charset="2"/>
              <a:buChar char="Ø"/>
            </a:pPr>
            <a:endParaRPr lang="en-GB" altLang="fr-FR" sz="2400" b="1">
              <a:solidFill>
                <a:srgbClr val="00FF00"/>
              </a:solidFill>
            </a:endParaRPr>
          </a:p>
          <a:p>
            <a:pPr marL="571500" indent="-571500">
              <a:spcBef>
                <a:spcPct val="20000"/>
              </a:spcBef>
              <a:buFont typeface="Wingdings" pitchFamily="2" charset="2"/>
              <a:buChar char="Ø"/>
            </a:pPr>
            <a:endParaRPr lang="en-GB" altLang="fr-FR" sz="2400" b="1">
              <a:solidFill>
                <a:srgbClr val="00FF00"/>
              </a:solidFill>
            </a:endParaRPr>
          </a:p>
          <a:p>
            <a:pPr marL="571500" indent="-571500">
              <a:spcBef>
                <a:spcPct val="20000"/>
              </a:spcBef>
              <a:buFont typeface="Wingdings" pitchFamily="2" charset="2"/>
              <a:buChar char="Ø"/>
            </a:pPr>
            <a:endParaRPr lang="en-GB" altLang="fr-FR" sz="2400" b="1">
              <a:solidFill>
                <a:srgbClr val="00FF00"/>
              </a:solidFill>
            </a:endParaRPr>
          </a:p>
          <a:p>
            <a:pPr marL="571500" indent="-571500">
              <a:spcBef>
                <a:spcPct val="20000"/>
              </a:spcBef>
            </a:pPr>
            <a:endParaRPr lang="en-GB" altLang="fr-FR" sz="2200">
              <a:solidFill>
                <a:schemeClr val="bg1"/>
              </a:solidFill>
            </a:endParaRPr>
          </a:p>
          <a:p>
            <a:pPr marL="571500" indent="-571500">
              <a:spcBef>
                <a:spcPct val="20000"/>
              </a:spcBef>
              <a:buFont typeface="Wingdings" pitchFamily="2" charset="2"/>
              <a:buChar char="Ø"/>
            </a:pPr>
            <a:endParaRPr lang="en-GB" altLang="fr-FR" sz="2200">
              <a:solidFill>
                <a:schemeClr val="bg1"/>
              </a:solidFill>
            </a:endParaRPr>
          </a:p>
          <a:p>
            <a:pPr marL="571500" indent="-571500">
              <a:spcBef>
                <a:spcPct val="20000"/>
              </a:spcBef>
              <a:buFont typeface="Wingdings" pitchFamily="2" charset="2"/>
              <a:buChar char="Ø"/>
            </a:pPr>
            <a:endParaRPr lang="en-GB" altLang="fr-FR" sz="2200">
              <a:solidFill>
                <a:schemeClr val="bg1"/>
              </a:solidFill>
            </a:endParaRPr>
          </a:p>
          <a:p>
            <a:pPr marL="571500" indent="-571500">
              <a:spcBef>
                <a:spcPct val="20000"/>
              </a:spcBef>
              <a:buFont typeface="Wingdings" pitchFamily="2" charset="2"/>
              <a:buChar char="Ø"/>
            </a:pPr>
            <a:endParaRPr lang="en-GB" altLang="fr-FR" sz="2200">
              <a:solidFill>
                <a:schemeClr val="bg1"/>
              </a:solidFill>
            </a:endParaRPr>
          </a:p>
          <a:p>
            <a:pPr marL="571500" indent="-571500">
              <a:spcBef>
                <a:spcPct val="20000"/>
              </a:spcBef>
              <a:buFont typeface="Wingdings" pitchFamily="2" charset="2"/>
              <a:buChar char="Ø"/>
            </a:pPr>
            <a:endParaRPr lang="en-GB" altLang="fr-FR" sz="2200">
              <a:solidFill>
                <a:schemeClr val="bg1"/>
              </a:solidFill>
            </a:endParaRPr>
          </a:p>
          <a:p>
            <a:pPr marL="571500" indent="-571500">
              <a:spcBef>
                <a:spcPct val="20000"/>
              </a:spcBef>
            </a:pPr>
            <a:endParaRPr lang="en-GB" altLang="fr-FR" sz="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79388" y="333375"/>
            <a:ext cx="8964612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buFontTx/>
              <a:buChar char="-"/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095375" lvl="2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buFontTx/>
              <a:buChar char="-"/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000" dirty="0">
              <a:solidFill>
                <a:schemeClr val="accent3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237288"/>
            <a:ext cx="9144000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dirty="0"/>
          </a:p>
        </p:txBody>
      </p:sp>
      <p:pic>
        <p:nvPicPr>
          <p:cNvPr id="8909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276975"/>
            <a:ext cx="10858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3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6410325"/>
            <a:ext cx="17272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79388" y="260350"/>
            <a:ext cx="8424862" cy="62658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endParaRPr lang="fr-FR" sz="2200" kern="0" dirty="0">
              <a:solidFill>
                <a:schemeClr val="bg1"/>
              </a:solidFill>
              <a:ea typeface="ＭＳ Ｐゴシック" charset="-128"/>
              <a:cs typeface="Arial" pitchFamily="34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fr-FR" sz="2200" b="1" kern="0" dirty="0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200" b="1" kern="0" dirty="0" err="1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Benefits</a:t>
            </a:r>
            <a:r>
              <a:rPr lang="fr-FR" sz="2200" b="1" kern="0" dirty="0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 of smoking</a:t>
            </a:r>
          </a:p>
          <a:p>
            <a:pPr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a </a:t>
            </a:r>
            <a:r>
              <a:rPr lang="fr-FR" sz="22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means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 of </a:t>
            </a:r>
            <a:r>
              <a:rPr lang="fr-FR" sz="22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easing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 social </a:t>
            </a:r>
            <a:r>
              <a:rPr lang="fr-FR" sz="22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bonding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;</a:t>
            </a:r>
          </a:p>
          <a:p>
            <a:pPr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A </a:t>
            </a:r>
            <a:r>
              <a:rPr lang="fr-FR" sz="22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psychological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2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incentive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………...</a:t>
            </a:r>
          </a:p>
          <a:p>
            <a:pPr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a </a:t>
            </a:r>
            <a:r>
              <a:rPr lang="fr-FR" sz="22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pleasurable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2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activity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2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providing</a:t>
            </a:r>
            <a:endParaRPr lang="fr-FR" sz="2200" kern="0" dirty="0">
              <a:solidFill>
                <a:schemeClr val="bg1"/>
              </a:solidFill>
              <a:ea typeface="ＭＳ Ｐゴシック" charset="-128"/>
              <a:cs typeface="Arial" pitchFamily="34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2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comfort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, relief, distraction </a:t>
            </a:r>
            <a:r>
              <a:rPr lang="fr-FR" sz="22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from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2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unpleasant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 sensation………..</a:t>
            </a:r>
          </a:p>
          <a:p>
            <a:pPr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fr-FR" sz="1000" kern="0" dirty="0">
              <a:solidFill>
                <a:schemeClr val="bg1"/>
              </a:solidFill>
              <a:ea typeface="ＭＳ Ｐゴシック" charset="-128"/>
              <a:cs typeface="Arial" pitchFamily="34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…</a:t>
            </a:r>
            <a:r>
              <a:rPr lang="fr-FR" sz="22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including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 relief </a:t>
            </a:r>
            <a:r>
              <a:rPr lang="fr-FR" sz="22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from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2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illness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- or </a:t>
            </a:r>
            <a:r>
              <a:rPr lang="fr-FR" sz="22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treatment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-</a:t>
            </a:r>
            <a:r>
              <a:rPr lang="fr-FR" sz="22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related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2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symptoms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: </a:t>
            </a:r>
          </a:p>
          <a:p>
            <a:pPr>
              <a:spcBef>
                <a:spcPct val="20000"/>
              </a:spcBef>
              <a:defRPr/>
            </a:pPr>
            <a:r>
              <a:rPr lang="fr-FR" sz="2000" i="1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(</a:t>
            </a:r>
            <a:r>
              <a:rPr lang="fr-FR" sz="2000" i="1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some</a:t>
            </a:r>
            <a:r>
              <a:rPr lang="fr-FR" sz="2000" i="1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 people </a:t>
            </a:r>
            <a:r>
              <a:rPr lang="fr-FR" sz="2000" i="1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think</a:t>
            </a:r>
            <a:r>
              <a:rPr lang="fr-FR" sz="2000" i="1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000" i="1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that</a:t>
            </a:r>
            <a:r>
              <a:rPr lang="fr-FR" sz="2000" i="1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  smoking </a:t>
            </a:r>
            <a:r>
              <a:rPr lang="fr-FR" sz="2000" i="1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raises</a:t>
            </a:r>
            <a:endParaRPr lang="fr-FR" sz="2000" i="1" kern="0" dirty="0">
              <a:solidFill>
                <a:schemeClr val="bg1"/>
              </a:solidFill>
              <a:ea typeface="ＭＳ Ｐゴシック" charset="-128"/>
              <a:cs typeface="Arial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fr-FR" sz="2000" i="1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 T-</a:t>
            </a:r>
            <a:r>
              <a:rPr lang="fr-FR" sz="2000" i="1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cell</a:t>
            </a:r>
            <a:r>
              <a:rPr lang="fr-FR" sz="2000" i="1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000" i="1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counts</a:t>
            </a:r>
            <a:r>
              <a:rPr lang="fr-FR" sz="2000" i="1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 and help </a:t>
            </a:r>
            <a:r>
              <a:rPr lang="fr-FR" sz="2000" i="1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fighting</a:t>
            </a:r>
            <a:r>
              <a:rPr lang="fr-FR" sz="2000" i="1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 infection) </a:t>
            </a:r>
          </a:p>
          <a:p>
            <a:pPr>
              <a:spcBef>
                <a:spcPct val="20000"/>
              </a:spcBef>
              <a:defRPr/>
            </a:pPr>
            <a:r>
              <a:rPr lang="fr-FR" sz="20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…or </a:t>
            </a:r>
            <a:r>
              <a:rPr lang="fr-FR" sz="20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coping</a:t>
            </a:r>
            <a:r>
              <a:rPr lang="fr-FR" sz="20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  </a:t>
            </a:r>
            <a:r>
              <a:rPr lang="fr-FR" sz="20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with</a:t>
            </a:r>
            <a:r>
              <a:rPr lang="fr-FR" sz="20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 the </a:t>
            </a:r>
            <a:r>
              <a:rPr lang="fr-FR" sz="20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diagnosis</a:t>
            </a:r>
            <a:r>
              <a:rPr lang="fr-FR" sz="20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:</a:t>
            </a:r>
          </a:p>
          <a:p>
            <a:pPr>
              <a:spcBef>
                <a:spcPct val="20000"/>
              </a:spcBef>
              <a:defRPr/>
            </a:pPr>
            <a:endParaRPr lang="fr-FR" sz="2000" kern="0" dirty="0">
              <a:solidFill>
                <a:schemeClr val="bg1"/>
              </a:solidFill>
              <a:ea typeface="ＭＳ Ｐゴシック" charset="-128"/>
              <a:cs typeface="Arial" pitchFamily="34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fr-FR" sz="22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mixing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 smoking </a:t>
            </a:r>
            <a:r>
              <a:rPr lang="fr-FR" sz="22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with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2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illicit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2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drug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 use and </a:t>
            </a:r>
            <a:r>
              <a:rPr lang="fr-FR" sz="22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drinking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2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alcohol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;</a:t>
            </a:r>
          </a:p>
          <a:p>
            <a:pPr>
              <a:spcBef>
                <a:spcPct val="20000"/>
              </a:spcBef>
              <a:defRPr/>
            </a:pPr>
            <a:r>
              <a:rPr lang="fr-FR" sz="2000" i="1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(// quantitative </a:t>
            </a:r>
            <a:r>
              <a:rPr lang="fr-FR" sz="2000" i="1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studies</a:t>
            </a:r>
            <a:r>
              <a:rPr lang="fr-FR" sz="2000" i="1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)</a:t>
            </a:r>
          </a:p>
          <a:p>
            <a:pPr>
              <a:spcBef>
                <a:spcPct val="20000"/>
              </a:spcBef>
              <a:defRPr/>
            </a:pPr>
            <a:r>
              <a:rPr lang="fr-FR" sz="2400" i="1" u="sng" kern="0" dirty="0">
                <a:solidFill>
                  <a:srgbClr val="6DFFF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 </a:t>
            </a:r>
            <a:r>
              <a:rPr lang="fr-FR" sz="2400" i="1" u="sng" kern="0" dirty="0" err="1">
                <a:solidFill>
                  <a:srgbClr val="6DFFF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c</a:t>
            </a:r>
            <a:r>
              <a:rPr lang="fr-FR" sz="2400" i="1" u="sng" kern="0" dirty="0" err="1">
                <a:solidFill>
                  <a:srgbClr val="6DFFF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ommon</a:t>
            </a:r>
            <a:r>
              <a:rPr lang="fr-FR" sz="2400" i="1" u="sng" kern="0" dirty="0">
                <a:solidFill>
                  <a:srgbClr val="6DFFF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 and </a:t>
            </a:r>
            <a:r>
              <a:rPr lang="fr-FR" sz="2400" i="1" u="sng" kern="0" dirty="0" err="1">
                <a:solidFill>
                  <a:srgbClr val="6DFFF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specific</a:t>
            </a:r>
            <a:r>
              <a:rPr lang="fr-FR" sz="2400" i="1" u="sng" kern="0" dirty="0">
                <a:solidFill>
                  <a:srgbClr val="6DFFF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 motives. </a:t>
            </a:r>
            <a:endParaRPr lang="fr-FR" sz="2400" i="1" u="sng" kern="0" dirty="0">
              <a:solidFill>
                <a:srgbClr val="6DFFF1"/>
              </a:solidFill>
              <a:ea typeface="ＭＳ Ｐゴシック" charset="-128"/>
              <a:cs typeface="Arial" pitchFamily="34" charset="0"/>
            </a:endParaRPr>
          </a:p>
          <a:p>
            <a:pPr algn="ctr">
              <a:spcBef>
                <a:spcPct val="20000"/>
              </a:spcBef>
              <a:defRPr/>
            </a:pPr>
            <a:endParaRPr lang="fr-FR" sz="2800" b="1" kern="0" dirty="0">
              <a:solidFill>
                <a:srgbClr val="FFC000"/>
              </a:solidFill>
              <a:latin typeface="Book Antiqua" pitchFamily="18" charset="0"/>
              <a:ea typeface="ＭＳ Ｐゴシック" charset="-128"/>
              <a:cs typeface="Arial" pitchFamily="34" charset="0"/>
            </a:endParaRPr>
          </a:p>
        </p:txBody>
      </p:sp>
      <p:pic>
        <p:nvPicPr>
          <p:cNvPr id="89095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5038" y="1063625"/>
            <a:ext cx="42195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6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9338" y="3263900"/>
            <a:ext cx="42767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7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38250" y="2636838"/>
            <a:ext cx="66675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8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3388" y="4438650"/>
            <a:ext cx="82772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115888"/>
            <a:ext cx="9144000" cy="11763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ctr">
              <a:spcBef>
                <a:spcPct val="20000"/>
              </a:spcBef>
              <a:defRPr/>
            </a:pP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III.2. Motives, justifications &amp; time horizon. </a:t>
            </a:r>
            <a:r>
              <a:rPr lang="fr-FR" sz="24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(2/7)</a:t>
            </a:r>
            <a:endParaRPr lang="fr-FR" sz="2400" kern="0" dirty="0">
              <a:solidFill>
                <a:schemeClr val="bg1"/>
              </a:solidFill>
              <a:latin typeface="Book Antiqua" pitchFamily="18" charset="0"/>
              <a:ea typeface="ＭＳ Ｐゴシック" charset="-128"/>
              <a:cs typeface="Arial" pitchFamily="34" charset="0"/>
            </a:endParaRPr>
          </a:p>
          <a:p>
            <a:pPr marL="571500" indent="-571500" algn="ctr">
              <a:spcBef>
                <a:spcPct val="20000"/>
              </a:spcBef>
              <a:defRPr/>
            </a:pPr>
            <a:endParaRPr lang="fr-FR" sz="3200" b="1" kern="0" dirty="0">
              <a:solidFill>
                <a:srgbClr val="FFC000"/>
              </a:solidFill>
              <a:latin typeface="Book Antiqua" pitchFamily="18" charset="0"/>
              <a:ea typeface="ＭＳ Ｐゴシック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79388" y="333375"/>
            <a:ext cx="8964612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buFontTx/>
              <a:buChar char="-"/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095375" lvl="2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buFontTx/>
              <a:buChar char="-"/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000" dirty="0">
              <a:solidFill>
                <a:schemeClr val="accent3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237288"/>
            <a:ext cx="9144000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dirty="0"/>
          </a:p>
        </p:txBody>
      </p:sp>
      <p:pic>
        <p:nvPicPr>
          <p:cNvPr id="9114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276975"/>
            <a:ext cx="10858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1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6410325"/>
            <a:ext cx="17272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41313" y="822325"/>
            <a:ext cx="8964612" cy="6931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endParaRPr lang="fr-FR" sz="2200" kern="0" dirty="0">
              <a:solidFill>
                <a:schemeClr val="bg1"/>
              </a:solidFill>
              <a:ea typeface="ＭＳ Ｐゴシック" charset="-128"/>
              <a:cs typeface="Arial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fr-FR" sz="2200" b="1" kern="0" dirty="0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A </a:t>
            </a:r>
            <a:r>
              <a:rPr lang="fr-FR" sz="2200" b="1" kern="0" dirty="0" err="1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specific</a:t>
            </a:r>
            <a:r>
              <a:rPr lang="fr-FR" sz="2200" b="1" kern="0" dirty="0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 motive</a:t>
            </a:r>
            <a:r>
              <a:rPr lang="fr-FR" sz="2200" b="1" kern="0" dirty="0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: stress </a:t>
            </a:r>
            <a:r>
              <a:rPr lang="fr-FR" sz="2200" b="1" kern="0" dirty="0" err="1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induced</a:t>
            </a:r>
            <a:r>
              <a:rPr lang="fr-FR" sz="2200" b="1" kern="0" dirty="0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 by </a:t>
            </a:r>
            <a:r>
              <a:rPr lang="fr-FR" sz="2200" b="1" kern="0" dirty="0" err="1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experience</a:t>
            </a:r>
            <a:r>
              <a:rPr lang="fr-FR" sz="2200" b="1" kern="0" dirty="0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 of </a:t>
            </a:r>
            <a:r>
              <a:rPr lang="fr-FR" sz="2200" b="1" kern="0" dirty="0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stigma.</a:t>
            </a:r>
            <a:endParaRPr lang="fr-FR" sz="2200" b="1" kern="0" dirty="0">
              <a:solidFill>
                <a:srgbClr val="6DFFF1"/>
              </a:solidFill>
              <a:ea typeface="ＭＳ Ｐゴシック" charset="-128"/>
              <a:cs typeface="Arial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fr-FR" sz="2200" b="1" kern="0" dirty="0">
              <a:solidFill>
                <a:srgbClr val="6DFFF1"/>
              </a:solidFill>
              <a:ea typeface="ＭＳ Ｐゴシック" charset="-128"/>
              <a:cs typeface="Arial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fr-FR" sz="2200" b="1" kern="0" dirty="0">
              <a:solidFill>
                <a:srgbClr val="6DFFF1"/>
              </a:solidFill>
              <a:ea typeface="ＭＳ Ｐゴシック" charset="-128"/>
              <a:cs typeface="Arial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fr-FR" sz="2200" b="1" kern="0" dirty="0">
              <a:solidFill>
                <a:srgbClr val="6DFFF1"/>
              </a:solidFill>
              <a:ea typeface="ＭＳ Ｐゴシック" charset="-128"/>
              <a:cs typeface="Arial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fr-FR" sz="2200" b="1" kern="0" dirty="0">
              <a:solidFill>
                <a:srgbClr val="6DFFF1"/>
              </a:solidFill>
              <a:ea typeface="ＭＳ Ｐゴシック" charset="-128"/>
              <a:cs typeface="Arial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fr-FR" sz="2200" b="1" kern="0" dirty="0">
              <a:solidFill>
                <a:srgbClr val="6DFFF1"/>
              </a:solidFill>
              <a:ea typeface="ＭＳ Ｐゴシック" charset="-128"/>
              <a:cs typeface="Arial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fr-FR" sz="2200" b="1" kern="0" dirty="0">
              <a:solidFill>
                <a:srgbClr val="6DFFF1"/>
              </a:solidFill>
              <a:ea typeface="ＭＳ Ｐゴシック" charset="-128"/>
              <a:cs typeface="Arial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fr-FR" sz="2200" b="1" kern="0" dirty="0">
              <a:solidFill>
                <a:srgbClr val="6DFFF1"/>
              </a:solidFill>
              <a:ea typeface="ＭＳ Ｐゴシック" charset="-128"/>
              <a:cs typeface="Arial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fr-FR" sz="2200" b="1" kern="0" dirty="0">
              <a:solidFill>
                <a:srgbClr val="6DFFF1"/>
              </a:solidFill>
              <a:ea typeface="ＭＳ Ｐゴシック" charset="-128"/>
              <a:cs typeface="Arial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fr-FR" sz="2200" b="1" kern="0" dirty="0">
              <a:solidFill>
                <a:srgbClr val="6DFFF1"/>
              </a:solidFill>
              <a:ea typeface="ＭＳ Ｐゴシック" charset="-128"/>
              <a:cs typeface="Arial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// ‘race-</a:t>
            </a:r>
            <a:r>
              <a:rPr lang="fr-FR" sz="22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related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’ stigma 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and smoking </a:t>
            </a:r>
            <a:r>
              <a:rPr lang="fr-FR" sz="22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among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2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African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2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Americans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, King G, </a:t>
            </a:r>
            <a:r>
              <a:rPr lang="fr-FR" sz="2200" i="1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Soc </a:t>
            </a:r>
            <a:r>
              <a:rPr lang="fr-FR" sz="2200" i="1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Sci</a:t>
            </a:r>
            <a:r>
              <a:rPr lang="fr-FR" sz="2200" i="1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 Med 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1997.</a:t>
            </a:r>
          </a:p>
          <a:p>
            <a:pPr>
              <a:spcBef>
                <a:spcPct val="20000"/>
              </a:spcBef>
              <a:defRPr/>
            </a:pPr>
            <a:endParaRPr lang="fr-FR" sz="2200" b="1" kern="0" dirty="0">
              <a:solidFill>
                <a:srgbClr val="6DFFF1"/>
              </a:solidFill>
              <a:ea typeface="ＭＳ Ｐゴシック" charset="-128"/>
              <a:cs typeface="Arial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fr-FR" sz="2200" b="1" kern="0" dirty="0">
              <a:solidFill>
                <a:srgbClr val="6DFFF1"/>
              </a:solidFill>
              <a:ea typeface="ＭＳ Ｐゴシック" charset="-128"/>
              <a:cs typeface="Arial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fr-FR" sz="2200" b="1" kern="0" dirty="0">
              <a:solidFill>
                <a:srgbClr val="6DFFF1"/>
              </a:solidFill>
              <a:ea typeface="ＭＳ Ｐゴシック" charset="-128"/>
              <a:cs typeface="Arial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fr-FR" sz="2200" b="1" kern="0" dirty="0">
              <a:solidFill>
                <a:srgbClr val="6DFFF1"/>
              </a:solidFill>
              <a:ea typeface="ＭＳ Ｐゴシック" charset="-128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46075"/>
            <a:ext cx="9144000" cy="11763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ctr">
              <a:spcBef>
                <a:spcPct val="20000"/>
              </a:spcBef>
              <a:defRPr/>
            </a:pP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III.2. Motives, justifications &amp; time horizon. </a:t>
            </a:r>
            <a:r>
              <a:rPr lang="fr-FR" sz="24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(3/7)</a:t>
            </a:r>
            <a:endParaRPr lang="fr-FR" sz="2400" kern="0" dirty="0">
              <a:solidFill>
                <a:schemeClr val="bg1"/>
              </a:solidFill>
              <a:latin typeface="Book Antiqua" pitchFamily="18" charset="0"/>
              <a:ea typeface="ＭＳ Ｐゴシック" charset="-128"/>
              <a:cs typeface="Arial" pitchFamily="34" charset="0"/>
            </a:endParaRPr>
          </a:p>
          <a:p>
            <a:pPr marL="571500" indent="-571500" algn="ctr">
              <a:spcBef>
                <a:spcPct val="20000"/>
              </a:spcBef>
              <a:defRPr/>
            </a:pPr>
            <a:endParaRPr lang="fr-FR" sz="3200" b="1" kern="0" dirty="0">
              <a:solidFill>
                <a:srgbClr val="FFC000"/>
              </a:solidFill>
              <a:latin typeface="Book Antiqua" pitchFamily="18" charset="0"/>
              <a:ea typeface="ＭＳ Ｐゴシック" charset="-128"/>
              <a:cs typeface="Arial" pitchFamily="34" charset="0"/>
            </a:endParaRPr>
          </a:p>
        </p:txBody>
      </p:sp>
      <p:graphicFrame>
        <p:nvGraphicFramePr>
          <p:cNvPr id="12" name="Graphique 11"/>
          <p:cNvGraphicFramePr>
            <a:graphicFrameLocks/>
          </p:cNvGraphicFramePr>
          <p:nvPr/>
        </p:nvGraphicFramePr>
        <p:xfrm>
          <a:off x="1971675" y="1731168"/>
          <a:ext cx="5200650" cy="3395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79388" y="333375"/>
            <a:ext cx="8964612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buFontTx/>
              <a:buChar char="-"/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095375" lvl="2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buFontTx/>
              <a:buChar char="-"/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000" dirty="0">
              <a:solidFill>
                <a:schemeClr val="accent3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237288"/>
            <a:ext cx="9144000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dirty="0"/>
          </a:p>
        </p:txBody>
      </p:sp>
      <p:pic>
        <p:nvPicPr>
          <p:cNvPr id="9318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276975"/>
            <a:ext cx="10858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9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6410325"/>
            <a:ext cx="17272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79388" y="512763"/>
            <a:ext cx="8964612" cy="6229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endParaRPr lang="fr-FR" sz="2200" kern="0" dirty="0">
              <a:solidFill>
                <a:schemeClr val="bg1"/>
              </a:solidFill>
              <a:ea typeface="ＭＳ Ｐゴシック" charset="-128"/>
              <a:cs typeface="Arial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fr-FR" sz="2200" b="1" kern="0" dirty="0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A </a:t>
            </a:r>
            <a:r>
              <a:rPr lang="fr-FR" sz="2200" b="1" kern="0" dirty="0" err="1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specific</a:t>
            </a:r>
            <a:r>
              <a:rPr lang="fr-FR" sz="2200" b="1" kern="0" dirty="0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 motive</a:t>
            </a:r>
            <a:r>
              <a:rPr lang="fr-FR" sz="2200" b="1" kern="0" dirty="0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: stress </a:t>
            </a:r>
            <a:r>
              <a:rPr lang="fr-FR" sz="2200" b="1" kern="0" dirty="0" err="1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induced</a:t>
            </a:r>
            <a:r>
              <a:rPr lang="fr-FR" sz="2200" b="1" kern="0" dirty="0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 by </a:t>
            </a:r>
            <a:r>
              <a:rPr lang="fr-FR" sz="2200" b="1" kern="0" dirty="0" err="1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experience</a:t>
            </a:r>
            <a:r>
              <a:rPr lang="fr-FR" sz="2200" b="1" kern="0" dirty="0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 of stigma</a:t>
            </a:r>
          </a:p>
          <a:p>
            <a:pPr>
              <a:spcBef>
                <a:spcPct val="20000"/>
              </a:spcBef>
              <a:defRPr/>
            </a:pPr>
            <a:endParaRPr lang="fr-FR" sz="2200" b="1" kern="0" dirty="0">
              <a:solidFill>
                <a:srgbClr val="6DFFF1"/>
              </a:solidFill>
              <a:ea typeface="ＭＳ Ｐゴシック" charset="-128"/>
              <a:cs typeface="Arial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fr-FR" sz="2200" b="1" kern="0" dirty="0">
              <a:solidFill>
                <a:srgbClr val="6DFFF1"/>
              </a:solidFill>
              <a:ea typeface="ＭＳ Ｐゴシック" charset="-128"/>
              <a:cs typeface="Arial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fr-FR" sz="2200" b="1" kern="0" dirty="0">
              <a:solidFill>
                <a:srgbClr val="6DFFF1"/>
              </a:solidFill>
              <a:ea typeface="ＭＳ Ｐゴシック" charset="-128"/>
              <a:cs typeface="Arial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fr-FR" sz="2200" b="1" kern="0" dirty="0">
              <a:solidFill>
                <a:srgbClr val="6DFFF1"/>
              </a:solidFill>
              <a:ea typeface="ＭＳ Ｐゴシック" charset="-128"/>
              <a:cs typeface="Arial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fr-FR" sz="2200" b="1" kern="0" dirty="0">
              <a:solidFill>
                <a:srgbClr val="6DFFF1"/>
              </a:solidFill>
              <a:ea typeface="ＭＳ Ｐゴシック" charset="-128"/>
              <a:cs typeface="Arial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fr-FR" sz="2200" b="1" kern="0" dirty="0">
              <a:solidFill>
                <a:srgbClr val="6DFFF1"/>
              </a:solidFill>
              <a:ea typeface="ＭＳ Ｐゴシック" charset="-128"/>
              <a:cs typeface="Arial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fr-FR" sz="2200" b="1" kern="0" dirty="0">
              <a:solidFill>
                <a:srgbClr val="6DFFF1"/>
              </a:solidFill>
              <a:ea typeface="ＭＳ Ｐゴシック" charset="-128"/>
              <a:cs typeface="Arial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fr-FR" sz="2200" b="1" kern="0" dirty="0">
              <a:solidFill>
                <a:srgbClr val="6DFFF1"/>
              </a:solidFill>
              <a:ea typeface="ＭＳ Ｐゴシック" charset="-128"/>
              <a:cs typeface="Arial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fr-FR" sz="2200" b="1" kern="0" dirty="0">
              <a:solidFill>
                <a:srgbClr val="6DFFF1"/>
              </a:solidFill>
              <a:ea typeface="ＭＳ Ｐゴシック" charset="-128"/>
              <a:cs typeface="Arial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fr-FR" sz="2200" b="1" kern="0" dirty="0">
              <a:solidFill>
                <a:srgbClr val="6DFFF1"/>
              </a:solidFill>
              <a:ea typeface="ＭＳ Ｐゴシック" charset="-128"/>
              <a:cs typeface="Arial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fr-FR" sz="2200" b="1" kern="0" dirty="0">
              <a:solidFill>
                <a:srgbClr val="6DFFF1"/>
              </a:solidFill>
              <a:ea typeface="ＭＳ Ｐゴシック" charset="-128"/>
              <a:cs typeface="Arial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fr-FR" sz="2200" b="1" kern="0" dirty="0">
              <a:solidFill>
                <a:srgbClr val="6DFFF1"/>
              </a:solidFill>
              <a:ea typeface="ＭＳ Ｐゴシック" charset="-128"/>
              <a:cs typeface="Arial" pitchFamily="34" charset="0"/>
            </a:endParaRPr>
          </a:p>
          <a:p>
            <a:pPr algn="ctr">
              <a:spcBef>
                <a:spcPct val="20000"/>
              </a:spcBef>
              <a:defRPr/>
            </a:pPr>
            <a:endParaRPr lang="fr-FR" sz="2800" b="1" kern="0" dirty="0">
              <a:solidFill>
                <a:srgbClr val="FFC000"/>
              </a:solidFill>
              <a:latin typeface="Book Antiqua" pitchFamily="18" charset="0"/>
              <a:ea typeface="ＭＳ Ｐゴシック" charset="-128"/>
              <a:cs typeface="Arial" pitchFamily="34" charset="0"/>
            </a:endParaRPr>
          </a:p>
        </p:txBody>
      </p:sp>
      <p:pic>
        <p:nvPicPr>
          <p:cNvPr id="9319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0813" y="1370013"/>
            <a:ext cx="6481762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2879725"/>
            <a:ext cx="88582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à coins arrondis 15"/>
          <p:cNvSpPr/>
          <p:nvPr/>
        </p:nvSpPr>
        <p:spPr>
          <a:xfrm>
            <a:off x="187325" y="5734050"/>
            <a:ext cx="6985000" cy="431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07950" y="261938"/>
            <a:ext cx="9144000" cy="11747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ctr">
              <a:spcBef>
                <a:spcPct val="20000"/>
              </a:spcBef>
              <a:defRPr/>
            </a:pP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III.2. Motives, justifications &amp; time horizon. </a:t>
            </a:r>
            <a:r>
              <a:rPr lang="fr-FR" sz="24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(4/7)</a:t>
            </a:r>
            <a:endParaRPr lang="fr-FR" sz="2400" kern="0" dirty="0">
              <a:solidFill>
                <a:schemeClr val="bg1"/>
              </a:solidFill>
              <a:latin typeface="Book Antiqua" pitchFamily="18" charset="0"/>
              <a:ea typeface="ＭＳ Ｐゴシック" charset="-128"/>
              <a:cs typeface="Arial" pitchFamily="34" charset="0"/>
            </a:endParaRPr>
          </a:p>
          <a:p>
            <a:pPr marL="571500" indent="-571500" algn="ctr">
              <a:spcBef>
                <a:spcPct val="20000"/>
              </a:spcBef>
              <a:defRPr/>
            </a:pPr>
            <a:endParaRPr lang="fr-FR" sz="3200" b="1" kern="0" dirty="0">
              <a:solidFill>
                <a:srgbClr val="FFC000"/>
              </a:solidFill>
              <a:latin typeface="Book Antiqua" pitchFamily="18" charset="0"/>
              <a:ea typeface="ＭＳ Ｐゴシック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79388" y="333375"/>
            <a:ext cx="8964612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buFontTx/>
              <a:buChar char="-"/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095375" lvl="2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buFontTx/>
              <a:buChar char="-"/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000" dirty="0">
              <a:solidFill>
                <a:schemeClr val="accent3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237288"/>
            <a:ext cx="9144000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dirty="0"/>
          </a:p>
        </p:txBody>
      </p:sp>
      <p:pic>
        <p:nvPicPr>
          <p:cNvPr id="9523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276975"/>
            <a:ext cx="10858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7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6410325"/>
            <a:ext cx="17272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79388" y="476250"/>
            <a:ext cx="8424862" cy="5565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endParaRPr lang="fr-FR" sz="2200" kern="0" dirty="0">
              <a:solidFill>
                <a:schemeClr val="bg1"/>
              </a:solidFill>
              <a:ea typeface="ＭＳ Ｐゴシック" charset="-128"/>
              <a:cs typeface="Arial" pitchFamily="34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fr-FR" sz="2200" b="1" kern="0" dirty="0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200" b="1" kern="0" dirty="0" err="1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Disadvantages</a:t>
            </a:r>
            <a:r>
              <a:rPr lang="fr-FR" sz="2200" b="1" kern="0" dirty="0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 of smoking and </a:t>
            </a:r>
            <a:r>
              <a:rPr lang="fr-FR" sz="2200" b="1" kern="0" dirty="0" err="1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risk</a:t>
            </a:r>
            <a:r>
              <a:rPr lang="fr-FR" sz="2200" b="1" kern="0" dirty="0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200" b="1" kern="0" dirty="0" err="1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denial</a:t>
            </a:r>
            <a:r>
              <a:rPr lang="fr-FR" sz="2200" b="1" kern="0" dirty="0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/</a:t>
            </a:r>
            <a:r>
              <a:rPr lang="fr-FR" sz="2200" b="1" kern="0" dirty="0" err="1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relativization</a:t>
            </a:r>
            <a:endParaRPr lang="fr-FR" sz="2200" b="1" kern="0" dirty="0">
              <a:solidFill>
                <a:srgbClr val="6DFFF1"/>
              </a:solidFill>
              <a:ea typeface="ＭＳ Ｐゴシック" charset="-128"/>
              <a:cs typeface="Arial" pitchFamily="34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fr-FR" sz="800" b="1" kern="0" dirty="0">
              <a:solidFill>
                <a:srgbClr val="6DFFF1"/>
              </a:solidFill>
              <a:ea typeface="ＭＳ Ｐゴシック" charset="-128"/>
              <a:cs typeface="Arial" pitchFamily="34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an </a:t>
            </a:r>
            <a:r>
              <a:rPr lang="fr-FR" sz="22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expensive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 habit;</a:t>
            </a:r>
          </a:p>
          <a:p>
            <a:pPr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 a source of </a:t>
            </a:r>
            <a:r>
              <a:rPr lang="fr-FR" sz="22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disgust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: </a:t>
            </a:r>
          </a:p>
          <a:p>
            <a:pPr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fr-FR" sz="22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discounting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2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health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2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risk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:</a:t>
            </a:r>
          </a:p>
          <a:p>
            <a:pPr>
              <a:spcBef>
                <a:spcPct val="20000"/>
              </a:spcBef>
              <a:defRPr/>
            </a:pP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	- </a:t>
            </a:r>
            <a:r>
              <a:rPr lang="fr-FR" sz="22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risk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2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denial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2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beliefs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: </a:t>
            </a:r>
          </a:p>
          <a:p>
            <a:pPr>
              <a:spcBef>
                <a:spcPct val="20000"/>
              </a:spcBef>
              <a:defRPr/>
            </a:pP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	- </a:t>
            </a:r>
            <a:r>
              <a:rPr lang="fr-FR" sz="22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relativization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 &amp; time horizon: </a:t>
            </a:r>
          </a:p>
          <a:p>
            <a:pPr>
              <a:spcBef>
                <a:spcPct val="20000"/>
              </a:spcBef>
              <a:defRPr/>
            </a:pP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 </a:t>
            </a:r>
          </a:p>
          <a:p>
            <a:pPr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fr-FR" sz="2200" b="1" kern="0" dirty="0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Obstacles to smoking cessation</a:t>
            </a:r>
            <a:endParaRPr lang="fr-FR" sz="800" b="1" kern="0" dirty="0">
              <a:solidFill>
                <a:srgbClr val="6DFFF1"/>
              </a:solidFill>
              <a:ea typeface="ＭＳ Ｐゴシック" charset="-128"/>
              <a:cs typeface="Arial" pitchFamily="34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reluctance to </a:t>
            </a:r>
            <a:r>
              <a:rPr lang="fr-FR" sz="22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giving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 up a </a:t>
            </a:r>
            <a:r>
              <a:rPr lang="fr-FR" sz="22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key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2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coping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2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mechanism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;</a:t>
            </a:r>
          </a:p>
          <a:p>
            <a:pPr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fr-FR" sz="22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concerns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 about the </a:t>
            </a:r>
            <a:r>
              <a:rPr lang="fr-FR" sz="22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potential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 for </a:t>
            </a:r>
            <a:r>
              <a:rPr lang="fr-FR" sz="22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weight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gain;</a:t>
            </a:r>
            <a:endParaRPr lang="fr-FR" sz="2200" kern="0" dirty="0">
              <a:solidFill>
                <a:schemeClr val="bg1"/>
              </a:solidFill>
              <a:ea typeface="ＭＳ Ｐゴシック" charset="-128"/>
              <a:cs typeface="Arial" pitchFamily="34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2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relationships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2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with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 care providers:</a:t>
            </a:r>
            <a:endParaRPr lang="fr-FR" sz="2000" i="1" kern="0" dirty="0">
              <a:solidFill>
                <a:schemeClr val="bg1"/>
              </a:solidFill>
              <a:ea typeface="ＭＳ Ｐゴシック" charset="-128"/>
              <a:cs typeface="Arial" pitchFamily="34" charset="0"/>
            </a:endParaRPr>
          </a:p>
          <a:p>
            <a:pPr algn="ctr">
              <a:spcBef>
                <a:spcPct val="20000"/>
              </a:spcBef>
              <a:defRPr/>
            </a:pPr>
            <a:endParaRPr lang="fr-FR" sz="2800" b="1" kern="0" dirty="0">
              <a:solidFill>
                <a:srgbClr val="FFC000"/>
              </a:solidFill>
              <a:latin typeface="Book Antiqua" pitchFamily="18" charset="0"/>
              <a:ea typeface="ＭＳ Ｐゴシック" charset="-128"/>
              <a:cs typeface="Arial" pitchFamily="34" charset="0"/>
            </a:endParaRPr>
          </a:p>
        </p:txBody>
      </p:sp>
      <p:pic>
        <p:nvPicPr>
          <p:cNvPr id="9523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113" y="1916113"/>
            <a:ext cx="42291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4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8400" y="2573338"/>
            <a:ext cx="42386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41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97438" y="3181350"/>
            <a:ext cx="40671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4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13238" y="5445125"/>
            <a:ext cx="421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188913"/>
            <a:ext cx="9144000" cy="11747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ctr">
              <a:spcBef>
                <a:spcPct val="20000"/>
              </a:spcBef>
              <a:defRPr/>
            </a:pP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III.2. Motives, justifications &amp; time horizon. </a:t>
            </a:r>
            <a:r>
              <a:rPr lang="fr-FR" sz="24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(5/7)</a:t>
            </a:r>
            <a:endParaRPr lang="fr-FR" sz="2400" kern="0" dirty="0">
              <a:solidFill>
                <a:schemeClr val="bg1"/>
              </a:solidFill>
              <a:latin typeface="Book Antiqua" pitchFamily="18" charset="0"/>
              <a:ea typeface="ＭＳ Ｐゴシック" charset="-128"/>
              <a:cs typeface="Arial" pitchFamily="34" charset="0"/>
            </a:endParaRPr>
          </a:p>
          <a:p>
            <a:pPr marL="571500" indent="-571500" algn="ctr">
              <a:spcBef>
                <a:spcPct val="20000"/>
              </a:spcBef>
              <a:defRPr/>
            </a:pPr>
            <a:endParaRPr lang="fr-FR" sz="3200" b="1" kern="0" dirty="0">
              <a:solidFill>
                <a:srgbClr val="FFC000"/>
              </a:solidFill>
              <a:latin typeface="Book Antiqua" pitchFamily="18" charset="0"/>
              <a:ea typeface="ＭＳ Ｐゴシック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79388" y="333375"/>
            <a:ext cx="8964612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buFontTx/>
              <a:buChar char="-"/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095375" lvl="2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buFontTx/>
              <a:buChar char="-"/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000" dirty="0">
              <a:solidFill>
                <a:schemeClr val="accent3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237288"/>
            <a:ext cx="9144000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dirty="0"/>
          </a:p>
        </p:txBody>
      </p:sp>
      <p:pic>
        <p:nvPicPr>
          <p:cNvPr id="9728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276975"/>
            <a:ext cx="10858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5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6410325"/>
            <a:ext cx="17272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23850" y="333375"/>
            <a:ext cx="9036050" cy="101552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endParaRPr lang="fr-FR" sz="2200" kern="0" dirty="0">
              <a:solidFill>
                <a:schemeClr val="bg1"/>
              </a:solidFill>
              <a:ea typeface="ＭＳ Ｐゴシック" charset="-128"/>
              <a:cs typeface="Arial" pitchFamily="34" charset="0"/>
            </a:endParaRPr>
          </a:p>
          <a:p>
            <a:pPr>
              <a:spcBef>
                <a:spcPct val="20000"/>
              </a:spcBef>
              <a:buFontTx/>
              <a:buChar char="-"/>
              <a:defRPr/>
            </a:pP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Time horizon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</a:t>
            </a:r>
            <a:r>
              <a:rPr lang="fr-FR" sz="22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present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-orientation and smoking in VESPA2:</a:t>
            </a:r>
          </a:p>
          <a:p>
            <a:pPr>
              <a:spcBef>
                <a:spcPct val="20000"/>
              </a:spcBef>
              <a:buFontTx/>
              <a:buChar char="-"/>
              <a:defRPr/>
            </a:pPr>
            <a:endParaRPr lang="fr-FR" sz="2200" kern="0" dirty="0">
              <a:solidFill>
                <a:schemeClr val="bg1"/>
              </a:solidFill>
              <a:ea typeface="ＭＳ Ｐゴシック" charset="-128"/>
              <a:cs typeface="Arial" pitchFamily="34" charset="0"/>
              <a:sym typeface="Wingdings" pitchFamily="2" charset="2"/>
            </a:endParaRPr>
          </a:p>
          <a:p>
            <a:pPr>
              <a:spcBef>
                <a:spcPct val="20000"/>
              </a:spcBef>
              <a:buFontTx/>
              <a:buChar char="-"/>
              <a:defRPr/>
            </a:pPr>
            <a:endParaRPr lang="fr-FR" sz="2200" kern="0" dirty="0">
              <a:solidFill>
                <a:schemeClr val="bg1"/>
              </a:solidFill>
              <a:ea typeface="ＭＳ Ｐゴシック" charset="-128"/>
              <a:cs typeface="Arial" pitchFamily="34" charset="0"/>
              <a:sym typeface="Wingdings" pitchFamily="2" charset="2"/>
            </a:endParaRPr>
          </a:p>
          <a:p>
            <a:pPr>
              <a:spcBef>
                <a:spcPct val="20000"/>
              </a:spcBef>
              <a:buFontTx/>
              <a:buChar char="-"/>
              <a:defRPr/>
            </a:pPr>
            <a:endParaRPr lang="fr-FR" sz="2200" kern="0" dirty="0">
              <a:solidFill>
                <a:schemeClr val="bg1"/>
              </a:solidFill>
              <a:ea typeface="ＭＳ Ｐゴシック" charset="-128"/>
              <a:cs typeface="Arial" pitchFamily="34" charset="0"/>
              <a:sym typeface="Wingdings" pitchFamily="2" charset="2"/>
            </a:endParaRPr>
          </a:p>
          <a:p>
            <a:pPr>
              <a:spcBef>
                <a:spcPct val="20000"/>
              </a:spcBef>
              <a:buFontTx/>
              <a:buChar char="-"/>
              <a:defRPr/>
            </a:pPr>
            <a:endParaRPr lang="fr-FR" sz="2200" kern="0" dirty="0">
              <a:solidFill>
                <a:schemeClr val="bg1"/>
              </a:solidFill>
              <a:ea typeface="ＭＳ Ｐゴシック" charset="-128"/>
              <a:cs typeface="Arial" pitchFamily="34" charset="0"/>
              <a:sym typeface="Wingdings" pitchFamily="2" charset="2"/>
            </a:endParaRPr>
          </a:p>
          <a:p>
            <a:pPr>
              <a:spcBef>
                <a:spcPct val="20000"/>
              </a:spcBef>
              <a:buFontTx/>
              <a:buChar char="-"/>
              <a:defRPr/>
            </a:pPr>
            <a:endParaRPr lang="fr-FR" sz="2200" kern="0" dirty="0">
              <a:solidFill>
                <a:schemeClr val="bg1"/>
              </a:solidFill>
              <a:ea typeface="ＭＳ Ｐゴシック" charset="-128"/>
              <a:cs typeface="Arial" pitchFamily="34" charset="0"/>
              <a:sym typeface="Wingdings" pitchFamily="2" charset="2"/>
            </a:endParaRPr>
          </a:p>
          <a:p>
            <a:pPr>
              <a:spcBef>
                <a:spcPct val="20000"/>
              </a:spcBef>
              <a:buFontTx/>
              <a:buChar char="-"/>
              <a:defRPr/>
            </a:pPr>
            <a:endParaRPr lang="fr-FR" sz="2200" kern="0" dirty="0">
              <a:solidFill>
                <a:schemeClr val="bg1"/>
              </a:solidFill>
              <a:ea typeface="ＭＳ Ｐゴシック" charset="-128"/>
              <a:cs typeface="Arial" pitchFamily="34" charset="0"/>
              <a:sym typeface="Wingdings" pitchFamily="2" charset="2"/>
            </a:endParaRPr>
          </a:p>
          <a:p>
            <a:pPr>
              <a:spcBef>
                <a:spcPct val="20000"/>
              </a:spcBef>
              <a:buFontTx/>
              <a:buChar char="-"/>
              <a:defRPr/>
            </a:pPr>
            <a:endParaRPr lang="fr-FR" sz="2200" kern="0" dirty="0">
              <a:solidFill>
                <a:schemeClr val="bg1"/>
              </a:solidFill>
              <a:ea typeface="ＭＳ Ｐゴシック" charset="-128"/>
              <a:cs typeface="Arial" pitchFamily="34" charset="0"/>
              <a:sym typeface="Wingdings" pitchFamily="2" charset="2"/>
            </a:endParaRPr>
          </a:p>
          <a:p>
            <a:pPr>
              <a:spcBef>
                <a:spcPct val="20000"/>
              </a:spcBef>
              <a:buFontTx/>
              <a:buChar char="-"/>
              <a:defRPr/>
            </a:pPr>
            <a:endParaRPr lang="fr-FR" sz="2200" kern="0" dirty="0">
              <a:solidFill>
                <a:schemeClr val="bg1"/>
              </a:solidFill>
              <a:ea typeface="ＭＳ Ｐゴシック" charset="-128"/>
              <a:cs typeface="Arial" pitchFamily="34" charset="0"/>
              <a:sym typeface="Wingdings" pitchFamily="2" charset="2"/>
            </a:endParaRPr>
          </a:p>
          <a:p>
            <a:pPr>
              <a:spcBef>
                <a:spcPct val="20000"/>
              </a:spcBef>
              <a:buFontTx/>
              <a:buChar char="-"/>
              <a:defRPr/>
            </a:pPr>
            <a:endParaRPr lang="fr-FR" sz="2200" kern="0" dirty="0">
              <a:solidFill>
                <a:schemeClr val="bg1"/>
              </a:solidFill>
              <a:ea typeface="ＭＳ Ｐゴシック" charset="-128"/>
              <a:cs typeface="Arial" pitchFamily="34" charset="0"/>
              <a:sym typeface="Wingdings" pitchFamily="2" charset="2"/>
            </a:endParaRPr>
          </a:p>
          <a:p>
            <a:pPr>
              <a:spcBef>
                <a:spcPct val="20000"/>
              </a:spcBef>
              <a:defRPr/>
            </a:pPr>
            <a:endParaRPr lang="fr-FR" sz="2200" kern="0" dirty="0">
              <a:solidFill>
                <a:schemeClr val="bg1"/>
              </a:solidFill>
              <a:ea typeface="ＭＳ Ｐゴシック" charset="-128"/>
              <a:cs typeface="Arial" pitchFamily="34" charset="0"/>
              <a:sym typeface="Wingdings" pitchFamily="2" charset="2"/>
            </a:endParaRPr>
          </a:p>
          <a:p>
            <a:pPr>
              <a:spcBef>
                <a:spcPct val="20000"/>
              </a:spcBef>
              <a:defRPr/>
            </a:pP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In </a:t>
            </a:r>
            <a:r>
              <a:rPr lang="fr-FR" sz="22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multivariate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 </a:t>
            </a:r>
            <a:r>
              <a:rPr lang="fr-FR" sz="22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analysis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 </a:t>
            </a:r>
            <a:r>
              <a:rPr lang="fr-FR" sz="22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present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-orientation </a:t>
            </a:r>
            <a:r>
              <a:rPr lang="fr-FR" sz="22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remained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 a </a:t>
            </a:r>
            <a:r>
              <a:rPr lang="fr-FR" sz="22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significant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 </a:t>
            </a:r>
            <a:r>
              <a:rPr lang="fr-FR" sz="22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risk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 factor for </a:t>
            </a:r>
            <a:r>
              <a:rPr lang="fr-FR" sz="22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current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 smoking (</a:t>
            </a:r>
            <a:r>
              <a:rPr lang="fr-FR" sz="22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after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 </a:t>
            </a:r>
            <a:r>
              <a:rPr lang="fr-FR" sz="22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adjustment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 on </a:t>
            </a:r>
            <a:r>
              <a:rPr lang="fr-FR" sz="22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sociodemographic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 profile, transmission group…).</a:t>
            </a:r>
          </a:p>
          <a:p>
            <a:pPr>
              <a:spcBef>
                <a:spcPct val="20000"/>
              </a:spcBef>
              <a:buFontTx/>
              <a:buChar char="-"/>
              <a:defRPr/>
            </a:pPr>
            <a:endParaRPr lang="fr-FR" sz="2200" kern="0" dirty="0">
              <a:solidFill>
                <a:schemeClr val="bg1"/>
              </a:solidFill>
              <a:ea typeface="ＭＳ Ｐゴシック" charset="-128"/>
              <a:cs typeface="Arial" pitchFamily="34" charset="0"/>
              <a:sym typeface="Wingdings" pitchFamily="2" charset="2"/>
            </a:endParaRPr>
          </a:p>
          <a:p>
            <a:pPr>
              <a:spcBef>
                <a:spcPct val="20000"/>
              </a:spcBef>
              <a:buFontTx/>
              <a:buChar char="-"/>
              <a:defRPr/>
            </a:pPr>
            <a:endParaRPr lang="fr-FR" sz="2200" kern="0" dirty="0">
              <a:solidFill>
                <a:schemeClr val="bg1"/>
              </a:solidFill>
              <a:ea typeface="ＭＳ Ｐゴシック" charset="-128"/>
              <a:cs typeface="Arial" pitchFamily="34" charset="0"/>
              <a:sym typeface="Wingdings" pitchFamily="2" charset="2"/>
            </a:endParaRPr>
          </a:p>
          <a:p>
            <a:pPr>
              <a:spcBef>
                <a:spcPct val="20000"/>
              </a:spcBef>
              <a:buFontTx/>
              <a:buChar char="-"/>
              <a:defRPr/>
            </a:pPr>
            <a:endParaRPr lang="fr-FR" sz="2200" kern="0" dirty="0">
              <a:solidFill>
                <a:schemeClr val="bg1"/>
              </a:solidFill>
              <a:ea typeface="ＭＳ Ｐゴシック" charset="-128"/>
              <a:cs typeface="Arial" pitchFamily="34" charset="0"/>
              <a:sym typeface="Wingdings" pitchFamily="2" charset="2"/>
            </a:endParaRPr>
          </a:p>
          <a:p>
            <a:pPr>
              <a:spcBef>
                <a:spcPct val="20000"/>
              </a:spcBef>
              <a:buFontTx/>
              <a:buChar char="-"/>
              <a:defRPr/>
            </a:pPr>
            <a:endParaRPr lang="fr-FR" sz="2200" kern="0" dirty="0">
              <a:solidFill>
                <a:schemeClr val="bg1"/>
              </a:solidFill>
              <a:ea typeface="ＭＳ Ｐゴシック" charset="-128"/>
              <a:cs typeface="Arial" pitchFamily="34" charset="0"/>
              <a:sym typeface="Wingdings" pitchFamily="2" charset="2"/>
            </a:endParaRPr>
          </a:p>
          <a:p>
            <a:pPr>
              <a:spcBef>
                <a:spcPct val="20000"/>
              </a:spcBef>
              <a:buFontTx/>
              <a:buChar char="-"/>
              <a:defRPr/>
            </a:pPr>
            <a:endParaRPr lang="fr-FR" sz="2200" kern="0" dirty="0">
              <a:solidFill>
                <a:schemeClr val="bg1"/>
              </a:solidFill>
              <a:ea typeface="ＭＳ Ｐゴシック" charset="-128"/>
              <a:cs typeface="Arial" pitchFamily="34" charset="0"/>
              <a:sym typeface="Wingdings" pitchFamily="2" charset="2"/>
            </a:endParaRPr>
          </a:p>
          <a:p>
            <a:pPr>
              <a:spcBef>
                <a:spcPct val="20000"/>
              </a:spcBef>
              <a:buFontTx/>
              <a:buChar char="-"/>
              <a:defRPr/>
            </a:pPr>
            <a:endParaRPr lang="fr-FR" sz="2200" kern="0" dirty="0">
              <a:solidFill>
                <a:schemeClr val="bg1"/>
              </a:solidFill>
              <a:ea typeface="ＭＳ Ｐゴシック" charset="-128"/>
              <a:cs typeface="Arial" pitchFamily="34" charset="0"/>
              <a:sym typeface="Wingdings" pitchFamily="2" charset="2"/>
            </a:endParaRPr>
          </a:p>
          <a:p>
            <a:pPr>
              <a:spcBef>
                <a:spcPct val="20000"/>
              </a:spcBef>
              <a:buFontTx/>
              <a:buChar char="-"/>
              <a:defRPr/>
            </a:pPr>
            <a:endParaRPr lang="fr-FR" sz="2200" kern="0" dirty="0">
              <a:solidFill>
                <a:schemeClr val="bg1"/>
              </a:solidFill>
              <a:ea typeface="ＭＳ Ｐゴシック" charset="-128"/>
              <a:cs typeface="Arial" pitchFamily="34" charset="0"/>
              <a:sym typeface="Wingdings" pitchFamily="2" charset="2"/>
            </a:endParaRPr>
          </a:p>
          <a:p>
            <a:pPr>
              <a:spcBef>
                <a:spcPct val="20000"/>
              </a:spcBef>
              <a:buFontTx/>
              <a:buChar char="-"/>
              <a:defRPr/>
            </a:pPr>
            <a:endParaRPr lang="fr-FR" sz="2200" kern="0" dirty="0">
              <a:solidFill>
                <a:schemeClr val="bg1"/>
              </a:solidFill>
              <a:ea typeface="ＭＳ Ｐゴシック" charset="-128"/>
              <a:cs typeface="Arial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 </a:t>
            </a:r>
          </a:p>
          <a:p>
            <a:pPr algn="ctr">
              <a:spcBef>
                <a:spcPct val="20000"/>
              </a:spcBef>
              <a:defRPr/>
            </a:pPr>
            <a:endParaRPr lang="fr-FR" sz="2800" b="1" kern="0" dirty="0">
              <a:solidFill>
                <a:srgbClr val="FFC000"/>
              </a:solidFill>
              <a:latin typeface="Book Antiqua" pitchFamily="18" charset="0"/>
              <a:ea typeface="ＭＳ Ｐゴシック" charset="-128"/>
              <a:cs typeface="Arial" pitchFamily="34" charset="0"/>
            </a:endParaRPr>
          </a:p>
        </p:txBody>
      </p:sp>
      <p:graphicFrame>
        <p:nvGraphicFramePr>
          <p:cNvPr id="11" name="Graphique 10"/>
          <p:cNvGraphicFramePr/>
          <p:nvPr/>
        </p:nvGraphicFramePr>
        <p:xfrm>
          <a:off x="683568" y="1124744"/>
          <a:ext cx="7560840" cy="3904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115888"/>
            <a:ext cx="9144000" cy="11763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ctr">
              <a:spcBef>
                <a:spcPct val="20000"/>
              </a:spcBef>
              <a:defRPr/>
            </a:pP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III.2. Motives, justifications &amp; time horizon. </a:t>
            </a:r>
            <a:r>
              <a:rPr lang="fr-FR" sz="24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(6/7)</a:t>
            </a:r>
            <a:endParaRPr lang="fr-FR" sz="2400" kern="0" dirty="0">
              <a:solidFill>
                <a:schemeClr val="bg1"/>
              </a:solidFill>
              <a:latin typeface="Book Antiqua" pitchFamily="18" charset="0"/>
              <a:ea typeface="ＭＳ Ｐゴシック" charset="-128"/>
              <a:cs typeface="Arial" pitchFamily="34" charset="0"/>
            </a:endParaRPr>
          </a:p>
          <a:p>
            <a:pPr marL="571500" indent="-571500" algn="ctr">
              <a:spcBef>
                <a:spcPct val="20000"/>
              </a:spcBef>
              <a:defRPr/>
            </a:pPr>
            <a:endParaRPr lang="fr-FR" sz="3200" b="1" kern="0" dirty="0">
              <a:solidFill>
                <a:srgbClr val="FFC000"/>
              </a:solidFill>
              <a:latin typeface="Book Antiqua" pitchFamily="18" charset="0"/>
              <a:ea typeface="ＭＳ Ｐゴシック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237288"/>
            <a:ext cx="9144000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dirty="0"/>
          </a:p>
        </p:txBody>
      </p:sp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276975"/>
            <a:ext cx="10858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2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6410325"/>
            <a:ext cx="17272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79388" y="188913"/>
            <a:ext cx="8424862" cy="58658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endParaRPr lang="fr-FR" sz="2200" kern="0" dirty="0">
              <a:solidFill>
                <a:schemeClr val="bg1"/>
              </a:solidFill>
              <a:ea typeface="ＭＳ Ｐゴシック" charset="-128"/>
              <a:cs typeface="Arial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fr-FR" sz="2400" kern="0" dirty="0">
              <a:solidFill>
                <a:srgbClr val="6DFFF1"/>
              </a:solidFill>
              <a:ea typeface="ＭＳ Ｐゴシック" charset="-128"/>
              <a:cs typeface="Arial" pitchFamily="34" charset="0"/>
              <a:sym typeface="Wingdings" pitchFamily="2" charset="2"/>
            </a:endParaRPr>
          </a:p>
          <a:p>
            <a:pPr>
              <a:spcBef>
                <a:spcPct val="20000"/>
              </a:spcBef>
              <a:defRPr/>
            </a:pPr>
            <a:r>
              <a:rPr lang="fr-FR" sz="24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HIV-</a:t>
            </a:r>
            <a:r>
              <a:rPr lang="fr-FR" sz="24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infected</a:t>
            </a:r>
            <a:r>
              <a:rPr lang="fr-FR" sz="24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 </a:t>
            </a:r>
            <a:r>
              <a:rPr lang="fr-FR" sz="24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smokers</a:t>
            </a:r>
            <a:r>
              <a:rPr lang="fr-FR" sz="24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’ motives and justifications:</a:t>
            </a:r>
          </a:p>
          <a:p>
            <a:pPr>
              <a:spcBef>
                <a:spcPct val="20000"/>
              </a:spcBef>
              <a:defRPr/>
            </a:pPr>
            <a:endParaRPr lang="fr-FR" sz="1000" kern="0" dirty="0">
              <a:solidFill>
                <a:schemeClr val="bg1"/>
              </a:solidFill>
              <a:ea typeface="ＭＳ Ｐゴシック" charset="-128"/>
              <a:cs typeface="Arial" pitchFamily="34" charset="0"/>
              <a:sym typeface="Wingdings" pitchFamily="2" charset="2"/>
            </a:endParaRPr>
          </a:p>
          <a:p>
            <a:pPr>
              <a:spcBef>
                <a:spcPct val="20000"/>
              </a:spcBef>
              <a:defRPr/>
            </a:pP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-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as </a:t>
            </a:r>
            <a:r>
              <a:rPr lang="fr-FR" sz="22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other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 </a:t>
            </a:r>
            <a:r>
              <a:rPr lang="fr-FR" sz="22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smokers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, </a:t>
            </a:r>
            <a:r>
              <a:rPr lang="fr-FR" sz="2200" kern="0" dirty="0" err="1">
                <a:solidFill>
                  <a:srgbClr val="6DFFF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they</a:t>
            </a:r>
            <a:r>
              <a:rPr lang="fr-FR" sz="2200" kern="0" dirty="0">
                <a:solidFill>
                  <a:srgbClr val="6DFFF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 </a:t>
            </a:r>
            <a:r>
              <a:rPr lang="fr-FR" sz="2200" kern="0" dirty="0" err="1">
                <a:solidFill>
                  <a:srgbClr val="6DFFF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frequently</a:t>
            </a:r>
            <a:r>
              <a:rPr lang="fr-FR" sz="2200" kern="0" dirty="0">
                <a:solidFill>
                  <a:srgbClr val="6DFFF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 </a:t>
            </a:r>
            <a:r>
              <a:rPr lang="fr-FR" sz="2200" kern="0" dirty="0" err="1">
                <a:solidFill>
                  <a:srgbClr val="6DFFF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portray</a:t>
            </a:r>
            <a:r>
              <a:rPr lang="fr-FR" sz="2200" kern="0" dirty="0">
                <a:solidFill>
                  <a:srgbClr val="6DFFF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 </a:t>
            </a:r>
            <a:r>
              <a:rPr lang="fr-FR" sz="2200" kern="0" dirty="0" err="1">
                <a:solidFill>
                  <a:srgbClr val="6DFFF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themselves</a:t>
            </a:r>
            <a:r>
              <a:rPr lang="fr-FR" sz="2200" kern="0" dirty="0">
                <a:solidFill>
                  <a:srgbClr val="6DFFF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 as rational </a:t>
            </a:r>
            <a:r>
              <a:rPr lang="fr-FR" sz="2200" kern="0" dirty="0" err="1">
                <a:solidFill>
                  <a:srgbClr val="6DFFF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beings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 </a:t>
            </a:r>
            <a:r>
              <a:rPr lang="fr-FR" sz="22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assessing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 the </a:t>
            </a:r>
            <a:r>
              <a:rPr lang="fr-FR" sz="22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costs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 and </a:t>
            </a:r>
            <a:r>
              <a:rPr lang="fr-FR" sz="22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benefits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 of smoking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;</a:t>
            </a:r>
          </a:p>
          <a:p>
            <a:pPr>
              <a:spcBef>
                <a:spcPct val="20000"/>
              </a:spcBef>
              <a:defRPr/>
            </a:pPr>
            <a:endParaRPr lang="fr-FR" sz="1000" kern="0" dirty="0">
              <a:solidFill>
                <a:schemeClr val="bg1"/>
              </a:solidFill>
              <a:ea typeface="ＭＳ Ｐゴシック" charset="-128"/>
              <a:cs typeface="Arial" pitchFamily="34" charset="0"/>
              <a:sym typeface="Wingdings" pitchFamily="2" charset="2"/>
            </a:endParaRPr>
          </a:p>
          <a:p>
            <a:pPr>
              <a:spcBef>
                <a:spcPct val="20000"/>
              </a:spcBef>
              <a:buFontTx/>
              <a:buChar char="-"/>
              <a:defRPr/>
            </a:pPr>
            <a:r>
              <a:rPr lang="fr-FR" sz="22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regarding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 </a:t>
            </a:r>
            <a:r>
              <a:rPr lang="fr-FR" sz="22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other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 </a:t>
            </a:r>
            <a:r>
              <a:rPr lang="fr-FR" sz="22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smokers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, </a:t>
            </a:r>
            <a:r>
              <a:rPr lang="fr-FR" sz="2200" kern="0" dirty="0" err="1">
                <a:solidFill>
                  <a:srgbClr val="6DFFF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they</a:t>
            </a:r>
            <a:r>
              <a:rPr lang="fr-FR" sz="2200" kern="0" dirty="0">
                <a:solidFill>
                  <a:srgbClr val="6DFFF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 </a:t>
            </a:r>
            <a:r>
              <a:rPr lang="fr-FR" sz="2200" kern="0" dirty="0" err="1">
                <a:solidFill>
                  <a:srgbClr val="6DFFF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also</a:t>
            </a:r>
            <a:r>
              <a:rPr lang="fr-FR" sz="2200" kern="0" dirty="0">
                <a:solidFill>
                  <a:srgbClr val="6DFFF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 </a:t>
            </a:r>
            <a:r>
              <a:rPr lang="fr-FR" sz="2200" kern="0" dirty="0" err="1">
                <a:solidFill>
                  <a:srgbClr val="6DFFF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share</a:t>
            </a:r>
            <a:r>
              <a:rPr lang="fr-FR" sz="2200" kern="0" dirty="0">
                <a:solidFill>
                  <a:srgbClr val="6DFFF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 the </a:t>
            </a:r>
            <a:r>
              <a:rPr lang="fr-FR" sz="2200" kern="0" dirty="0" err="1">
                <a:solidFill>
                  <a:srgbClr val="6DFFF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same</a:t>
            </a:r>
            <a:r>
              <a:rPr lang="fr-FR" sz="2200" kern="0" dirty="0">
                <a:solidFill>
                  <a:srgbClr val="6DFFF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 motives 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(</a:t>
            </a:r>
            <a:r>
              <a:rPr lang="fr-FR" sz="22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facilitating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 social interaction, stress relief) </a:t>
            </a:r>
            <a:r>
              <a:rPr lang="fr-FR" sz="2200" kern="0" dirty="0">
                <a:solidFill>
                  <a:srgbClr val="6DFFF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and justifications 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(</a:t>
            </a:r>
            <a:r>
              <a:rPr lang="fr-FR" sz="22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compensatory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 </a:t>
            </a:r>
            <a:r>
              <a:rPr lang="fr-FR" sz="22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measures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: </a:t>
            </a:r>
            <a:r>
              <a:rPr lang="fr-FR" sz="22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exercise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…), </a:t>
            </a:r>
            <a:endParaRPr lang="fr-FR" sz="2200" kern="0" dirty="0">
              <a:solidFill>
                <a:schemeClr val="bg1"/>
              </a:solidFill>
              <a:ea typeface="ＭＳ Ｐゴシック" charset="-128"/>
              <a:cs typeface="Arial" pitchFamily="34" charset="0"/>
              <a:sym typeface="Wingdings" pitchFamily="2" charset="2"/>
            </a:endParaRPr>
          </a:p>
          <a:p>
            <a:pPr>
              <a:spcBef>
                <a:spcPct val="20000"/>
              </a:spcBef>
              <a:buFontTx/>
              <a:buChar char="-"/>
              <a:defRPr/>
            </a:pPr>
            <a:r>
              <a:rPr lang="fr-FR" sz="2200" kern="0" dirty="0">
                <a:solidFill>
                  <a:srgbClr val="6DFFF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but </a:t>
            </a:r>
            <a:r>
              <a:rPr lang="fr-FR" sz="2200" kern="0" dirty="0" err="1">
                <a:solidFill>
                  <a:srgbClr val="6DFFF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some</a:t>
            </a:r>
            <a:r>
              <a:rPr lang="fr-FR" sz="2200" kern="0" dirty="0">
                <a:solidFill>
                  <a:srgbClr val="6DFFF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 </a:t>
            </a:r>
            <a:r>
              <a:rPr lang="fr-FR" sz="2200" kern="0" dirty="0">
                <a:solidFill>
                  <a:srgbClr val="6DFFF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motives and </a:t>
            </a:r>
            <a:r>
              <a:rPr lang="fr-FR" sz="2200" kern="0" dirty="0" err="1">
                <a:solidFill>
                  <a:srgbClr val="6DFFF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risk</a:t>
            </a:r>
            <a:r>
              <a:rPr lang="fr-FR" sz="2200" kern="0" dirty="0">
                <a:solidFill>
                  <a:srgbClr val="6DFFF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 </a:t>
            </a:r>
            <a:r>
              <a:rPr lang="fr-FR" sz="2200" kern="0" dirty="0" err="1">
                <a:solidFill>
                  <a:srgbClr val="6DFFF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denial</a:t>
            </a:r>
            <a:r>
              <a:rPr lang="fr-FR" sz="2200" kern="0" dirty="0">
                <a:solidFill>
                  <a:srgbClr val="6DFFF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 </a:t>
            </a:r>
            <a:r>
              <a:rPr lang="fr-FR" sz="2200" kern="0" dirty="0" err="1">
                <a:solidFill>
                  <a:srgbClr val="6DFFF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beliefs</a:t>
            </a:r>
            <a:r>
              <a:rPr lang="fr-FR" sz="2200" kern="0" dirty="0">
                <a:solidFill>
                  <a:srgbClr val="6DFFF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 are more </a:t>
            </a:r>
            <a:r>
              <a:rPr lang="fr-FR" sz="2200" kern="0" dirty="0" err="1">
                <a:solidFill>
                  <a:srgbClr val="6DFFF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specific</a:t>
            </a:r>
            <a:r>
              <a:rPr lang="fr-FR" sz="2200" kern="0" dirty="0">
                <a:solidFill>
                  <a:srgbClr val="6DFFF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 to HIV 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(stress due to HIV, </a:t>
            </a:r>
            <a:r>
              <a:rPr lang="fr-FR" sz="22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lack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 of confidence </a:t>
            </a:r>
            <a:r>
              <a:rPr lang="fr-FR" sz="22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toward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 </a:t>
            </a:r>
            <a:r>
              <a:rPr lang="fr-FR" sz="22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physicians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, </a:t>
            </a:r>
            <a:r>
              <a:rPr lang="fr-FR" sz="22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dealing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 </a:t>
            </a:r>
            <a:r>
              <a:rPr lang="fr-FR" sz="22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with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 </a:t>
            </a:r>
            <a:r>
              <a:rPr lang="fr-FR" sz="22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symptoms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 or </a:t>
            </a:r>
            <a:r>
              <a:rPr lang="fr-FR" sz="22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side-effects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 of </a:t>
            </a:r>
            <a:r>
              <a:rPr lang="fr-FR" sz="22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treatment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, </a:t>
            </a:r>
            <a:r>
              <a:rPr lang="fr-FR" sz="22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relativization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 </a:t>
            </a:r>
            <a:r>
              <a:rPr lang="fr-FR" sz="22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because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 of HIV, </a:t>
            </a:r>
            <a:r>
              <a:rPr lang="fr-FR" sz="2200" kern="0" dirty="0" err="1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shortened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 time-horizon due to HIV</a:t>
            </a:r>
            <a:r>
              <a:rPr lang="fr-FR" sz="22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);</a:t>
            </a:r>
          </a:p>
          <a:p>
            <a:pPr>
              <a:spcBef>
                <a:spcPct val="20000"/>
              </a:spcBef>
              <a:buFontTx/>
              <a:buChar char="-"/>
              <a:defRPr/>
            </a:pPr>
            <a:endParaRPr lang="fr-FR" sz="1000" kern="0" dirty="0">
              <a:solidFill>
                <a:schemeClr val="bg1"/>
              </a:solidFill>
              <a:ea typeface="ＭＳ Ｐゴシック" charset="-128"/>
              <a:cs typeface="Arial" pitchFamily="34" charset="0"/>
              <a:sym typeface="Wingdings" pitchFamily="2" charset="2"/>
            </a:endParaRPr>
          </a:p>
          <a:p>
            <a:pPr>
              <a:spcBef>
                <a:spcPct val="20000"/>
              </a:spcBef>
              <a:defRPr/>
            </a:pPr>
            <a:r>
              <a:rPr lang="fr-FR" sz="2200" kern="0" dirty="0">
                <a:solidFill>
                  <a:srgbClr val="6DFFF1"/>
                </a:solidFill>
                <a:ea typeface="ＭＳ Ｐゴシック" charset="-128"/>
                <a:cs typeface="Arial" pitchFamily="34" charset="0"/>
                <a:sym typeface="Wingdings" pitchFamily="2" charset="2"/>
              </a:rPr>
              <a:t> </a:t>
            </a:r>
            <a:r>
              <a:rPr lang="fr-FR" sz="2200" kern="0" dirty="0" err="1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their</a:t>
            </a:r>
            <a:r>
              <a:rPr lang="fr-FR" sz="2200" kern="0" dirty="0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200" kern="0" dirty="0" err="1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priority</a:t>
            </a:r>
            <a:r>
              <a:rPr lang="fr-FR" sz="2200" kern="0" dirty="0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200" kern="0" dirty="0" err="1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is</a:t>
            </a:r>
            <a:r>
              <a:rPr lang="fr-FR" sz="2200" kern="0" dirty="0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 HIV </a:t>
            </a:r>
            <a:r>
              <a:rPr lang="fr-FR" sz="2200" u="sng" kern="0" dirty="0" err="1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now</a:t>
            </a:r>
            <a:r>
              <a:rPr lang="fr-FR" sz="2200" kern="0" dirty="0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 and </a:t>
            </a:r>
            <a:r>
              <a:rPr lang="fr-FR" sz="2200" kern="0" dirty="0" err="1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they</a:t>
            </a:r>
            <a:r>
              <a:rPr lang="fr-FR" sz="2200" kern="0" dirty="0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200" kern="0" dirty="0" err="1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think</a:t>
            </a:r>
            <a:r>
              <a:rPr lang="fr-FR" sz="2200" kern="0" dirty="0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200" kern="0" dirty="0" err="1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that</a:t>
            </a:r>
            <a:r>
              <a:rPr lang="fr-FR" sz="2200" kern="0" dirty="0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 smoking </a:t>
            </a:r>
            <a:r>
              <a:rPr lang="fr-FR" sz="2200" kern="0" dirty="0" err="1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helps</a:t>
            </a:r>
            <a:r>
              <a:rPr lang="fr-FR" sz="2200" kern="0" dirty="0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200" kern="0" dirty="0" err="1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them</a:t>
            </a:r>
            <a:r>
              <a:rPr lang="fr-FR" sz="2200" kern="0" dirty="0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 to </a:t>
            </a:r>
            <a:r>
              <a:rPr lang="fr-FR" sz="2200" kern="0" dirty="0" err="1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cope</a:t>
            </a:r>
            <a:r>
              <a:rPr lang="fr-FR" sz="2200" kern="0" dirty="0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200" kern="0" dirty="0" err="1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with</a:t>
            </a:r>
            <a:r>
              <a:rPr lang="fr-FR" sz="2200" kern="0" dirty="0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 stress and </a:t>
            </a:r>
            <a:r>
              <a:rPr lang="fr-FR" sz="2200" kern="0" dirty="0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to </a:t>
            </a:r>
            <a:r>
              <a:rPr lang="fr-FR" sz="2200" kern="0" dirty="0" err="1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stay</a:t>
            </a:r>
            <a:r>
              <a:rPr lang="fr-FR" sz="2200" kern="0" dirty="0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200" kern="0" dirty="0" err="1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mentally</a:t>
            </a:r>
            <a:r>
              <a:rPr lang="fr-FR" sz="2200" kern="0" dirty="0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 positive </a:t>
            </a:r>
            <a:r>
              <a:rPr lang="fr-FR" sz="2200" u="sng" kern="0" dirty="0" err="1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now</a:t>
            </a:r>
            <a:r>
              <a:rPr lang="fr-FR" sz="2200" kern="0" dirty="0">
                <a:solidFill>
                  <a:srgbClr val="6DFFF1"/>
                </a:solidFill>
                <a:ea typeface="ＭＳ Ｐゴシック" charset="-128"/>
                <a:cs typeface="Arial" pitchFamily="34" charset="0"/>
              </a:rPr>
              <a:t>.</a:t>
            </a:r>
            <a:endParaRPr lang="fr-FR" sz="2800" b="1" kern="0" dirty="0">
              <a:solidFill>
                <a:srgbClr val="FFC000"/>
              </a:solidFill>
              <a:latin typeface="Book Antiqua" pitchFamily="18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09563"/>
            <a:ext cx="9144000" cy="13604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ctr">
              <a:spcBef>
                <a:spcPct val="20000"/>
              </a:spcBef>
              <a:defRPr/>
            </a:pP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III.2. Motives, justifications &amp; time horizon. </a:t>
            </a:r>
            <a:r>
              <a:rPr lang="fr-FR" sz="24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(7/7)</a:t>
            </a:r>
            <a:endParaRPr lang="fr-FR" sz="2400" kern="0" dirty="0">
              <a:solidFill>
                <a:schemeClr val="bg1"/>
              </a:solidFill>
              <a:latin typeface="Book Antiqua" pitchFamily="18" charset="0"/>
              <a:ea typeface="ＭＳ Ｐゴシック" charset="-128"/>
              <a:cs typeface="Arial" pitchFamily="34" charset="0"/>
            </a:endParaRPr>
          </a:p>
          <a:p>
            <a:pPr marL="571500" indent="-571500" algn="ctr">
              <a:spcBef>
                <a:spcPct val="20000"/>
              </a:spcBef>
              <a:defRPr/>
            </a:pPr>
            <a:endParaRPr lang="fr-FR" sz="3200" b="1" kern="0" dirty="0">
              <a:solidFill>
                <a:srgbClr val="FFC000"/>
              </a:solidFill>
              <a:latin typeface="Book Antiqua" pitchFamily="18" charset="0"/>
              <a:ea typeface="ＭＳ Ｐゴシック" charset="-128"/>
              <a:cs typeface="Arial" pitchFamily="34" charset="0"/>
            </a:endParaRPr>
          </a:p>
          <a:p>
            <a:pPr marL="571500" indent="-571500" algn="ctr">
              <a:spcBef>
                <a:spcPct val="20000"/>
              </a:spcBef>
              <a:defRPr/>
            </a:pPr>
            <a:endParaRPr lang="fr-FR" sz="1000" b="1" kern="0" dirty="0">
              <a:solidFill>
                <a:srgbClr val="FFC000"/>
              </a:solidFill>
              <a:latin typeface="Book Antiqua" pitchFamily="18" charset="0"/>
              <a:ea typeface="ＭＳ Ｐゴシック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237288"/>
            <a:ext cx="9144000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dirty="0"/>
          </a:p>
        </p:txBody>
      </p:sp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276975"/>
            <a:ext cx="10858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0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6410325"/>
            <a:ext cx="17272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79388" y="188913"/>
            <a:ext cx="8424862" cy="3163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endParaRPr lang="fr-FR" sz="2200" kern="0" dirty="0">
              <a:solidFill>
                <a:schemeClr val="bg1"/>
              </a:solidFill>
              <a:ea typeface="ＭＳ Ｐゴシック" charset="-128"/>
              <a:cs typeface="Arial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fr-FR" sz="2400" kern="0" dirty="0">
              <a:solidFill>
                <a:srgbClr val="6DFFF1"/>
              </a:solidFill>
              <a:ea typeface="ＭＳ Ｐゴシック" charset="-128"/>
              <a:cs typeface="Arial" pitchFamily="34" charset="0"/>
              <a:sym typeface="Wingdings" pitchFamily="2" charset="2"/>
            </a:endParaRPr>
          </a:p>
          <a:p>
            <a:pPr>
              <a:spcBef>
                <a:spcPct val="20000"/>
              </a:spcBef>
              <a:defRPr/>
            </a:pPr>
            <a:endParaRPr lang="fr-FR" sz="2400" b="1" kern="0" dirty="0">
              <a:solidFill>
                <a:srgbClr val="00FF00"/>
              </a:solidFill>
              <a:ea typeface="ＭＳ Ｐゴシック" charset="-128"/>
              <a:cs typeface="Arial" pitchFamily="34" charset="0"/>
              <a:sym typeface="Wingdings" pitchFamily="2" charset="2"/>
            </a:endParaRPr>
          </a:p>
          <a:p>
            <a:pPr>
              <a:spcBef>
                <a:spcPct val="20000"/>
              </a:spcBef>
              <a:defRPr/>
            </a:pPr>
            <a:endParaRPr lang="fr-FR" sz="2400" b="1" kern="0" dirty="0">
              <a:solidFill>
                <a:srgbClr val="00FF00"/>
              </a:solidFill>
              <a:ea typeface="ＭＳ Ｐゴシック" charset="-128"/>
              <a:cs typeface="Arial" pitchFamily="34" charset="0"/>
              <a:sym typeface="Wingdings" pitchFamily="2" charset="2"/>
            </a:endParaRPr>
          </a:p>
          <a:p>
            <a:pPr>
              <a:spcBef>
                <a:spcPct val="20000"/>
              </a:spcBef>
              <a:defRPr/>
            </a:pPr>
            <a:endParaRPr lang="fr-FR" sz="2400" b="1" kern="0" dirty="0">
              <a:solidFill>
                <a:srgbClr val="00FF00"/>
              </a:solidFill>
              <a:ea typeface="ＭＳ Ｐゴシック" charset="-128"/>
              <a:cs typeface="Arial" pitchFamily="34" charset="0"/>
              <a:sym typeface="Wingdings" pitchFamily="2" charset="2"/>
            </a:endParaRPr>
          </a:p>
          <a:p>
            <a:pPr>
              <a:spcBef>
                <a:spcPct val="20000"/>
              </a:spcBef>
              <a:defRPr/>
            </a:pPr>
            <a:endParaRPr lang="fr-FR" sz="2800" b="1" kern="0" dirty="0">
              <a:solidFill>
                <a:srgbClr val="FFC000"/>
              </a:solidFill>
              <a:latin typeface="Book Antiqua" pitchFamily="18" charset="0"/>
              <a:ea typeface="ＭＳ Ｐゴシック" charset="-128"/>
              <a:cs typeface="Arial" pitchFamily="34" charset="0"/>
              <a:sym typeface="Wingdings" pitchFamily="2" charset="2"/>
            </a:endParaRPr>
          </a:p>
          <a:p>
            <a:pPr>
              <a:spcBef>
                <a:spcPct val="20000"/>
              </a:spcBef>
              <a:defRPr/>
            </a:pPr>
            <a:endParaRPr lang="fr-FR" sz="2400" b="1" kern="0" dirty="0">
              <a:solidFill>
                <a:srgbClr val="00FF00"/>
              </a:solidFill>
              <a:ea typeface="ＭＳ Ｐゴシック" charset="-128"/>
              <a:cs typeface="Arial" pitchFamily="34" charset="0"/>
              <a:sym typeface="Wingdings" pitchFamily="2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52438"/>
            <a:ext cx="9144000" cy="11763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ctr">
              <a:spcBef>
                <a:spcPct val="20000"/>
              </a:spcBef>
              <a:defRPr/>
            </a:pP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III.3. Motives to </a:t>
            </a:r>
            <a:r>
              <a:rPr lang="fr-FR" sz="32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smoke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 and </a:t>
            </a:r>
            <a:r>
              <a:rPr lang="fr-FR" sz="32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willing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 to </a:t>
            </a:r>
            <a:r>
              <a:rPr lang="fr-FR" sz="32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quit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4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(1/2)</a:t>
            </a:r>
            <a:endParaRPr lang="fr-FR" sz="2400" kern="0" dirty="0">
              <a:solidFill>
                <a:schemeClr val="bg1"/>
              </a:solidFill>
              <a:latin typeface="Book Antiqua" pitchFamily="18" charset="0"/>
              <a:ea typeface="ＭＳ Ｐゴシック" charset="-128"/>
              <a:cs typeface="Arial" pitchFamily="34" charset="0"/>
            </a:endParaRPr>
          </a:p>
          <a:p>
            <a:pPr marL="571500" indent="-571500" algn="ctr">
              <a:spcBef>
                <a:spcPct val="20000"/>
              </a:spcBef>
              <a:defRPr/>
            </a:pPr>
            <a:endParaRPr lang="fr-FR" sz="3200" b="1" kern="0" dirty="0">
              <a:solidFill>
                <a:srgbClr val="FFC000"/>
              </a:solidFill>
              <a:latin typeface="Book Antiqua" pitchFamily="18" charset="0"/>
              <a:ea typeface="ＭＳ Ｐゴシック" charset="-128"/>
              <a:cs typeface="Arial" pitchFamily="34" charset="0"/>
            </a:endParaRPr>
          </a:p>
        </p:txBody>
      </p:sp>
      <p:pic>
        <p:nvPicPr>
          <p:cNvPr id="10138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" y="1619250"/>
            <a:ext cx="9083675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30650" y="3792538"/>
            <a:ext cx="496252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0650" y="3792538"/>
            <a:ext cx="496252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6237288"/>
            <a:ext cx="9144000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dirty="0"/>
          </a:p>
        </p:txBody>
      </p:sp>
      <p:pic>
        <p:nvPicPr>
          <p:cNvPr id="10342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600" y="6276975"/>
            <a:ext cx="10858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9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850" y="6410325"/>
            <a:ext cx="17272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" y="1619250"/>
            <a:ext cx="9083675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149725"/>
            <a:ext cx="3706813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Connecteur droit 11"/>
          <p:cNvCxnSpPr/>
          <p:nvPr/>
        </p:nvCxnSpPr>
        <p:spPr>
          <a:xfrm>
            <a:off x="250825" y="4652963"/>
            <a:ext cx="3384550" cy="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stCxn id="10" idx="1"/>
          </p:cNvCxnSpPr>
          <p:nvPr/>
        </p:nvCxnSpPr>
        <p:spPr>
          <a:xfrm flipH="1" flipV="1">
            <a:off x="3203575" y="4724400"/>
            <a:ext cx="863600" cy="576263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à coins arrondis 9"/>
          <p:cNvSpPr/>
          <p:nvPr/>
        </p:nvSpPr>
        <p:spPr>
          <a:xfrm>
            <a:off x="4067175" y="4868863"/>
            <a:ext cx="3673475" cy="863600"/>
          </a:xfrm>
          <a:prstGeom prst="roundRect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0" y="452438"/>
            <a:ext cx="9144000" cy="11763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ctr">
              <a:spcBef>
                <a:spcPct val="20000"/>
              </a:spcBef>
              <a:defRPr/>
            </a:pP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III.3. Motives to </a:t>
            </a:r>
            <a:r>
              <a:rPr lang="fr-FR" sz="32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smoke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 and </a:t>
            </a:r>
            <a:r>
              <a:rPr lang="fr-FR" sz="32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willing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 to </a:t>
            </a:r>
            <a:r>
              <a:rPr lang="fr-FR" sz="32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quit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4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(1/2)</a:t>
            </a:r>
            <a:endParaRPr lang="fr-FR" sz="2400" kern="0" dirty="0">
              <a:solidFill>
                <a:schemeClr val="bg1"/>
              </a:solidFill>
              <a:latin typeface="Book Antiqua" pitchFamily="18" charset="0"/>
              <a:ea typeface="ＭＳ Ｐゴシック" charset="-128"/>
              <a:cs typeface="Arial" pitchFamily="34" charset="0"/>
            </a:endParaRPr>
          </a:p>
          <a:p>
            <a:pPr marL="571500" indent="-571500" algn="ctr">
              <a:spcBef>
                <a:spcPct val="20000"/>
              </a:spcBef>
              <a:defRPr/>
            </a:pPr>
            <a:endParaRPr lang="fr-FR" sz="3200" b="1" kern="0" dirty="0">
              <a:solidFill>
                <a:srgbClr val="FFC000"/>
              </a:solidFill>
              <a:latin typeface="Book Antiqua" pitchFamily="18" charset="0"/>
              <a:ea typeface="ＭＳ Ｐゴシック" charset="-128"/>
              <a:cs typeface="Arial" pitchFamily="34" charset="0"/>
            </a:endParaRPr>
          </a:p>
        </p:txBody>
      </p:sp>
      <p:pic>
        <p:nvPicPr>
          <p:cNvPr id="103436" name="Image 1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60750" y="4868863"/>
            <a:ext cx="40163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0650" y="3792538"/>
            <a:ext cx="496252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6237288"/>
            <a:ext cx="9144000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dirty="0"/>
          </a:p>
        </p:txBody>
      </p:sp>
      <p:pic>
        <p:nvPicPr>
          <p:cNvPr id="10547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600" y="6276975"/>
            <a:ext cx="10858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7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850" y="6410325"/>
            <a:ext cx="17272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" y="1619250"/>
            <a:ext cx="9083675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149725"/>
            <a:ext cx="3706813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Connecteur droit 11"/>
          <p:cNvCxnSpPr/>
          <p:nvPr/>
        </p:nvCxnSpPr>
        <p:spPr>
          <a:xfrm>
            <a:off x="250825" y="5013325"/>
            <a:ext cx="2701925" cy="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 flipV="1">
            <a:off x="2916238" y="5013325"/>
            <a:ext cx="1150937" cy="144463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4140200" y="5157788"/>
            <a:ext cx="1008063" cy="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4067175" y="4292600"/>
            <a:ext cx="1693863" cy="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>
            <a:off x="2987675" y="4292600"/>
            <a:ext cx="1079500" cy="576263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0" y="452438"/>
            <a:ext cx="9144000" cy="11763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ctr">
              <a:spcBef>
                <a:spcPct val="20000"/>
              </a:spcBef>
              <a:defRPr/>
            </a:pP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III.3. Motives to </a:t>
            </a:r>
            <a:r>
              <a:rPr lang="fr-FR" sz="32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smoke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 and </a:t>
            </a:r>
            <a:r>
              <a:rPr lang="fr-FR" sz="32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willing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 to </a:t>
            </a:r>
            <a:r>
              <a:rPr lang="fr-FR" sz="32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quit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4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(1/2)</a:t>
            </a:r>
            <a:endParaRPr lang="fr-FR" sz="2400" kern="0" dirty="0">
              <a:solidFill>
                <a:schemeClr val="bg1"/>
              </a:solidFill>
              <a:latin typeface="Book Antiqua" pitchFamily="18" charset="0"/>
              <a:ea typeface="ＭＳ Ｐゴシック" charset="-128"/>
              <a:cs typeface="Arial" pitchFamily="34" charset="0"/>
            </a:endParaRPr>
          </a:p>
          <a:p>
            <a:pPr marL="571500" indent="-571500" algn="ctr">
              <a:spcBef>
                <a:spcPct val="20000"/>
              </a:spcBef>
              <a:defRPr/>
            </a:pPr>
            <a:endParaRPr lang="fr-FR" sz="3200" b="1" kern="0" dirty="0">
              <a:solidFill>
                <a:srgbClr val="FFC000"/>
              </a:solidFill>
              <a:latin typeface="Book Antiqua" pitchFamily="18" charset="0"/>
              <a:ea typeface="ＭＳ Ｐゴシック" charset="-128"/>
              <a:cs typeface="Arial" pitchFamily="34" charset="0"/>
            </a:endParaRPr>
          </a:p>
        </p:txBody>
      </p:sp>
      <p:pic>
        <p:nvPicPr>
          <p:cNvPr id="105486" name="Image 1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7863" y="4797425"/>
            <a:ext cx="40005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395288" y="333375"/>
            <a:ext cx="8748712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buFontTx/>
              <a:buChar char="-"/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095375" lvl="2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buFontTx/>
              <a:buChar char="-"/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000" dirty="0">
              <a:solidFill>
                <a:schemeClr val="accent3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237288"/>
            <a:ext cx="9144000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276975"/>
            <a:ext cx="10858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6410325"/>
            <a:ext cx="17272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87338" y="1195388"/>
            <a:ext cx="8964612" cy="55467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spcBef>
                <a:spcPct val="20000"/>
              </a:spcBef>
              <a:defRPr/>
            </a:pPr>
            <a:endParaRPr lang="en-GB" sz="1600" dirty="0">
              <a:solidFill>
                <a:schemeClr val="bg1"/>
              </a:solidFill>
              <a:ea typeface="ＭＳ Ｐゴシック" pitchFamily="34" charset="-128"/>
            </a:endParaRPr>
          </a:p>
          <a:p>
            <a:pPr marL="571500" indent="-571500">
              <a:spcBef>
                <a:spcPct val="20000"/>
              </a:spcBef>
              <a:defRPr/>
            </a:pPr>
            <a:r>
              <a:rPr lang="en-GB" sz="2400" dirty="0">
                <a:solidFill>
                  <a:schemeClr val="bg1"/>
                </a:solidFill>
                <a:ea typeface="ＭＳ Ｐゴシック" pitchFamily="34" charset="-128"/>
                <a:sym typeface="Wingdings" pitchFamily="2" charset="2"/>
              </a:rPr>
              <a:t>Health Barometer: </a:t>
            </a:r>
            <a:r>
              <a:rPr lang="en-GB" sz="2400" b="1" u="sng" dirty="0">
                <a:solidFill>
                  <a:srgbClr val="FFFF00"/>
                </a:solidFill>
                <a:ea typeface="ＭＳ Ｐゴシック" pitchFamily="34" charset="-128"/>
                <a:sym typeface="Wingdings" pitchFamily="2" charset="2"/>
              </a:rPr>
              <a:t>31%</a:t>
            </a:r>
            <a:r>
              <a:rPr lang="en-GB" sz="2400" dirty="0">
                <a:solidFill>
                  <a:schemeClr val="bg1"/>
                </a:solidFill>
                <a:ea typeface="ＭＳ Ｐゴシック" pitchFamily="34" charset="-128"/>
                <a:sym typeface="Wingdings" pitchFamily="2" charset="2"/>
              </a:rPr>
              <a:t> of smokers, mean age 48, 49% of men. </a:t>
            </a:r>
          </a:p>
          <a:p>
            <a:pPr marL="571500" indent="-571500">
              <a:spcBef>
                <a:spcPct val="20000"/>
              </a:spcBef>
              <a:defRPr/>
            </a:pPr>
            <a:r>
              <a:rPr lang="en-GB" sz="2400" dirty="0">
                <a:solidFill>
                  <a:schemeClr val="bg1"/>
                </a:solidFill>
                <a:ea typeface="ＭＳ Ｐゴシック" pitchFamily="34" charset="-128"/>
                <a:sym typeface="Wingdings" pitchFamily="2" charset="2"/>
              </a:rPr>
              <a:t>VESPA2 survey: </a:t>
            </a:r>
            <a:r>
              <a:rPr lang="en-GB" sz="2400" b="1" u="sng" dirty="0">
                <a:solidFill>
                  <a:srgbClr val="FFFF00"/>
                </a:solidFill>
                <a:ea typeface="ＭＳ Ｐゴシック" pitchFamily="34" charset="-128"/>
                <a:sym typeface="Wingdings" pitchFamily="2" charset="2"/>
              </a:rPr>
              <a:t>38%</a:t>
            </a:r>
            <a:r>
              <a:rPr lang="en-GB" sz="2400" dirty="0">
                <a:solidFill>
                  <a:schemeClr val="bg1"/>
                </a:solidFill>
                <a:ea typeface="ＭＳ Ｐゴシック" pitchFamily="34" charset="-128"/>
                <a:sym typeface="Wingdings" pitchFamily="2" charset="2"/>
              </a:rPr>
              <a:t> of smokers, mean age 47, 67% of men.</a:t>
            </a:r>
          </a:p>
          <a:p>
            <a:pPr marL="571500" indent="-571500">
              <a:spcBef>
                <a:spcPct val="20000"/>
              </a:spcBef>
              <a:defRPr/>
            </a:pPr>
            <a:r>
              <a:rPr lang="en-GB" sz="2400" dirty="0">
                <a:solidFill>
                  <a:schemeClr val="bg1"/>
                </a:solidFill>
                <a:ea typeface="ＭＳ Ｐゴシック" pitchFamily="34" charset="-128"/>
                <a:sym typeface="Wingdings" pitchFamily="2" charset="2"/>
              </a:rPr>
              <a:t>Among VESPA2 participants:</a:t>
            </a:r>
          </a:p>
          <a:p>
            <a:pPr marL="571500" indent="-571500">
              <a:spcBef>
                <a:spcPct val="20000"/>
              </a:spcBef>
              <a:defRPr/>
            </a:pPr>
            <a:r>
              <a:rPr lang="en-GB" sz="2400" dirty="0">
                <a:solidFill>
                  <a:schemeClr val="bg1"/>
                </a:solidFill>
                <a:ea typeface="ＭＳ Ｐゴシック" pitchFamily="34" charset="-128"/>
                <a:sym typeface="Wingdings" pitchFamily="2" charset="2"/>
              </a:rPr>
              <a:t>-people infected through homosexual intercourse (36%):</a:t>
            </a:r>
          </a:p>
          <a:p>
            <a:pPr marL="571500" indent="-571500">
              <a:spcBef>
                <a:spcPct val="20000"/>
              </a:spcBef>
              <a:defRPr/>
            </a:pPr>
            <a:r>
              <a:rPr lang="en-GB" sz="2400" dirty="0">
                <a:solidFill>
                  <a:schemeClr val="bg1"/>
                </a:solidFill>
                <a:ea typeface="ＭＳ Ｐゴシック" pitchFamily="34" charset="-128"/>
                <a:sym typeface="Wingdings" pitchFamily="2" charset="2"/>
              </a:rPr>
              <a:t>		</a:t>
            </a:r>
            <a:r>
              <a:rPr lang="en-GB" sz="2400" b="1" u="sng" dirty="0">
                <a:solidFill>
                  <a:srgbClr val="FFFF00"/>
                </a:solidFill>
                <a:ea typeface="ＭＳ Ｐゴシック" pitchFamily="34" charset="-128"/>
                <a:sym typeface="Wingdings" pitchFamily="2" charset="2"/>
              </a:rPr>
              <a:t> 42%</a:t>
            </a:r>
            <a:r>
              <a:rPr lang="en-GB" sz="2400" dirty="0">
                <a:solidFill>
                  <a:schemeClr val="bg1"/>
                </a:solidFill>
                <a:ea typeface="ＭＳ Ｐゴシック" pitchFamily="34" charset="-128"/>
                <a:sym typeface="Wingdings" pitchFamily="2" charset="2"/>
              </a:rPr>
              <a:t> of smokers, mean age 48, 100% of men.</a:t>
            </a:r>
          </a:p>
          <a:p>
            <a:pPr marL="571500" indent="-571500">
              <a:spcBef>
                <a:spcPct val="20000"/>
              </a:spcBef>
              <a:defRPr/>
            </a:pPr>
            <a:r>
              <a:rPr lang="en-GB" sz="2400" dirty="0">
                <a:solidFill>
                  <a:schemeClr val="bg1"/>
                </a:solidFill>
                <a:ea typeface="ＭＳ Ｐゴシック" pitchFamily="34" charset="-128"/>
                <a:sym typeface="Wingdings" pitchFamily="2" charset="2"/>
              </a:rPr>
              <a:t>-people infected through intravenous drug use (10%):</a:t>
            </a:r>
          </a:p>
          <a:p>
            <a:pPr marL="571500" indent="-571500">
              <a:spcBef>
                <a:spcPct val="20000"/>
              </a:spcBef>
              <a:defRPr/>
            </a:pPr>
            <a:r>
              <a:rPr lang="en-GB" sz="2400" dirty="0">
                <a:solidFill>
                  <a:schemeClr val="bg1"/>
                </a:solidFill>
                <a:ea typeface="ＭＳ Ｐゴシック" pitchFamily="34" charset="-128"/>
                <a:sym typeface="Wingdings" pitchFamily="2" charset="2"/>
              </a:rPr>
              <a:t>		</a:t>
            </a:r>
            <a:r>
              <a:rPr lang="en-GB" sz="2400" b="1" u="sng" dirty="0">
                <a:solidFill>
                  <a:srgbClr val="FFFF00"/>
                </a:solidFill>
                <a:ea typeface="ＭＳ Ｐゴシック" pitchFamily="34" charset="-128"/>
                <a:sym typeface="Wingdings" pitchFamily="2" charset="2"/>
              </a:rPr>
              <a:t> 78%</a:t>
            </a:r>
            <a:r>
              <a:rPr lang="en-GB" sz="2400" dirty="0">
                <a:solidFill>
                  <a:schemeClr val="bg1"/>
                </a:solidFill>
                <a:ea typeface="ＭＳ Ｐゴシック" pitchFamily="34" charset="-128"/>
                <a:sym typeface="Wingdings" pitchFamily="2" charset="2"/>
              </a:rPr>
              <a:t> of smokers, mean age 49, 70% of men.</a:t>
            </a:r>
          </a:p>
          <a:p>
            <a:pPr marL="571500" indent="-571500">
              <a:spcBef>
                <a:spcPct val="20000"/>
              </a:spcBef>
              <a:defRPr/>
            </a:pPr>
            <a:r>
              <a:rPr lang="en-GB" sz="2400" dirty="0">
                <a:solidFill>
                  <a:schemeClr val="bg1"/>
                </a:solidFill>
                <a:ea typeface="ＭＳ Ｐゴシック" pitchFamily="34" charset="-128"/>
                <a:sym typeface="Wingdings" pitchFamily="2" charset="2"/>
              </a:rPr>
              <a:t>-people infected through heterosexual intercourse (47%):</a:t>
            </a:r>
          </a:p>
          <a:p>
            <a:pPr marL="571500" indent="-571500">
              <a:spcBef>
                <a:spcPct val="20000"/>
              </a:spcBef>
              <a:defRPr/>
            </a:pPr>
            <a:r>
              <a:rPr lang="en-GB" sz="2400" dirty="0">
                <a:solidFill>
                  <a:schemeClr val="bg1"/>
                </a:solidFill>
                <a:ea typeface="ＭＳ Ｐゴシック" pitchFamily="34" charset="-128"/>
                <a:sym typeface="Wingdings" pitchFamily="2" charset="2"/>
              </a:rPr>
              <a:t>		</a:t>
            </a:r>
            <a:r>
              <a:rPr lang="en-GB" sz="2400" b="1" u="sng" dirty="0">
                <a:solidFill>
                  <a:srgbClr val="FFFF00"/>
                </a:solidFill>
                <a:ea typeface="ＭＳ Ｐゴシック" pitchFamily="34" charset="-128"/>
                <a:sym typeface="Wingdings" pitchFamily="2" charset="2"/>
              </a:rPr>
              <a:t> 26%</a:t>
            </a:r>
            <a:r>
              <a:rPr lang="en-GB" sz="2400" dirty="0">
                <a:solidFill>
                  <a:schemeClr val="bg1"/>
                </a:solidFill>
                <a:ea typeface="ＭＳ Ｐゴシック" pitchFamily="34" charset="-128"/>
                <a:sym typeface="Wingdings" pitchFamily="2" charset="2"/>
              </a:rPr>
              <a:t> of smokers, mean age 46, 41% of men.</a:t>
            </a:r>
          </a:p>
          <a:p>
            <a:pPr marL="571500" indent="-571500">
              <a:spcBef>
                <a:spcPct val="20000"/>
              </a:spcBef>
              <a:defRPr/>
            </a:pPr>
            <a:endParaRPr lang="en-GB" sz="2200" dirty="0">
              <a:solidFill>
                <a:schemeClr val="bg1"/>
              </a:solidFill>
              <a:ea typeface="ＭＳ Ｐゴシック" pitchFamily="34" charset="-128"/>
              <a:sym typeface="Wingdings" pitchFamily="2" charset="2"/>
            </a:endParaRPr>
          </a:p>
          <a:p>
            <a:pPr marL="571500" indent="-571500">
              <a:spcBef>
                <a:spcPct val="20000"/>
              </a:spcBef>
              <a:defRPr/>
            </a:pPr>
            <a:endParaRPr lang="fr-FR" sz="2200" b="1" kern="0" dirty="0">
              <a:solidFill>
                <a:schemeClr val="bg1"/>
              </a:solidFill>
              <a:ea typeface="ＭＳ Ｐゴシック" charset="-128"/>
              <a:cs typeface="Arial" pitchFamily="34" charset="0"/>
            </a:endParaRPr>
          </a:p>
          <a:p>
            <a:pPr marL="571500" indent="-571500">
              <a:spcBef>
                <a:spcPct val="20000"/>
              </a:spcBef>
              <a:defRPr/>
            </a:pPr>
            <a:endParaRPr lang="fr-FR" sz="2200" b="1" kern="0" dirty="0">
              <a:solidFill>
                <a:schemeClr val="bg1"/>
              </a:solidFill>
              <a:ea typeface="ＭＳ Ｐゴシック" charset="-128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3850" y="333375"/>
            <a:ext cx="8424863" cy="11763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ctr">
              <a:spcBef>
                <a:spcPct val="20000"/>
              </a:spcBef>
              <a:defRPr/>
            </a:pP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I.1. </a:t>
            </a:r>
            <a:r>
              <a:rPr lang="fr-FR" sz="32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Many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32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PLWHAs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32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smoke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32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tobacco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… </a:t>
            </a:r>
            <a:r>
              <a:rPr lang="fr-FR" sz="2400" b="1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(2/7)</a:t>
            </a:r>
            <a:endParaRPr lang="fr-FR" sz="2400" kern="0" dirty="0">
              <a:solidFill>
                <a:schemeClr val="bg1"/>
              </a:solidFill>
              <a:latin typeface="Book Antiqua" pitchFamily="18" charset="0"/>
              <a:ea typeface="ＭＳ Ｐゴシック" charset="-128"/>
              <a:cs typeface="Arial" pitchFamily="34" charset="0"/>
            </a:endParaRPr>
          </a:p>
          <a:p>
            <a:pPr marL="571500" indent="-571500" algn="ctr">
              <a:spcBef>
                <a:spcPct val="20000"/>
              </a:spcBef>
              <a:defRPr/>
            </a:pPr>
            <a:endParaRPr lang="fr-FR" sz="3200" b="1" kern="0" dirty="0">
              <a:solidFill>
                <a:srgbClr val="FFC000"/>
              </a:solidFill>
              <a:latin typeface="Book Antiqua" pitchFamily="18" charset="0"/>
              <a:ea typeface="ＭＳ Ｐゴシック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0650" y="3789363"/>
            <a:ext cx="496252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6237288"/>
            <a:ext cx="9144000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dirty="0"/>
          </a:p>
        </p:txBody>
      </p:sp>
      <p:pic>
        <p:nvPicPr>
          <p:cNvPr id="10752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600" y="6276975"/>
            <a:ext cx="10858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5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850" y="6410325"/>
            <a:ext cx="17272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" y="1619250"/>
            <a:ext cx="9083675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149725"/>
            <a:ext cx="3706813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Connecteur droit 11"/>
          <p:cNvCxnSpPr/>
          <p:nvPr/>
        </p:nvCxnSpPr>
        <p:spPr>
          <a:xfrm>
            <a:off x="250825" y="5300663"/>
            <a:ext cx="2089150" cy="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 flipV="1">
            <a:off x="2339975" y="5300663"/>
            <a:ext cx="1800225" cy="649287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4067175" y="6021388"/>
            <a:ext cx="1441450" cy="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452438"/>
            <a:ext cx="9144000" cy="11763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ctr">
              <a:spcBef>
                <a:spcPct val="20000"/>
              </a:spcBef>
              <a:defRPr/>
            </a:pP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III.3. Motives to </a:t>
            </a:r>
            <a:r>
              <a:rPr lang="fr-FR" sz="32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smoke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 and </a:t>
            </a:r>
            <a:r>
              <a:rPr lang="fr-FR" sz="32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willing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 to </a:t>
            </a:r>
            <a:r>
              <a:rPr lang="fr-FR" sz="32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quit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4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(1/2)</a:t>
            </a:r>
            <a:endParaRPr lang="fr-FR" sz="2400" kern="0" dirty="0">
              <a:solidFill>
                <a:schemeClr val="bg1"/>
              </a:solidFill>
              <a:latin typeface="Book Antiqua" pitchFamily="18" charset="0"/>
              <a:ea typeface="ＭＳ Ｐゴシック" charset="-128"/>
              <a:cs typeface="Arial" pitchFamily="34" charset="0"/>
            </a:endParaRPr>
          </a:p>
          <a:p>
            <a:pPr marL="571500" indent="-571500" algn="ctr">
              <a:spcBef>
                <a:spcPct val="20000"/>
              </a:spcBef>
              <a:defRPr/>
            </a:pPr>
            <a:endParaRPr lang="fr-FR" sz="3200" b="1" kern="0" dirty="0">
              <a:solidFill>
                <a:srgbClr val="FFC000"/>
              </a:solidFill>
              <a:latin typeface="Book Antiqua" pitchFamily="18" charset="0"/>
              <a:ea typeface="ＭＳ Ｐゴシック" charset="-128"/>
              <a:cs typeface="Arial" pitchFamily="34" charset="0"/>
            </a:endParaRPr>
          </a:p>
        </p:txBody>
      </p:sp>
      <p:pic>
        <p:nvPicPr>
          <p:cNvPr id="107532" name="Image 1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11488" y="5300663"/>
            <a:ext cx="4572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0650" y="3792538"/>
            <a:ext cx="496252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6237288"/>
            <a:ext cx="9144000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dirty="0"/>
          </a:p>
        </p:txBody>
      </p:sp>
      <p:pic>
        <p:nvPicPr>
          <p:cNvPr id="10957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600" y="6276975"/>
            <a:ext cx="10858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3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850" y="6410325"/>
            <a:ext cx="17272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" y="1619250"/>
            <a:ext cx="9083675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149725"/>
            <a:ext cx="3706813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à coins arrondis 9"/>
          <p:cNvSpPr/>
          <p:nvPr/>
        </p:nvSpPr>
        <p:spPr>
          <a:xfrm>
            <a:off x="4067175" y="4292600"/>
            <a:ext cx="2017713" cy="649288"/>
          </a:xfrm>
          <a:prstGeom prst="roundRect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cxnSp>
        <p:nvCxnSpPr>
          <p:cNvPr id="12" name="Connecteur droit 11"/>
          <p:cNvCxnSpPr/>
          <p:nvPr/>
        </p:nvCxnSpPr>
        <p:spPr>
          <a:xfrm>
            <a:off x="179388" y="5589588"/>
            <a:ext cx="2592387" cy="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stCxn id="10" idx="1"/>
          </p:cNvCxnSpPr>
          <p:nvPr/>
        </p:nvCxnSpPr>
        <p:spPr>
          <a:xfrm flipH="1">
            <a:off x="2843213" y="4616450"/>
            <a:ext cx="1223962" cy="828675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452438"/>
            <a:ext cx="9144000" cy="11763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ctr">
              <a:spcBef>
                <a:spcPct val="20000"/>
              </a:spcBef>
              <a:defRPr/>
            </a:pP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III.3. Motives to </a:t>
            </a:r>
            <a:r>
              <a:rPr lang="fr-FR" sz="32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smoke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 and </a:t>
            </a:r>
            <a:r>
              <a:rPr lang="fr-FR" sz="32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willing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 to </a:t>
            </a:r>
            <a:r>
              <a:rPr lang="fr-FR" sz="32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quit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4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(1/2)</a:t>
            </a:r>
            <a:endParaRPr lang="fr-FR" sz="2400" kern="0" dirty="0">
              <a:solidFill>
                <a:schemeClr val="bg1"/>
              </a:solidFill>
              <a:latin typeface="Book Antiqua" pitchFamily="18" charset="0"/>
              <a:ea typeface="ＭＳ Ｐゴシック" charset="-128"/>
              <a:cs typeface="Arial" pitchFamily="34" charset="0"/>
            </a:endParaRPr>
          </a:p>
          <a:p>
            <a:pPr marL="571500" indent="-571500" algn="ctr">
              <a:spcBef>
                <a:spcPct val="20000"/>
              </a:spcBef>
              <a:defRPr/>
            </a:pPr>
            <a:endParaRPr lang="fr-FR" sz="3200" b="1" kern="0" dirty="0">
              <a:solidFill>
                <a:srgbClr val="FFC000"/>
              </a:solidFill>
              <a:latin typeface="Book Antiqua" pitchFamily="18" charset="0"/>
              <a:ea typeface="ＭＳ Ｐゴシック" charset="-128"/>
              <a:cs typeface="Arial" pitchFamily="34" charset="0"/>
            </a:endParaRPr>
          </a:p>
        </p:txBody>
      </p:sp>
      <p:pic>
        <p:nvPicPr>
          <p:cNvPr id="109580" name="Image 1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55988" y="5030788"/>
            <a:ext cx="4286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237288"/>
            <a:ext cx="9144000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dirty="0"/>
          </a:p>
        </p:txBody>
      </p:sp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276975"/>
            <a:ext cx="10858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0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6410325"/>
            <a:ext cx="17272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179388" y="-171450"/>
            <a:ext cx="8424862" cy="672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endParaRPr lang="fr-FR" altLang="fr-FR" sz="2200">
              <a:solidFill>
                <a:schemeClr val="bg1"/>
              </a:solidFill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lang="fr-FR" altLang="fr-FR" sz="2400">
              <a:solidFill>
                <a:srgbClr val="6DFFF1"/>
              </a:solidFill>
              <a:cs typeface="Arial" pitchFamily="34" charset="0"/>
              <a:sym typeface="Wingdings" pitchFamily="2" charset="2"/>
            </a:endParaRPr>
          </a:p>
          <a:p>
            <a:pPr>
              <a:spcBef>
                <a:spcPct val="20000"/>
              </a:spcBef>
            </a:pPr>
            <a:r>
              <a:rPr lang="fr-FR" altLang="fr-FR" sz="2400" b="1">
                <a:solidFill>
                  <a:srgbClr val="00FF00"/>
                </a:solidFill>
                <a:cs typeface="Arial" pitchFamily="34" charset="0"/>
                <a:sym typeface="Wingdings" pitchFamily="2" charset="2"/>
              </a:rPr>
              <a:t>Motives to smoke and willing to quit:</a:t>
            </a:r>
          </a:p>
          <a:p>
            <a:pPr>
              <a:spcBef>
                <a:spcPct val="20000"/>
              </a:spcBef>
            </a:pPr>
            <a:r>
              <a:rPr lang="fr-FR" altLang="fr-FR" sz="2400" b="1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- </a:t>
            </a:r>
            <a:r>
              <a:rPr lang="fr-FR" altLang="fr-FR" sz="2200" b="1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Intellectual/emotional support </a:t>
            </a:r>
            <a:r>
              <a:rPr lang="fr-FR" altLang="fr-FR" sz="220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(22%).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fr-FR" altLang="fr-FR" sz="2200" b="1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Automatic/stress relief </a:t>
            </a:r>
            <a:r>
              <a:rPr lang="fr-FR" altLang="fr-FR" sz="220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(22%): women, ≥20 cig./day; strong nicotine dependence, anxiety, recent opiate use, past experience of discrimination due to HIV…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fr-FR" altLang="fr-FR" sz="2200" b="1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Weight control</a:t>
            </a:r>
            <a:r>
              <a:rPr lang="fr-FR" altLang="fr-FR" sz="220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 (29%): age&gt;50, depressive symptoms, fat accumulation due to treatment side-effects…</a:t>
            </a:r>
          </a:p>
          <a:p>
            <a:pPr>
              <a:spcBef>
                <a:spcPct val="20000"/>
              </a:spcBef>
            </a:pPr>
            <a:r>
              <a:rPr lang="fr-FR" altLang="fr-FR" sz="2200" b="1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Pleasure/conviviality </a:t>
            </a:r>
            <a:r>
              <a:rPr lang="fr-FR" altLang="fr-FR" sz="220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(27%): men, age&lt;40, mild dependence.</a:t>
            </a:r>
          </a:p>
          <a:p>
            <a:pPr>
              <a:spcBef>
                <a:spcPct val="20000"/>
              </a:spcBef>
            </a:pPr>
            <a:endParaRPr lang="fr-FR" altLang="fr-FR" sz="2400" b="1">
              <a:solidFill>
                <a:srgbClr val="00FF00"/>
              </a:solidFill>
              <a:cs typeface="Arial" pitchFamily="34" charset="0"/>
              <a:sym typeface="Wingdings" pitchFamily="2" charset="2"/>
            </a:endParaRPr>
          </a:p>
          <a:p>
            <a:pPr>
              <a:spcBef>
                <a:spcPct val="20000"/>
              </a:spcBef>
            </a:pPr>
            <a:endParaRPr lang="fr-FR" altLang="fr-FR" sz="2400" b="1">
              <a:solidFill>
                <a:srgbClr val="00FF00"/>
              </a:solidFill>
              <a:cs typeface="Arial" pitchFamily="34" charset="0"/>
              <a:sym typeface="Wingdings" pitchFamily="2" charset="2"/>
            </a:endParaRPr>
          </a:p>
          <a:p>
            <a:pPr>
              <a:spcBef>
                <a:spcPct val="20000"/>
              </a:spcBef>
            </a:pPr>
            <a:endParaRPr lang="fr-FR" altLang="fr-FR" sz="2400" b="1">
              <a:solidFill>
                <a:srgbClr val="00FF00"/>
              </a:solidFill>
              <a:cs typeface="Arial" pitchFamily="34" charset="0"/>
              <a:sym typeface="Wingdings" pitchFamily="2" charset="2"/>
            </a:endParaRPr>
          </a:p>
          <a:p>
            <a:pPr>
              <a:spcBef>
                <a:spcPct val="20000"/>
              </a:spcBef>
            </a:pPr>
            <a:endParaRPr lang="fr-FR" altLang="fr-FR" sz="2400" b="1">
              <a:solidFill>
                <a:srgbClr val="00FF00"/>
              </a:solidFill>
              <a:cs typeface="Arial" pitchFamily="34" charset="0"/>
              <a:sym typeface="Wingdings" pitchFamily="2" charset="2"/>
            </a:endParaRPr>
          </a:p>
          <a:p>
            <a:pPr>
              <a:spcBef>
                <a:spcPct val="20000"/>
              </a:spcBef>
            </a:pPr>
            <a:endParaRPr lang="fr-FR" altLang="fr-FR" sz="2800" b="1">
              <a:solidFill>
                <a:srgbClr val="FFC000"/>
              </a:solidFill>
              <a:latin typeface="Book Antiqua" pitchFamily="18" charset="0"/>
              <a:cs typeface="Arial" pitchFamily="34" charset="0"/>
              <a:sym typeface="Wingdings" pitchFamily="2" charset="2"/>
            </a:endParaRPr>
          </a:p>
          <a:p>
            <a:pPr>
              <a:spcBef>
                <a:spcPct val="20000"/>
              </a:spcBef>
            </a:pPr>
            <a:endParaRPr lang="fr-FR" altLang="fr-FR" sz="2400" b="1">
              <a:solidFill>
                <a:srgbClr val="00FF00"/>
              </a:solidFill>
              <a:cs typeface="Arial" pitchFamily="34" charset="0"/>
              <a:sym typeface="Wingdings" pitchFamily="2" charset="2"/>
            </a:endParaRPr>
          </a:p>
        </p:txBody>
      </p:sp>
      <p:pic>
        <p:nvPicPr>
          <p:cNvPr id="1116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33825"/>
            <a:ext cx="91440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625" y="5013325"/>
            <a:ext cx="90963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2225" y="117475"/>
            <a:ext cx="9144000" cy="11763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ctr">
              <a:spcBef>
                <a:spcPct val="20000"/>
              </a:spcBef>
              <a:defRPr/>
            </a:pP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III.3. Motives to </a:t>
            </a:r>
            <a:r>
              <a:rPr lang="fr-FR" sz="32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smoke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 and </a:t>
            </a:r>
            <a:r>
              <a:rPr lang="fr-FR" sz="32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willing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 to </a:t>
            </a:r>
            <a:r>
              <a:rPr lang="fr-FR" sz="32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quit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400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(2/2)</a:t>
            </a:r>
            <a:endParaRPr lang="fr-FR" sz="2400" kern="0" dirty="0">
              <a:solidFill>
                <a:schemeClr val="bg1"/>
              </a:solidFill>
              <a:latin typeface="Book Antiqua" pitchFamily="18" charset="0"/>
              <a:ea typeface="ＭＳ Ｐゴシック" charset="-128"/>
              <a:cs typeface="Arial" pitchFamily="34" charset="0"/>
            </a:endParaRPr>
          </a:p>
          <a:p>
            <a:pPr marL="571500" indent="-571500" algn="ctr">
              <a:spcBef>
                <a:spcPct val="20000"/>
              </a:spcBef>
              <a:defRPr/>
            </a:pPr>
            <a:endParaRPr lang="fr-FR" sz="3200" b="1" kern="0" dirty="0">
              <a:solidFill>
                <a:srgbClr val="FFC000"/>
              </a:solidFill>
              <a:latin typeface="Book Antiqua" pitchFamily="18" charset="0"/>
              <a:ea typeface="ＭＳ Ｐゴシック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79388" y="333375"/>
            <a:ext cx="8964612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buFontTx/>
              <a:buChar char="-"/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095375" lvl="2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buFontTx/>
              <a:buChar char="-"/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000" dirty="0">
              <a:solidFill>
                <a:schemeClr val="accent3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237288"/>
            <a:ext cx="9144000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11366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276975"/>
            <a:ext cx="10858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9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6410325"/>
            <a:ext cx="17272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23850" y="333375"/>
            <a:ext cx="8424863" cy="62626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fr-FR" sz="28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Conclusion. </a:t>
            </a:r>
          </a:p>
          <a:p>
            <a:pPr>
              <a:spcBef>
                <a:spcPct val="20000"/>
              </a:spcBef>
              <a:defRPr/>
            </a:pPr>
            <a:endParaRPr lang="fr-FR" sz="2800" b="1" kern="0" dirty="0">
              <a:solidFill>
                <a:srgbClr val="FFC000"/>
              </a:solidFill>
              <a:ea typeface="ＭＳ Ｐゴシック" charset="-128"/>
              <a:cs typeface="Arial" pitchFamily="34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fr-FR" sz="24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4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Smoking </a:t>
            </a:r>
            <a:r>
              <a:rPr lang="fr-FR" sz="24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is</a:t>
            </a:r>
            <a:r>
              <a:rPr lang="fr-FR" sz="24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a social practice </a:t>
            </a:r>
            <a:r>
              <a:rPr lang="fr-FR" sz="24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that</a:t>
            </a:r>
            <a:r>
              <a:rPr lang="fr-FR" sz="24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4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involves</a:t>
            </a:r>
            <a:r>
              <a:rPr lang="fr-FR" sz="24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a </a:t>
            </a:r>
            <a:r>
              <a:rPr lang="fr-FR" sz="24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whole</a:t>
            </a:r>
            <a:r>
              <a:rPr lang="fr-FR" sz="24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set of </a:t>
            </a:r>
            <a:r>
              <a:rPr lang="fr-FR" sz="24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beliefs</a:t>
            </a:r>
            <a:r>
              <a:rPr lang="fr-FR" sz="24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, attitudes and </a:t>
            </a:r>
            <a:r>
              <a:rPr lang="fr-FR" sz="24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behaviours</a:t>
            </a:r>
            <a:r>
              <a:rPr lang="fr-FR" sz="24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, </a:t>
            </a:r>
            <a:r>
              <a:rPr lang="fr-FR" sz="24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embedded</a:t>
            </a:r>
            <a:r>
              <a:rPr lang="fr-FR" sz="24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in social </a:t>
            </a:r>
            <a:r>
              <a:rPr lang="fr-FR" sz="24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context</a:t>
            </a:r>
            <a:r>
              <a:rPr lang="fr-FR" sz="24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.</a:t>
            </a:r>
          </a:p>
          <a:p>
            <a:pPr>
              <a:spcBef>
                <a:spcPct val="20000"/>
              </a:spcBef>
              <a:buFont typeface="Wingdings" pitchFamily="2" charset="2"/>
              <a:buChar char="v"/>
              <a:defRPr/>
            </a:pPr>
            <a:endParaRPr lang="fr-FR" sz="1000" b="1" kern="0" dirty="0">
              <a:solidFill>
                <a:srgbClr val="00FF00"/>
              </a:solidFill>
              <a:ea typeface="ＭＳ Ｐゴシック" charset="-128"/>
              <a:cs typeface="Arial" pitchFamily="34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fr-FR" sz="24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Social </a:t>
            </a:r>
            <a:r>
              <a:rPr lang="fr-FR" sz="24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differentiation</a:t>
            </a:r>
            <a:r>
              <a:rPr lang="fr-FR" sz="24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of smoking and </a:t>
            </a:r>
            <a:r>
              <a:rPr lang="fr-FR" sz="24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prevention</a:t>
            </a:r>
            <a:r>
              <a:rPr lang="fr-FR" sz="24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4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efficacy</a:t>
            </a:r>
            <a:r>
              <a:rPr lang="fr-FR" sz="24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, </a:t>
            </a:r>
            <a:r>
              <a:rPr lang="fr-FR" sz="24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including</a:t>
            </a:r>
            <a:r>
              <a:rPr lang="fr-FR" sz="24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4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among</a:t>
            </a:r>
            <a:r>
              <a:rPr lang="fr-FR" sz="24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HIV-</a:t>
            </a:r>
            <a:r>
              <a:rPr lang="fr-FR" sz="24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infected</a:t>
            </a:r>
            <a:r>
              <a:rPr lang="fr-FR" sz="24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4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smokers</a:t>
            </a:r>
            <a:r>
              <a:rPr lang="fr-FR" sz="24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.</a:t>
            </a:r>
          </a:p>
          <a:p>
            <a:pPr>
              <a:spcBef>
                <a:spcPct val="20000"/>
              </a:spcBef>
              <a:buFont typeface="Wingdings" pitchFamily="2" charset="2"/>
              <a:buChar char="v"/>
              <a:defRPr/>
            </a:pPr>
            <a:endParaRPr lang="fr-FR" sz="1000" b="1" kern="0" dirty="0">
              <a:solidFill>
                <a:srgbClr val="00FF00"/>
              </a:solidFill>
              <a:ea typeface="ＭＳ Ｐゴシック" charset="-128"/>
              <a:cs typeface="Arial" pitchFamily="34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fr-FR" sz="24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HIV-</a:t>
            </a:r>
            <a:r>
              <a:rPr lang="fr-FR" sz="24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infected</a:t>
            </a:r>
            <a:r>
              <a:rPr lang="fr-FR" sz="24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4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smokers</a:t>
            </a:r>
            <a:r>
              <a:rPr lang="fr-FR" sz="24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have </a:t>
            </a:r>
            <a:r>
              <a:rPr lang="fr-FR" sz="24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both</a:t>
            </a:r>
            <a:r>
              <a:rPr lang="fr-FR" sz="24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4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common</a:t>
            </a:r>
            <a:r>
              <a:rPr lang="fr-FR" sz="24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and </a:t>
            </a:r>
            <a:r>
              <a:rPr lang="fr-FR" sz="24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specific</a:t>
            </a:r>
            <a:r>
              <a:rPr lang="fr-FR" sz="24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motives &amp; justifications.</a:t>
            </a:r>
          </a:p>
          <a:p>
            <a:pPr>
              <a:spcBef>
                <a:spcPct val="20000"/>
              </a:spcBef>
              <a:buFont typeface="Wingdings" pitchFamily="2" charset="2"/>
              <a:buChar char="v"/>
              <a:defRPr/>
            </a:pPr>
            <a:endParaRPr lang="fr-FR" sz="1000" b="1" kern="0" dirty="0">
              <a:solidFill>
                <a:srgbClr val="00FF00"/>
              </a:solidFill>
              <a:ea typeface="ＭＳ Ｐゴシック" charset="-128"/>
              <a:cs typeface="Arial" pitchFamily="34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fr-FR" sz="24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4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To </a:t>
            </a:r>
            <a:r>
              <a:rPr lang="fr-FR" sz="24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make</a:t>
            </a:r>
            <a:r>
              <a:rPr lang="fr-FR" sz="24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4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them</a:t>
            </a:r>
            <a:r>
              <a:rPr lang="fr-FR" sz="24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4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quit</a:t>
            </a:r>
            <a:r>
              <a:rPr lang="fr-FR" sz="24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, </a:t>
            </a:r>
            <a:r>
              <a:rPr lang="fr-FR" sz="24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it</a:t>
            </a:r>
            <a:r>
              <a:rPr lang="fr-FR" sz="24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4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is</a:t>
            </a:r>
            <a:r>
              <a:rPr lang="fr-FR" sz="24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4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necessary</a:t>
            </a:r>
            <a:r>
              <a:rPr lang="fr-FR" sz="24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to </a:t>
            </a:r>
            <a:r>
              <a:rPr lang="fr-FR" sz="24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convince</a:t>
            </a:r>
            <a:r>
              <a:rPr lang="fr-FR" sz="24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4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them</a:t>
            </a:r>
            <a:r>
              <a:rPr lang="fr-FR" sz="24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4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that</a:t>
            </a:r>
            <a:r>
              <a:rPr lang="fr-FR" sz="24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4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it’s</a:t>
            </a:r>
            <a:r>
              <a:rPr lang="fr-FR" sz="24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4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worth</a:t>
            </a:r>
            <a:r>
              <a:rPr lang="fr-FR" sz="24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24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it</a:t>
            </a:r>
            <a:r>
              <a:rPr lang="fr-FR" sz="24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.</a:t>
            </a:r>
            <a:endParaRPr lang="fr-FR" sz="2400" b="1" kern="0" dirty="0">
              <a:solidFill>
                <a:srgbClr val="00FF00"/>
              </a:solidFill>
              <a:ea typeface="ＭＳ Ｐゴシック" charset="-128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endParaRPr lang="fr-FR" sz="2600" b="1" kern="0" dirty="0">
              <a:solidFill>
                <a:srgbClr val="00FF00"/>
              </a:solidFill>
              <a:ea typeface="ＭＳ Ｐゴシック" charset="-128"/>
              <a:cs typeface="Arial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fr-FR" sz="1000" b="1" kern="0" dirty="0">
              <a:solidFill>
                <a:srgbClr val="FFC000"/>
              </a:solidFill>
              <a:ea typeface="ＭＳ Ｐゴシック" charset="-128"/>
              <a:cs typeface="Arial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fr-FR" sz="1000" b="1" kern="0" dirty="0">
              <a:solidFill>
                <a:srgbClr val="FFC000"/>
              </a:solidFill>
              <a:ea typeface="ＭＳ Ｐゴシック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79388" y="333375"/>
            <a:ext cx="8964612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buFontTx/>
              <a:buChar char="-"/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095375" lvl="2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buFontTx/>
              <a:buChar char="-"/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400" dirty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defRPr/>
            </a:pPr>
            <a:endParaRPr lang="fr-FR" sz="2000" dirty="0">
              <a:solidFill>
                <a:schemeClr val="accent3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-36513" y="476250"/>
            <a:ext cx="9144001" cy="5229225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FF0000"/>
              </a:buClr>
              <a:buSzPct val="80000"/>
              <a:buFont typeface="Marlett" pitchFamily="2" charset="2"/>
              <a:buChar char="g"/>
              <a:defRPr/>
            </a:pPr>
            <a:r>
              <a:rPr lang="en-US" sz="1600" b="1" kern="0" dirty="0">
                <a:solidFill>
                  <a:schemeClr val="bg1"/>
                </a:solidFill>
                <a:latin typeface="Arial Narrow" pitchFamily="34" charset="0"/>
              </a:rPr>
              <a:t>Participants to surveys Vespa &amp; </a:t>
            </a:r>
            <a:r>
              <a:rPr lang="en-US" sz="1600" b="1" kern="0" dirty="0">
                <a:solidFill>
                  <a:schemeClr val="bg1"/>
                </a:solidFill>
                <a:latin typeface="Arial Narrow" pitchFamily="34" charset="0"/>
              </a:rPr>
              <a:t>Vespa2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0000"/>
              </a:buClr>
              <a:buSzPct val="80000"/>
              <a:buFont typeface="Marlett" pitchFamily="2" charset="2"/>
              <a:buChar char="g"/>
              <a:defRPr/>
            </a:pPr>
            <a:r>
              <a:rPr lang="en-US" sz="1600" b="1" kern="0" dirty="0">
                <a:solidFill>
                  <a:schemeClr val="bg1"/>
                </a:solidFill>
                <a:latin typeface="Arial Narrow" pitchFamily="34" charset="0"/>
                <a:ea typeface="MS Mincho" pitchFamily="49" charset="-128"/>
              </a:rPr>
              <a:t>Methodological support: </a:t>
            </a:r>
            <a:r>
              <a:rPr lang="en-US" sz="1600" kern="0" dirty="0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Yann Le Strat (</a:t>
            </a:r>
            <a:r>
              <a:rPr lang="en-US" sz="1600" kern="0" dirty="0" err="1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InVS</a:t>
            </a:r>
            <a:r>
              <a:rPr lang="en-US" sz="1600" kern="0" dirty="0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, Saint-Maurice), </a:t>
            </a:r>
            <a:r>
              <a:rPr lang="en-US" sz="1600" kern="0" dirty="0" err="1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Lise</a:t>
            </a:r>
            <a:r>
              <a:rPr lang="en-US" sz="1600" kern="0" dirty="0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kern="0" dirty="0" err="1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Cuzin</a:t>
            </a:r>
            <a:r>
              <a:rPr lang="en-US" sz="1600" kern="0" dirty="0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en-US" sz="1600" kern="0" dirty="0" err="1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Hôpital</a:t>
            </a:r>
            <a:r>
              <a:rPr lang="en-US" sz="1600" kern="0" dirty="0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kern="0" dirty="0" err="1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Purpan</a:t>
            </a:r>
            <a:r>
              <a:rPr lang="en-US" sz="1600" kern="0" dirty="0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, Toulouse),  Laurence Meyer (</a:t>
            </a:r>
            <a:r>
              <a:rPr lang="en-US" sz="1600" kern="0" dirty="0" err="1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Cesp</a:t>
            </a:r>
            <a:r>
              <a:rPr lang="en-US" sz="1600" kern="0" dirty="0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1600" kern="0" dirty="0" err="1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Inserm</a:t>
            </a:r>
            <a:r>
              <a:rPr lang="en-US" sz="1600" kern="0" dirty="0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, Le Kremlin </a:t>
            </a:r>
            <a:r>
              <a:rPr lang="en-US" sz="1600" kern="0" dirty="0" err="1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Bicêtre</a:t>
            </a:r>
            <a:r>
              <a:rPr lang="en-US" sz="1600" kern="0" dirty="0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); Daniela </a:t>
            </a:r>
            <a:r>
              <a:rPr lang="en-US" sz="1600" kern="0" dirty="0" err="1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RojasCastro</a:t>
            </a:r>
            <a:r>
              <a:rPr lang="en-US" sz="1600" kern="0" dirty="0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(Aides, </a:t>
            </a:r>
            <a:r>
              <a:rPr lang="en-US" sz="1600" kern="0" dirty="0" err="1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Pantin</a:t>
            </a:r>
            <a:r>
              <a:rPr lang="en-US" sz="1600" kern="0" dirty="0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) et  </a:t>
            </a:r>
            <a:r>
              <a:rPr lang="en-US" sz="1600" kern="0" dirty="0" err="1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Hugues</a:t>
            </a:r>
            <a:r>
              <a:rPr lang="en-US" sz="1600" kern="0" dirty="0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Fischer (Act-Up Paris) </a:t>
            </a:r>
            <a:r>
              <a:rPr lang="en-US" sz="1600" kern="0" dirty="0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en-US" sz="1600" b="1" kern="0" dirty="0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Data collection: </a:t>
            </a:r>
            <a:r>
              <a:rPr lang="en-US" sz="1600" kern="0" dirty="0" err="1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Ipsos</a:t>
            </a:r>
            <a:r>
              <a:rPr lang="en-US" sz="1600" kern="0" dirty="0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1600" kern="0" dirty="0" err="1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Clinsearch</a:t>
            </a:r>
            <a:endParaRPr lang="en-US" sz="1600" kern="0" dirty="0">
              <a:solidFill>
                <a:schemeClr val="bg1"/>
              </a:solidFill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FF0000"/>
              </a:buClr>
              <a:buSzPct val="80000"/>
              <a:buFont typeface="Marlett" pitchFamily="2" charset="2"/>
              <a:buChar char="g"/>
              <a:defRPr/>
            </a:pPr>
            <a:r>
              <a:rPr lang="en-US" sz="1600" b="1" kern="0" dirty="0">
                <a:solidFill>
                  <a:schemeClr val="bg1"/>
                </a:solidFill>
                <a:latin typeface="Arial Narrow" pitchFamily="34" charset="0"/>
                <a:ea typeface="MS Mincho" pitchFamily="49" charset="-128"/>
              </a:rPr>
              <a:t>VESPA research group </a:t>
            </a:r>
            <a:r>
              <a:rPr lang="en-US" sz="1600" b="1" kern="0" dirty="0">
                <a:solidFill>
                  <a:schemeClr val="bg1"/>
                </a:solidFill>
                <a:latin typeface="Arial Narrow" pitchFamily="34" charset="0"/>
                <a:ea typeface="MS Mincho" pitchFamily="49" charset="-128"/>
              </a:rPr>
              <a:t>: </a:t>
            </a:r>
            <a:r>
              <a:rPr lang="en-US" sz="1600" kern="0" dirty="0">
                <a:solidFill>
                  <a:schemeClr val="bg1"/>
                </a:solidFill>
                <a:latin typeface="Arial Narrow" pitchFamily="34" charset="0"/>
              </a:rPr>
              <a:t> France </a:t>
            </a:r>
            <a:r>
              <a:rPr lang="en-US" sz="1600" kern="0" dirty="0" err="1">
                <a:solidFill>
                  <a:schemeClr val="bg1"/>
                </a:solidFill>
                <a:latin typeface="Arial Narrow" pitchFamily="34" charset="0"/>
              </a:rPr>
              <a:t>Lert</a:t>
            </a:r>
            <a:r>
              <a:rPr lang="en-US" sz="1600" kern="0" dirty="0">
                <a:solidFill>
                  <a:schemeClr val="bg1"/>
                </a:solidFill>
                <a:latin typeface="Arial Narrow" pitchFamily="34" charset="0"/>
              </a:rPr>
              <a:t> , Bruno Spire (co-PI), </a:t>
            </a:r>
            <a:r>
              <a:rPr lang="en-US" sz="1600" kern="0" dirty="0" err="1">
                <a:solidFill>
                  <a:schemeClr val="bg1"/>
                </a:solidFill>
                <a:latin typeface="Arial Narrow" pitchFamily="34" charset="0"/>
              </a:rPr>
              <a:t>Patrizia</a:t>
            </a:r>
            <a:r>
              <a:rPr lang="en-US" sz="1600" kern="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1600" kern="0" dirty="0" err="1">
                <a:solidFill>
                  <a:schemeClr val="bg1"/>
                </a:solidFill>
                <a:latin typeface="Arial Narrow" pitchFamily="34" charset="0"/>
              </a:rPr>
              <a:t>Carrieri</a:t>
            </a:r>
            <a:r>
              <a:rPr lang="en-US" sz="1600" kern="0" dirty="0">
                <a:solidFill>
                  <a:schemeClr val="bg1"/>
                </a:solidFill>
                <a:latin typeface="Arial Narrow" pitchFamily="34" charset="0"/>
              </a:rPr>
              <a:t>, Rosemary Dray-</a:t>
            </a:r>
            <a:r>
              <a:rPr lang="en-US" sz="1600" kern="0" dirty="0" err="1">
                <a:solidFill>
                  <a:schemeClr val="bg1"/>
                </a:solidFill>
                <a:latin typeface="Arial Narrow" pitchFamily="34" charset="0"/>
              </a:rPr>
              <a:t>Spira</a:t>
            </a:r>
            <a:r>
              <a:rPr lang="en-US" sz="1600" kern="0" dirty="0">
                <a:solidFill>
                  <a:schemeClr val="bg1"/>
                </a:solidFill>
                <a:latin typeface="Arial Narrow" pitchFamily="34" charset="0"/>
              </a:rPr>
              <a:t>, Christine Hamelin, Nicolas </a:t>
            </a:r>
            <a:r>
              <a:rPr lang="en-US" sz="1600" kern="0" dirty="0" err="1">
                <a:solidFill>
                  <a:schemeClr val="bg1"/>
                </a:solidFill>
                <a:latin typeface="Arial Narrow" pitchFamily="34" charset="0"/>
              </a:rPr>
              <a:t>Lorente</a:t>
            </a:r>
            <a:r>
              <a:rPr lang="en-US" sz="1600" kern="0" dirty="0">
                <a:solidFill>
                  <a:schemeClr val="bg1"/>
                </a:solidFill>
                <a:latin typeface="Arial Narrow" pitchFamily="34" charset="0"/>
              </a:rPr>
              <a:t>, Marie </a:t>
            </a:r>
            <a:r>
              <a:rPr lang="en-US" sz="1600" kern="0" dirty="0" err="1">
                <a:solidFill>
                  <a:schemeClr val="bg1"/>
                </a:solidFill>
                <a:latin typeface="Arial Narrow" pitchFamily="34" charset="0"/>
              </a:rPr>
              <a:t>Préau</a:t>
            </a:r>
            <a:r>
              <a:rPr lang="en-US" sz="1600" kern="0" dirty="0">
                <a:solidFill>
                  <a:schemeClr val="bg1"/>
                </a:solidFill>
                <a:latin typeface="Arial Narrow" pitchFamily="34" charset="0"/>
              </a:rPr>
              <a:t>, Marie Suzan-Monti, Marion Mora, </a:t>
            </a:r>
            <a:r>
              <a:rPr lang="en-US" sz="1600" kern="0" dirty="0" err="1">
                <a:solidFill>
                  <a:schemeClr val="bg1"/>
                </a:solidFill>
                <a:latin typeface="Arial Narrow" pitchFamily="34" charset="0"/>
              </a:rPr>
              <a:t>Gwenaelle</a:t>
            </a:r>
            <a:r>
              <a:rPr lang="en-US" sz="1600" kern="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1600" kern="0" dirty="0" err="1">
                <a:solidFill>
                  <a:schemeClr val="bg1"/>
                </a:solidFill>
                <a:latin typeface="Arial Narrow" pitchFamily="34" charset="0"/>
              </a:rPr>
              <a:t>Maradan</a:t>
            </a:r>
            <a:r>
              <a:rPr lang="en-US" sz="1600" kern="0" dirty="0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  <a:p>
            <a:pPr marL="342900" indent="-342900" algn="just" eaLnBrk="1" hangingPunct="1">
              <a:spcBef>
                <a:spcPct val="20000"/>
              </a:spcBef>
              <a:buClr>
                <a:srgbClr val="FF0000"/>
              </a:buClr>
              <a:buSzPct val="80000"/>
              <a:buFont typeface="Marlett" pitchFamily="2" charset="2"/>
              <a:buChar char="g"/>
              <a:defRPr/>
            </a:pPr>
            <a:r>
              <a:rPr lang="en-US" b="1" kern="0" dirty="0">
                <a:solidFill>
                  <a:schemeClr val="bg1"/>
                </a:solidFill>
                <a:latin typeface="Arial Narrow" pitchFamily="34" charset="0"/>
                <a:ea typeface="MS Mincho" pitchFamily="49" charset="-128"/>
              </a:rPr>
              <a:t>Investigators/ participating centers</a:t>
            </a:r>
            <a:r>
              <a:rPr lang="en-US" kern="0" dirty="0">
                <a:solidFill>
                  <a:schemeClr val="bg1"/>
                </a:solidFill>
                <a:latin typeface="Arial Narrow" pitchFamily="34" charset="0"/>
                <a:ea typeface="MS Mincho" pitchFamily="49" charset="-128"/>
              </a:rPr>
              <a:t>:</a:t>
            </a:r>
            <a:r>
              <a:rPr lang="en-US" sz="500" kern="0" dirty="0">
                <a:solidFill>
                  <a:schemeClr val="bg1"/>
                </a:solidFill>
                <a:latin typeface="Arial Narrow" pitchFamily="34" charset="0"/>
                <a:ea typeface="MS Mincho" pitchFamily="49" charset="-128"/>
              </a:rPr>
              <a:t> 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Aix-en-Provence, CH Pays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d'Aix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(T.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Allègre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P.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Mours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J.M.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Riou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M.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Sordage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) ; Angers, CHU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Hôtel-Dieu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(J.M.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Chennebault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P.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Fialaire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V.Rabier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) ;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Annemasse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CH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Alpes-Léman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 (M.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Froidure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D.Huguet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D. Leduc) ; Avignon,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Hôpital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Henri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Duffaut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(G.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Pichancourt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A.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Wajsbrot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) ;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Besançon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Hôpital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Saint-Jacques (C.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Bourdeaux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A.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Foltzer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B.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Hoen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L.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Hustache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-Mathieu) ;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Bobigny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Hôpital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Avicenne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(S.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Abgrall,R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Barruet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O.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Bouchaud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A.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Chabrol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S.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Mattioni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F.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Mechai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) ;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Bondy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Hôpital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Jean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Verdier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(V.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Jeantils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) ;Bordeaux,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Hôpital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Saint-André (N. Bernard, F.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Bonnet,M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Hessamfar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D.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Lacoste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D.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Malvy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P.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Mercié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P.Morlat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F.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Paccalin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M.C.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Pertusa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T.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Pistone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M.C.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Receveur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M.A.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Vandenhende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) ; Boulogne-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Billancourt,Hôpital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Ambroise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Paré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(C.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Dupont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A.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Freire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Maresca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J.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Leporrier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E.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Rouveix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) ; Caen,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Hôpital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Clémenceau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(S.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Dargere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A. de la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Blanchardière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A. Martin, V.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Noyon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R.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Verdon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) ; CH de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Chambéry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(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O.Rogeaux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) ; Clermont-Ferrand, CHU Gabriel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Montpied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(J.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Beytout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F.Gourdon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H.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Laurichesse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) ;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Colombes,Hôpital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Louis-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Mourier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(F. Meier, E.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Mortier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A.M.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Simonpoli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) ;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Creil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CH Laennec (F.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Cordier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) ;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Créteil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CHIC(I. Delacroix, V.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Garrait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B.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Elharrar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),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Hôpital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Henri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Mondor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(S. Dominguez, A.S. Lascaux, J.D.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Lelièvre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Y.Levy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G.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Melica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) ; Dijon,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Hôpital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du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Bocage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(M. Buisson, L.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Piroth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A.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Waldner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) ;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Eaubonne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Hôpital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SimoneVeil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(N.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Gruat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A.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Leprêtre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) ;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Garches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Hôpital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Raymond-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Poincaré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(P. de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Truchis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D. Le Du,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J.Cl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. Melchior) ;CH de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Gonesse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(R.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Sehouane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D.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Troisvallets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) ; CHU de Grenoble (M. Blanc, I.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Boccon-Gibod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A.Bosseray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J.P.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Brion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F. Durand, P.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Leclercq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F. Marion, P.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Pavese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) ; La Rochelle,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Hôpital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Saint-Louis (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E.Brottier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-Mancini, L.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Faba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M.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Roncato-Saberan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) ; La Roche-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sur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-Yon, CHD Les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Oudairies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(O.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Bollengier-Stragier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J.L.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Esnault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S.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Leautez-Nainville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P.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Perré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) ; CH de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Lagny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Marne-la-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Vallée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(E.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Froguel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M.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Nguessan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P. Simon) ; Le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Chesnay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CH de Versailles (P.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Colardelle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J. Doll, C.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Godin-Collet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S.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Roussin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-Bretagne) ; Le Kremlin-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Bicêtre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Hôpital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de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Bicêtre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(J.F.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Delfraissy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M.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Duracinsky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C.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Goujard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D.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Peretti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Y.Quertainmont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) ; CH du Mans (J.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Marionneau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) ; Lens, CH Dr.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Schaffner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(E.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Aissi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N. Van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Grunderbeeck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) ;Limoges, CHU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Dupuytren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(E.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Denes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S.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Ducroix-Roubertou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C. Genet, P.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Weinbreck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) ; Lyon,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Hôpital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de la Croix-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Rousse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(C.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Augustin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-Normand, A.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Boibieux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L.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Cotte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T. Ferry, J.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Koffi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P.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Miailhes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T.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Perpoint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D.Peyramond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I.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Schlienger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) ;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Hôpital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Édouard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-Herriot (J.M. Brunel, E.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Carbonnel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P.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Chiarello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J.M.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Livrozet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D.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Makhloufi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) ; Marseille,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Hôpital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de la Conception (C.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Dhiver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H.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Husson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A. Madrid, I.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Ravaux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M.L. de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Severac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M. Thierry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Mieg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C.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Tomei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),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Hôpital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Nord (S.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Hakoun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J. Moreau, S.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Mokhtari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M.J.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Soavi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),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Hôpital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Sainte Marguerite (O.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Faucher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A.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Ménard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M.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Orticoni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I.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Poizot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-Martin, M.J.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Soavi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) ; Montpellier,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Hôpital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Gui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de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Chauliac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(N.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Atoui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V.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Baillat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V.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Faucherre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C.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Favier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J.M.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Jacquet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V. Le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Moing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A.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Makinson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R.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Mansouri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C. Merle) ;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Montivilliers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Hôpital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Jacques Monod (N.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Elforzli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) ; Nantes,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Hôtel-Dieu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(C.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Allavena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O.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Aubry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M.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Besnier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E.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Billaud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B. Bonnet, S.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Bouchez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D.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Boutoille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C. Brunet, N.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Feuillebois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M. Lefebvre, P.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Morineau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-Le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Houssine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O.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Mounoury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P. Point, F.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Raffi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V.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Reliquet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J.P.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Talarmin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) ; Nice,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Hôpital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l'Archet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(C.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Ceppi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E.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Cua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P.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Dellamonica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F. De Salvador-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Guillouet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J. Durant, S.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Ferrando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V.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Mondain-Miton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I.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Perbost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S.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Pillet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B.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Prouvost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-Keller, C.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Pradier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P.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Pugliese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V.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Rahelinirina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P.M.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Roger,E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. Rosenthal, F. Sanderson) ;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Orléans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Hôpital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de La Source (L.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Hocqueloux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M.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Niang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T.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Prazuck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),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Hôpital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Porte Madeleine (P.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Arsac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M.F.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Barrault-Anstett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) ; Paris ,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Hôpital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Bichat - Claude-Bernard (M.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Ahouanto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E. Bouvet, G.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Castanedo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C.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Charlois-Ou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A.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Dia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Kotuba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Z.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Eid-Antoun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C.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Jestin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K.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Jidar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V.Joly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M.A.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Khuong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-Josses, N.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Landgraf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R.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Landman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S.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Lariven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A.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Leprêtre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F.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L'hériteau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M. Machado,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S.Matheron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F.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Michard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G.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Morau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G.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Pahlavan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B.C.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Phung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M.H.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Prévot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C.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Rioux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P.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Yéni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),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Hôpital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Cochin-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Tarnier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(F.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Bani-Sadr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A.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Calboreanu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E.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Chakvetadze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D. Salmon, B.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Silbermann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),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Hôpital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européen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Georges-Pompidou (D.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Batisse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M.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Beumont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M. Buisson, P.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Castiel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J.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Derouineau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M.Eliaszewicz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G. Gonzalez, D.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Jayle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M.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Karmochkine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P.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Kousignian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J.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Pavie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I. Pierre, L. Weiss),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Hôpital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Lariboisière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(E.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Badsi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M.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Bendenoun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J.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Cervoni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M.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Diemer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A.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Durel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A.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Rami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P.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Sellier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),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Hôpital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Pitié-Salpêtrière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(H.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Ait-Mohand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N.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Amirat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M.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Bonmarchand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F.Bourdillon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G. Breton, F.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Caby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J.P.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Grivois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C.Katlama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M.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Kirstetter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L. Paris, F.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Pichon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L.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Roudière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L. Schneider, M.C. Samba, S.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Seang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A.Simon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H.Stitou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R.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Tubiana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M.A.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Valantin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),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Hôpital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Saint-Antoine (D.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Bollens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J.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Bottero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E. Bui, P.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Campa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L.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Fonquernie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S. Fournier, P.M. Girard, A.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Goetschel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H.F.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Guyon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K. Lacombe, F.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Lallemand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B.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Lefebvre,J.L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. Maynard, M.C.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Meyohas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Z.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Ouazene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J.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Pacanowski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O. Picard, G.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Raguin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P.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Roussard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M. Tourneur, J.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Tredup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,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N.Valin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)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Hôpital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Saint-Louis (S. Balkan, F.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Clavel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N. Colin de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Verdière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N. De Castro, V.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deLastours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S. Ferret, S.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Gallien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V.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Garrait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L.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Gérard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J.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Goguel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M.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Lafaurie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C.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Lascoux-Combe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J.M.Molina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E.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Oksenhendler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J.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Pavie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C.Pintado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D.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Ponscarme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W.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Rozenbaum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A.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Scemla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),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Hôpital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Tenon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(P. Bonnard, L.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Lassel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M.G.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Lebrette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T.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Lyavanc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P.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Mariot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R.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Missonnier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M.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Ohayon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G.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Pialoux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M.P.Treilhou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J.P.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Vincensini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) ;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Hôtel-Dieu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(J.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Gilquin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B.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Hadacek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L.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Nait-Ighil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T.H. Nguyen, C.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Pintado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A.Sobel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J.P.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Viard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O. Zak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Dit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Zbar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) ; Perpignan,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Hôpital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Saint-Jean (H.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Aumaître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A. Eden, M.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Ferreyra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F. Lopez, M.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Medus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S.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Neuville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M.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Saada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) ;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Pontoise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CH René Dubos (L. Blum) ; Quimper,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Hôpital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Laennec (P.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Perfezou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) ; Rennes,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Hôpital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de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Pontchaillou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(C.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Arvieux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J.M.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Chapplain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M.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Revest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F.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Souala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P.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Tattevin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) ; Rouen,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Hôpital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Charles-Nicolle (S.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Bord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F.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Borsa-Lebas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F. Caron, C.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Chapuzet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Y.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Debab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I.Gueit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M. Etienne, C.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Fartoukh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K.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Feltgen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C.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Joly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S.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Robaday-Voisin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P.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Suel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) ; Saint-Denis, CH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Delafontaine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(M.A.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Khuong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J.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Krausse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M.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Poupard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G. Tran Van) ; Saint-Étienne, CHU Nord (C.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Cazorla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F.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Daoud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P. Fascia, A.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Frésard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C.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Guglielminotti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F.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Lucht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) ; Strasbourg,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Nouvel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hôpital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civil (C. Bernard-Henry, C.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Cheneau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J.M. Lang, E. de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Mautort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M.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Partisani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M.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Priester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D. Rey) ;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Suresnes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Hôpital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Foch (C.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Majerholc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D.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Zucman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) ; Toulon, CHI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Chalucet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(A.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Assi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A.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Lafeuillade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),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Hôpital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Sainte-Anne (J.P. de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Jaureguiberry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O.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Gisserot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) ; Toulouse,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Hôpital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de La Grave (C.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Aquilina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F.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Prevoteau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du Clary),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HôpitalPurpan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(M. Alvarez, M.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Chauveau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L.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Cuzin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P.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Delobel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D.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Garipuy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E.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Labau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B.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Marchou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P.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Massip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M.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Mularczyk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M.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Obadia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) ; Tourcoing, CH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Gustave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Dron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(F.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Ajana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C.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Allienne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V.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Baclet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X. de la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Tribonnière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T.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Huleux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H.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Melliez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A.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Meybeck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B. Riff, M.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Valette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N.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Viget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) ; Tours, CHRU Bretonneau (F.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Bastides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L.Bernard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G. Gras, P.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Guadagnin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) ;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Vandoeuvre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-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lès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-Nancy, CHU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Brabois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(T. May, C.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Rabaud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) ;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Vannes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CH Bretagne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Atlantique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(A. Dos Santos, Y.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Poinsignon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) ; Villejuif,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Hôpital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 Paul-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Brousse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(O.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Derradji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L.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Escaut,E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Teicher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D.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Vittecoq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) ; CHI de Villeneuve-Saint-Georges, (J.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Bantsima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, P.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Caraux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-Paz, O. </a:t>
            </a:r>
            <a:r>
              <a:rPr lang="en-US" sz="800" kern="0" dirty="0" err="1">
                <a:solidFill>
                  <a:schemeClr val="bg1"/>
                </a:solidFill>
                <a:latin typeface="Arial Narrow" pitchFamily="34" charset="0"/>
              </a:rPr>
              <a:t>Patey</a:t>
            </a:r>
            <a:r>
              <a:rPr lang="en-US" sz="800" kern="0" dirty="0">
                <a:solidFill>
                  <a:schemeClr val="bg1"/>
                </a:solidFill>
                <a:latin typeface="Arial Narrow" pitchFamily="34" charset="0"/>
              </a:rPr>
              <a:t>).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0000"/>
              </a:buClr>
              <a:buSzPct val="80000"/>
              <a:buFont typeface="Marlett" pitchFamily="2" charset="2"/>
              <a:buChar char="g"/>
              <a:defRPr/>
            </a:pPr>
            <a:endParaRPr lang="en-US" sz="300" kern="0" dirty="0">
              <a:solidFill>
                <a:schemeClr val="bg1"/>
              </a:solidFill>
              <a:latin typeface="Arial Narrow" pitchFamily="34" charset="0"/>
              <a:ea typeface="MS Mincho" pitchFamily="49" charset="-128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FF0000"/>
              </a:buClr>
              <a:buSzPct val="80000"/>
              <a:buFont typeface="Marlett" pitchFamily="2" charset="2"/>
              <a:buChar char="g"/>
              <a:defRPr/>
            </a:pPr>
            <a:r>
              <a:rPr lang="en-US" b="1" kern="0" dirty="0">
                <a:solidFill>
                  <a:schemeClr val="bg1"/>
                </a:solidFill>
                <a:latin typeface="Arial Narrow" pitchFamily="34" charset="0"/>
                <a:ea typeface="MS Mincho" pitchFamily="49" charset="-128"/>
              </a:rPr>
              <a:t>Funding: </a:t>
            </a:r>
            <a:r>
              <a:rPr lang="en-US" kern="0" dirty="0">
                <a:solidFill>
                  <a:schemeClr val="bg1"/>
                </a:solidFill>
                <a:latin typeface="Arial Narrow" pitchFamily="34" charset="0"/>
                <a:ea typeface="MS Mincho" pitchFamily="49" charset="-128"/>
              </a:rPr>
              <a:t>ANRS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C00000"/>
              </a:buClr>
              <a:buFontTx/>
              <a:buChar char="•"/>
              <a:defRPr/>
            </a:pPr>
            <a:endParaRPr lang="en-US" sz="300" kern="0" dirty="0">
              <a:solidFill>
                <a:schemeClr val="bg1"/>
              </a:solidFill>
              <a:latin typeface="Arial Narrow" pitchFamily="34" charset="0"/>
              <a:ea typeface="MS Mincho" pitchFamily="49" charset="-128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C00000"/>
              </a:buClr>
              <a:buFontTx/>
              <a:buChar char="•"/>
              <a:defRPr/>
            </a:pPr>
            <a:endParaRPr lang="en-US" sz="2200" kern="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5716" name="Titre 1"/>
          <p:cNvSpPr>
            <a:spLocks/>
          </p:cNvSpPr>
          <p:nvPr/>
        </p:nvSpPr>
        <p:spPr bwMode="auto">
          <a:xfrm>
            <a:off x="179388" y="-315913"/>
            <a:ext cx="9144000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1" hangingPunct="1"/>
            <a:r>
              <a:rPr lang="en-US" altLang="fr-FR" sz="2800" b="1">
                <a:solidFill>
                  <a:srgbClr val="FFFF00"/>
                </a:solidFill>
                <a:latin typeface="Arial Narrow" pitchFamily="34" charset="0"/>
                <a:cs typeface="Arial" pitchFamily="34" charset="0"/>
              </a:rPr>
              <a:t>Acknowledgements</a:t>
            </a:r>
            <a:r>
              <a:rPr lang="en-US" altLang="fr-FR" sz="4000" b="1">
                <a:solidFill>
                  <a:srgbClr val="FFFF00"/>
                </a:solidFill>
                <a:latin typeface="Arial Narrow" pitchFamily="34" charset="0"/>
                <a:cs typeface="Arial" pitchFamily="34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237288"/>
            <a:ext cx="9144000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276975"/>
            <a:ext cx="10858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6410325"/>
            <a:ext cx="17272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95288" y="981075"/>
            <a:ext cx="8424862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spcBef>
                <a:spcPct val="20000"/>
              </a:spcBef>
              <a:defRPr/>
            </a:pPr>
            <a:r>
              <a:rPr lang="fr-FR" sz="20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Smoking </a:t>
            </a:r>
            <a:r>
              <a:rPr lang="fr-FR" sz="20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prevalence</a:t>
            </a:r>
            <a:r>
              <a:rPr lang="fr-FR" sz="20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by </a:t>
            </a:r>
            <a:r>
              <a:rPr lang="fr-FR" sz="20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gender</a:t>
            </a:r>
            <a:r>
              <a:rPr lang="fr-FR" sz="20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and </a:t>
            </a:r>
            <a:r>
              <a:rPr lang="fr-FR" sz="20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age</a:t>
            </a:r>
            <a:r>
              <a:rPr lang="fr-FR" sz="20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for HIV-</a:t>
            </a:r>
            <a:r>
              <a:rPr lang="fr-FR" sz="20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infected</a:t>
            </a:r>
            <a:r>
              <a:rPr lang="fr-FR" sz="20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people and the </a:t>
            </a:r>
            <a:r>
              <a:rPr lang="fr-FR" sz="20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general</a:t>
            </a:r>
            <a:r>
              <a:rPr lang="fr-FR" sz="20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population, France, INPES 2010-ANRS 2011.</a:t>
            </a:r>
            <a:endParaRPr lang="fr-FR" sz="2000" b="1" kern="0" dirty="0">
              <a:solidFill>
                <a:schemeClr val="bg1"/>
              </a:solidFill>
              <a:ea typeface="ＭＳ Ｐゴシック" charset="-128"/>
              <a:cs typeface="Arial" pitchFamily="34" charset="0"/>
            </a:endParaRPr>
          </a:p>
        </p:txBody>
      </p:sp>
      <p:graphicFrame>
        <p:nvGraphicFramePr>
          <p:cNvPr id="12" name="Graphique 11"/>
          <p:cNvGraphicFramePr/>
          <p:nvPr/>
        </p:nvGraphicFramePr>
        <p:xfrm>
          <a:off x="179512" y="1762124"/>
          <a:ext cx="8964488" cy="4403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Rectangle 9"/>
          <p:cNvSpPr/>
          <p:nvPr/>
        </p:nvSpPr>
        <p:spPr>
          <a:xfrm>
            <a:off x="323850" y="333375"/>
            <a:ext cx="8424863" cy="11763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ctr">
              <a:spcBef>
                <a:spcPct val="20000"/>
              </a:spcBef>
              <a:defRPr/>
            </a:pP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I.1. </a:t>
            </a:r>
            <a:r>
              <a:rPr lang="fr-FR" sz="32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Many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32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PLWHAs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32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smoke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32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tobacco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… </a:t>
            </a:r>
            <a:r>
              <a:rPr lang="fr-FR" sz="2400" b="1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(3/7)</a:t>
            </a:r>
            <a:endParaRPr lang="fr-FR" sz="2400" kern="0" dirty="0">
              <a:solidFill>
                <a:schemeClr val="bg1"/>
              </a:solidFill>
              <a:latin typeface="Book Antiqua" pitchFamily="18" charset="0"/>
              <a:ea typeface="ＭＳ Ｐゴシック" charset="-128"/>
              <a:cs typeface="Arial" pitchFamily="34" charset="0"/>
            </a:endParaRPr>
          </a:p>
          <a:p>
            <a:pPr marL="571500" indent="-571500" algn="ctr">
              <a:spcBef>
                <a:spcPct val="20000"/>
              </a:spcBef>
              <a:defRPr/>
            </a:pPr>
            <a:endParaRPr lang="fr-FR" sz="3200" b="1" kern="0" dirty="0">
              <a:solidFill>
                <a:srgbClr val="FFC000"/>
              </a:solidFill>
              <a:latin typeface="Book Antiqua" pitchFamily="18" charset="0"/>
              <a:ea typeface="ＭＳ Ｐゴシック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237288"/>
            <a:ext cx="9144000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276975"/>
            <a:ext cx="10858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6410325"/>
            <a:ext cx="17272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95288" y="981075"/>
            <a:ext cx="8424862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spcBef>
                <a:spcPct val="20000"/>
              </a:spcBef>
              <a:defRPr/>
            </a:pPr>
            <a:r>
              <a:rPr lang="fr-FR" sz="20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Smoking </a:t>
            </a:r>
            <a:r>
              <a:rPr lang="fr-FR" sz="20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prevalence</a:t>
            </a:r>
            <a:r>
              <a:rPr lang="fr-FR" sz="20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by </a:t>
            </a:r>
            <a:r>
              <a:rPr lang="fr-FR" sz="20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gender</a:t>
            </a:r>
            <a:r>
              <a:rPr lang="fr-FR" sz="20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and </a:t>
            </a:r>
            <a:r>
              <a:rPr lang="fr-FR" sz="20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age</a:t>
            </a:r>
            <a:r>
              <a:rPr lang="fr-FR" sz="20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for HIV-</a:t>
            </a:r>
            <a:r>
              <a:rPr lang="fr-FR" sz="20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infected</a:t>
            </a:r>
            <a:r>
              <a:rPr lang="fr-FR" sz="20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people and the </a:t>
            </a:r>
            <a:r>
              <a:rPr lang="fr-FR" sz="20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general</a:t>
            </a:r>
            <a:r>
              <a:rPr lang="fr-FR" sz="20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population, France, INPES 2010-ANRS 2011.</a:t>
            </a:r>
            <a:endParaRPr lang="fr-FR" sz="2000" b="1" kern="0" dirty="0">
              <a:solidFill>
                <a:schemeClr val="bg1"/>
              </a:solidFill>
              <a:ea typeface="ＭＳ Ｐゴシック" charset="-128"/>
              <a:cs typeface="Arial" pitchFamily="34" charset="0"/>
            </a:endParaRPr>
          </a:p>
        </p:txBody>
      </p:sp>
      <p:graphicFrame>
        <p:nvGraphicFramePr>
          <p:cNvPr id="12" name="Graphique 11"/>
          <p:cNvGraphicFramePr/>
          <p:nvPr/>
        </p:nvGraphicFramePr>
        <p:xfrm>
          <a:off x="179512" y="1762124"/>
          <a:ext cx="8964488" cy="4403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Rectangle 9"/>
          <p:cNvSpPr/>
          <p:nvPr/>
        </p:nvSpPr>
        <p:spPr>
          <a:xfrm>
            <a:off x="323850" y="333375"/>
            <a:ext cx="8424863" cy="11763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ctr">
              <a:spcBef>
                <a:spcPct val="20000"/>
              </a:spcBef>
              <a:defRPr/>
            </a:pP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I.1. </a:t>
            </a:r>
            <a:r>
              <a:rPr lang="fr-FR" sz="32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Many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32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PLWHAs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32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smoke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32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tobacco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… </a:t>
            </a:r>
            <a:r>
              <a:rPr lang="fr-FR" sz="2400" b="1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(4/7)</a:t>
            </a:r>
            <a:endParaRPr lang="fr-FR" sz="2400" kern="0" dirty="0">
              <a:solidFill>
                <a:schemeClr val="bg1"/>
              </a:solidFill>
              <a:latin typeface="Book Antiqua" pitchFamily="18" charset="0"/>
              <a:ea typeface="ＭＳ Ｐゴシック" charset="-128"/>
              <a:cs typeface="Arial" pitchFamily="34" charset="0"/>
            </a:endParaRPr>
          </a:p>
          <a:p>
            <a:pPr marL="571500" indent="-571500" algn="ctr">
              <a:spcBef>
                <a:spcPct val="20000"/>
              </a:spcBef>
              <a:defRPr/>
            </a:pPr>
            <a:endParaRPr lang="fr-FR" sz="3200" b="1" kern="0" dirty="0">
              <a:solidFill>
                <a:srgbClr val="FFC000"/>
              </a:solidFill>
              <a:latin typeface="Book Antiqua" pitchFamily="18" charset="0"/>
              <a:ea typeface="ＭＳ Ｐゴシック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237288"/>
            <a:ext cx="9144000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276975"/>
            <a:ext cx="10858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6410325"/>
            <a:ext cx="17272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95288" y="981075"/>
            <a:ext cx="8424862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spcBef>
                <a:spcPct val="20000"/>
              </a:spcBef>
              <a:defRPr/>
            </a:pPr>
            <a:r>
              <a:rPr lang="fr-FR" sz="20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Smoking </a:t>
            </a:r>
            <a:r>
              <a:rPr lang="fr-FR" sz="20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prevalence</a:t>
            </a:r>
            <a:r>
              <a:rPr lang="fr-FR" sz="20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by </a:t>
            </a:r>
            <a:r>
              <a:rPr lang="fr-FR" sz="20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gender</a:t>
            </a:r>
            <a:r>
              <a:rPr lang="fr-FR" sz="20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and </a:t>
            </a:r>
            <a:r>
              <a:rPr lang="fr-FR" sz="20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age</a:t>
            </a:r>
            <a:r>
              <a:rPr lang="fr-FR" sz="20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for HIV-</a:t>
            </a:r>
            <a:r>
              <a:rPr lang="fr-FR" sz="20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infected</a:t>
            </a:r>
            <a:r>
              <a:rPr lang="fr-FR" sz="20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people and the </a:t>
            </a:r>
            <a:r>
              <a:rPr lang="fr-FR" sz="20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general</a:t>
            </a:r>
            <a:r>
              <a:rPr lang="fr-FR" sz="20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population, France, INPES 2010-ANRS 2011.</a:t>
            </a:r>
            <a:endParaRPr lang="fr-FR" sz="2000" b="1" kern="0" dirty="0">
              <a:solidFill>
                <a:schemeClr val="bg1"/>
              </a:solidFill>
              <a:ea typeface="ＭＳ Ｐゴシック" charset="-128"/>
              <a:cs typeface="Arial" pitchFamily="34" charset="0"/>
            </a:endParaRPr>
          </a:p>
        </p:txBody>
      </p:sp>
      <p:graphicFrame>
        <p:nvGraphicFramePr>
          <p:cNvPr id="12" name="Graphique 11"/>
          <p:cNvGraphicFramePr/>
          <p:nvPr/>
        </p:nvGraphicFramePr>
        <p:xfrm>
          <a:off x="179512" y="1762124"/>
          <a:ext cx="8964488" cy="4403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Rectangle 9"/>
          <p:cNvSpPr/>
          <p:nvPr/>
        </p:nvSpPr>
        <p:spPr>
          <a:xfrm>
            <a:off x="323850" y="333375"/>
            <a:ext cx="8424863" cy="11763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ctr">
              <a:spcBef>
                <a:spcPct val="20000"/>
              </a:spcBef>
              <a:defRPr/>
            </a:pP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I.1. </a:t>
            </a:r>
            <a:r>
              <a:rPr lang="fr-FR" sz="32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Many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32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PLWHAs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32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smoke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32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tobacco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… </a:t>
            </a:r>
            <a:r>
              <a:rPr lang="fr-FR" sz="2400" b="1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(5/7)</a:t>
            </a:r>
            <a:endParaRPr lang="fr-FR" sz="2400" kern="0" dirty="0">
              <a:solidFill>
                <a:schemeClr val="bg1"/>
              </a:solidFill>
              <a:latin typeface="Book Antiqua" pitchFamily="18" charset="0"/>
              <a:ea typeface="ＭＳ Ｐゴシック" charset="-128"/>
              <a:cs typeface="Arial" pitchFamily="34" charset="0"/>
            </a:endParaRPr>
          </a:p>
          <a:p>
            <a:pPr marL="571500" indent="-571500" algn="ctr">
              <a:spcBef>
                <a:spcPct val="20000"/>
              </a:spcBef>
              <a:defRPr/>
            </a:pPr>
            <a:endParaRPr lang="fr-FR" sz="3200" b="1" kern="0" dirty="0">
              <a:solidFill>
                <a:srgbClr val="FFC000"/>
              </a:solidFill>
              <a:latin typeface="Book Antiqua" pitchFamily="18" charset="0"/>
              <a:ea typeface="ＭＳ Ｐゴシック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237288"/>
            <a:ext cx="9144000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276975"/>
            <a:ext cx="10858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6410325"/>
            <a:ext cx="17272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95288" y="981075"/>
            <a:ext cx="8424862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spcBef>
                <a:spcPct val="20000"/>
              </a:spcBef>
              <a:defRPr/>
            </a:pPr>
            <a:r>
              <a:rPr lang="fr-FR" sz="20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Smoking </a:t>
            </a:r>
            <a:r>
              <a:rPr lang="fr-FR" sz="20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prevalence</a:t>
            </a:r>
            <a:r>
              <a:rPr lang="fr-FR" sz="20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by </a:t>
            </a:r>
            <a:r>
              <a:rPr lang="fr-FR" sz="20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gender</a:t>
            </a:r>
            <a:r>
              <a:rPr lang="fr-FR" sz="20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and </a:t>
            </a:r>
            <a:r>
              <a:rPr lang="fr-FR" sz="20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age</a:t>
            </a:r>
            <a:r>
              <a:rPr lang="fr-FR" sz="20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for HIV-</a:t>
            </a:r>
            <a:r>
              <a:rPr lang="fr-FR" sz="20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infected</a:t>
            </a:r>
            <a:r>
              <a:rPr lang="fr-FR" sz="20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people and the </a:t>
            </a:r>
            <a:r>
              <a:rPr lang="fr-FR" sz="2000" b="1" kern="0" dirty="0" err="1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general</a:t>
            </a:r>
            <a:r>
              <a:rPr lang="fr-FR" sz="2000" b="1" kern="0" dirty="0">
                <a:solidFill>
                  <a:srgbClr val="00FF00"/>
                </a:solidFill>
                <a:ea typeface="ＭＳ Ｐゴシック" charset="-128"/>
                <a:cs typeface="Arial" pitchFamily="34" charset="0"/>
              </a:rPr>
              <a:t> population, France, INPES 2010-ANRS 2011.</a:t>
            </a:r>
            <a:endParaRPr lang="fr-FR" sz="2000" b="1" kern="0" dirty="0">
              <a:solidFill>
                <a:schemeClr val="bg1"/>
              </a:solidFill>
              <a:ea typeface="ＭＳ Ｐゴシック" charset="-128"/>
              <a:cs typeface="Arial" pitchFamily="34" charset="0"/>
            </a:endParaRPr>
          </a:p>
        </p:txBody>
      </p:sp>
      <p:graphicFrame>
        <p:nvGraphicFramePr>
          <p:cNvPr id="12" name="Graphique 11"/>
          <p:cNvGraphicFramePr/>
          <p:nvPr/>
        </p:nvGraphicFramePr>
        <p:xfrm>
          <a:off x="179512" y="1762124"/>
          <a:ext cx="8964488" cy="4403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Rectangle 9"/>
          <p:cNvSpPr/>
          <p:nvPr/>
        </p:nvSpPr>
        <p:spPr>
          <a:xfrm>
            <a:off x="323850" y="333375"/>
            <a:ext cx="8424863" cy="11763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ctr">
              <a:spcBef>
                <a:spcPct val="20000"/>
              </a:spcBef>
              <a:defRPr/>
            </a:pP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I.1. </a:t>
            </a:r>
            <a:r>
              <a:rPr lang="fr-FR" sz="32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Many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32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PLWHAs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32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smoke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 </a:t>
            </a:r>
            <a:r>
              <a:rPr lang="fr-FR" sz="3200" b="1" kern="0" dirty="0" err="1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tobacco</a:t>
            </a:r>
            <a:r>
              <a:rPr lang="fr-FR" sz="3200" b="1" kern="0" dirty="0">
                <a:solidFill>
                  <a:srgbClr val="FFC000"/>
                </a:solidFill>
                <a:ea typeface="ＭＳ Ｐゴシック" charset="-128"/>
                <a:cs typeface="Arial" pitchFamily="34" charset="0"/>
              </a:rPr>
              <a:t>… </a:t>
            </a:r>
            <a:r>
              <a:rPr lang="fr-FR" sz="2400" b="1" kern="0" dirty="0">
                <a:solidFill>
                  <a:schemeClr val="bg1"/>
                </a:solidFill>
                <a:ea typeface="ＭＳ Ｐゴシック" charset="-128"/>
                <a:cs typeface="Arial" pitchFamily="34" charset="0"/>
              </a:rPr>
              <a:t>(6/7)</a:t>
            </a:r>
            <a:endParaRPr lang="fr-FR" sz="2400" kern="0" dirty="0">
              <a:solidFill>
                <a:schemeClr val="bg1"/>
              </a:solidFill>
              <a:latin typeface="Book Antiqua" pitchFamily="18" charset="0"/>
              <a:ea typeface="ＭＳ Ｐゴシック" charset="-128"/>
              <a:cs typeface="Arial" pitchFamily="34" charset="0"/>
            </a:endParaRPr>
          </a:p>
          <a:p>
            <a:pPr marL="571500" indent="-571500" algn="ctr">
              <a:spcBef>
                <a:spcPct val="20000"/>
              </a:spcBef>
              <a:defRPr/>
            </a:pPr>
            <a:endParaRPr lang="fr-FR" sz="3200" b="1" kern="0" dirty="0">
              <a:solidFill>
                <a:srgbClr val="FFC000"/>
              </a:solidFill>
              <a:latin typeface="Book Antiqua" pitchFamily="18" charset="0"/>
              <a:ea typeface="ＭＳ Ｐゴシック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Myriad Roman"/>
        <a:ea typeface=""/>
        <a:cs typeface=""/>
      </a:majorFont>
      <a:minorFont>
        <a:latin typeface="Myriad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èle par défaut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Modèle par défaut">
    <a:majorFont>
      <a:latin typeface="Myriad Roman"/>
      <a:ea typeface=""/>
      <a:cs typeface=""/>
    </a:majorFont>
    <a:minorFont>
      <a:latin typeface="Myriad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odèle par défaut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Modèle par défaut">
    <a:majorFont>
      <a:latin typeface="Myriad Roman"/>
      <a:ea typeface=""/>
      <a:cs typeface=""/>
    </a:majorFont>
    <a:minorFont>
      <a:latin typeface="Myriad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odèle par défaut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Modèle par défaut">
    <a:majorFont>
      <a:latin typeface="Myriad Roman"/>
      <a:ea typeface=""/>
      <a:cs typeface=""/>
    </a:majorFont>
    <a:minorFont>
      <a:latin typeface="Myriad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Modèle par défaut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Modèle par défaut">
    <a:majorFont>
      <a:latin typeface="Myriad Roman"/>
      <a:ea typeface=""/>
      <a:cs typeface=""/>
    </a:majorFont>
    <a:minorFont>
      <a:latin typeface="Myriad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Modèle par défaut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Modèle par défaut">
    <a:majorFont>
      <a:latin typeface="Myriad Roman"/>
      <a:ea typeface=""/>
      <a:cs typeface=""/>
    </a:majorFont>
    <a:minorFont>
      <a:latin typeface="Myriad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Modèle par défaut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Modèle par défaut">
    <a:majorFont>
      <a:latin typeface="Myriad Roman"/>
      <a:ea typeface=""/>
      <a:cs typeface=""/>
    </a:majorFont>
    <a:minorFont>
      <a:latin typeface="Myriad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32657</TotalTime>
  <Words>2620</Words>
  <Application>Microsoft Office PowerPoint</Application>
  <PresentationFormat>Presentación en pantalla (4:3)</PresentationFormat>
  <Paragraphs>546</Paragraphs>
  <Slides>54</Slides>
  <Notes>54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54</vt:i4>
      </vt:variant>
    </vt:vector>
  </HeadingPairs>
  <TitlesOfParts>
    <vt:vector size="66" baseType="lpstr">
      <vt:lpstr>Arial</vt:lpstr>
      <vt:lpstr>MS PGothic</vt:lpstr>
      <vt:lpstr>Myriad Roman</vt:lpstr>
      <vt:lpstr>Book Antiqua</vt:lpstr>
      <vt:lpstr>Times New Roman</vt:lpstr>
      <vt:lpstr>Wingdings</vt:lpstr>
      <vt:lpstr>Calibri</vt:lpstr>
      <vt:lpstr>Tw Cen MT Condensed Extra Bold</vt:lpstr>
      <vt:lpstr>Arial Narrow</vt:lpstr>
      <vt:lpstr>MS Mincho</vt:lpstr>
      <vt:lpstr>Marlett</vt:lpstr>
      <vt:lpstr>Modèle par défaut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   </vt:lpstr>
      <vt:lpstr>   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christine_ors</dc:creator>
  <cp:lastModifiedBy>Ana</cp:lastModifiedBy>
  <cp:revision>1092</cp:revision>
  <cp:lastPrinted>2015-06-11T14:50:33Z</cp:lastPrinted>
  <dcterms:created xsi:type="dcterms:W3CDTF">2011-01-05T09:15:57Z</dcterms:created>
  <dcterms:modified xsi:type="dcterms:W3CDTF">2015-06-12T20:20:55Z</dcterms:modified>
</cp:coreProperties>
</file>