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xlsx" ContentType="application/vnd.openxmlformats-officedocument.spreadsheetml.sheet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6" r:id="rId1"/>
  </p:sldMasterIdLst>
  <p:notesMasterIdLst>
    <p:notesMasterId r:id="rId59"/>
  </p:notesMasterIdLst>
  <p:sldIdLst>
    <p:sldId id="377" r:id="rId2"/>
    <p:sldId id="452" r:id="rId3"/>
    <p:sldId id="634" r:id="rId4"/>
    <p:sldId id="635" r:id="rId5"/>
    <p:sldId id="689" r:id="rId6"/>
    <p:sldId id="687" r:id="rId7"/>
    <p:sldId id="688" r:id="rId8"/>
    <p:sldId id="711" r:id="rId9"/>
    <p:sldId id="697" r:id="rId10"/>
    <p:sldId id="698" r:id="rId11"/>
    <p:sldId id="636" r:id="rId12"/>
    <p:sldId id="637" r:id="rId13"/>
    <p:sldId id="638" r:id="rId14"/>
    <p:sldId id="639" r:id="rId15"/>
    <p:sldId id="640" r:id="rId16"/>
    <p:sldId id="641" r:id="rId17"/>
    <p:sldId id="642" r:id="rId18"/>
    <p:sldId id="643" r:id="rId19"/>
    <p:sldId id="684" r:id="rId20"/>
    <p:sldId id="685" r:id="rId21"/>
    <p:sldId id="693" r:id="rId22"/>
    <p:sldId id="696" r:id="rId23"/>
    <p:sldId id="673" r:id="rId24"/>
    <p:sldId id="702" r:id="rId25"/>
    <p:sldId id="701" r:id="rId26"/>
    <p:sldId id="625" r:id="rId27"/>
    <p:sldId id="430" r:id="rId28"/>
    <p:sldId id="712" r:id="rId29"/>
    <p:sldId id="650" r:id="rId30"/>
    <p:sldId id="651" r:id="rId31"/>
    <p:sldId id="652" r:id="rId32"/>
    <p:sldId id="653" r:id="rId33"/>
    <p:sldId id="654" r:id="rId34"/>
    <p:sldId id="655" r:id="rId35"/>
    <p:sldId id="656" r:id="rId36"/>
    <p:sldId id="657" r:id="rId37"/>
    <p:sldId id="658" r:id="rId38"/>
    <p:sldId id="659" r:id="rId39"/>
    <p:sldId id="660" r:id="rId40"/>
    <p:sldId id="661" r:id="rId41"/>
    <p:sldId id="662" r:id="rId42"/>
    <p:sldId id="663" r:id="rId43"/>
    <p:sldId id="665" r:id="rId44"/>
    <p:sldId id="708" r:id="rId45"/>
    <p:sldId id="704" r:id="rId46"/>
    <p:sldId id="705" r:id="rId47"/>
    <p:sldId id="706" r:id="rId48"/>
    <p:sldId id="707" r:id="rId49"/>
    <p:sldId id="670" r:id="rId50"/>
    <p:sldId id="713" r:id="rId51"/>
    <p:sldId id="703" r:id="rId52"/>
    <p:sldId id="674" r:id="rId53"/>
    <p:sldId id="714" r:id="rId54"/>
    <p:sldId id="690" r:id="rId55"/>
    <p:sldId id="691" r:id="rId56"/>
    <p:sldId id="692" r:id="rId57"/>
    <p:sldId id="715" r:id="rId58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cott Letendre" initials="" lastIdx="5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EA4"/>
    <a:srgbClr val="E8EE5C"/>
    <a:srgbClr val="716E41"/>
    <a:srgbClr val="424242"/>
    <a:srgbClr val="74A0DA"/>
    <a:srgbClr val="1A465F"/>
    <a:srgbClr val="8DA3C5"/>
    <a:srgbClr val="157F8D"/>
    <a:srgbClr val="1C9DAC"/>
    <a:srgbClr val="669AE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83" autoAdjust="0"/>
    <p:restoredTop sz="92899" autoAdjust="0"/>
  </p:normalViewPr>
  <p:slideViewPr>
    <p:cSldViewPr snapToGrid="0">
      <p:cViewPr varScale="1">
        <p:scale>
          <a:sx n="108" d="100"/>
          <a:sy n="108" d="100"/>
        </p:scale>
        <p:origin x="-1480" y="-120"/>
      </p:cViewPr>
      <p:guideLst>
        <p:guide orient="horz" pos="3168"/>
        <p:guide orient="horz" pos="3408"/>
        <p:guide orient="horz" pos="761"/>
        <p:guide orient="horz" pos="2791"/>
        <p:guide pos="2880"/>
        <p:guide pos="232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2024"/>
    </p:cViewPr>
  </p:sorterViewPr>
  <p:notesViewPr>
    <p:cSldViewPr snapToGrid="0">
      <p:cViewPr varScale="1">
        <p:scale>
          <a:sx n="70" d="100"/>
          <a:sy n="70" d="100"/>
        </p:scale>
        <p:origin x="-3162" y="-1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viewProps" Target="viewProps.xml"/><Relationship Id="rId64" Type="http://schemas.openxmlformats.org/officeDocument/2006/relationships/theme" Target="theme/theme1.xml"/><Relationship Id="rId65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commentAuthors" Target="commentAuthors.xml"/><Relationship Id="rId62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</c:v>
                </c:pt>
              </c:strCache>
            </c:strRef>
          </c:tx>
          <c:dPt>
            <c:idx val="0"/>
            <c:bubble3D val="0"/>
            <c:explosion val="1"/>
          </c:dPt>
          <c:dLbls>
            <c:dLbl>
              <c:idx val="0"/>
              <c:layout>
                <c:manualLayout>
                  <c:x val="-0.201445231704378"/>
                  <c:y val="0.025404414371524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  <a:latin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0613852836587316"/>
                  <c:y val="0.11010087185451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ANI</c:v>
                </c:pt>
                <c:pt idx="1">
                  <c:v>MND</c:v>
                </c:pt>
                <c:pt idx="2">
                  <c:v>HAD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0.47</c:v>
                </c:pt>
                <c:pt idx="1">
                  <c:v>0.44</c:v>
                </c:pt>
                <c:pt idx="2">
                  <c:v>0.08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t"/>
      <c:layout>
        <c:manualLayout>
          <c:xMode val="edge"/>
          <c:yMode val="edge"/>
          <c:x val="0.176805177516244"/>
          <c:y val="0.0705184621321663"/>
          <c:w val="0.646389644967511"/>
          <c:h val="0.0830161811350242"/>
        </c:manualLayout>
      </c:layout>
      <c:overlay val="0"/>
      <c:txPr>
        <a:bodyPr/>
        <a:lstStyle/>
        <a:p>
          <a:pPr>
            <a:defRPr>
              <a:latin typeface="Arial"/>
              <a:cs typeface="Arial"/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Percent</c:v>
                </c:pt>
              </c:strCache>
            </c:strRef>
          </c:tx>
          <c:dLbls>
            <c:dLbl>
              <c:idx val="0"/>
              <c:layout>
                <c:manualLayout>
                  <c:x val="-0.198316305296774"/>
                  <c:y val="0.0131203374063536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1"/>
              <c:spPr/>
              <c:txPr>
                <a:bodyPr/>
                <a:lstStyle/>
                <a:p>
                  <a:pPr>
                    <a:defRPr>
                      <a:solidFill>
                        <a:srgbClr val="FFFFFF"/>
                      </a:solidFill>
                      <a:latin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0"/>
              <c:showCatName val="0"/>
              <c:showSerName val="0"/>
              <c:showPercent val="1"/>
              <c:showBubbleSize val="0"/>
            </c:dLbl>
            <c:dLbl>
              <c:idx val="2"/>
              <c:layout>
                <c:manualLayout>
                  <c:x val="0.0844768302592861"/>
                  <c:y val="0.10850019870019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</c:dLbl>
            <c:txPr>
              <a:bodyPr/>
              <a:lstStyle/>
              <a:p>
                <a:pPr>
                  <a:defRPr>
                    <a:latin typeface="Arial"/>
                    <a:cs typeface="Arial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</c:dLbls>
          <c:cat>
            <c:strRef>
              <c:f>Sheet1!$A$2:$A$4</c:f>
              <c:strCache>
                <c:ptCount val="3"/>
                <c:pt idx="0">
                  <c:v>ANI</c:v>
                </c:pt>
                <c:pt idx="1">
                  <c:v>MND</c:v>
                </c:pt>
                <c:pt idx="2">
                  <c:v>HAD</c:v>
                </c:pt>
              </c:strCache>
            </c:strRef>
          </c:cat>
          <c:val>
            <c:numRef>
              <c:f>Sheet1!$B$2:$B$4</c:f>
              <c:numCache>
                <c:formatCode>0.0%</c:formatCode>
                <c:ptCount val="3"/>
                <c:pt idx="0">
                  <c:v>0.33</c:v>
                </c:pt>
                <c:pt idx="1">
                  <c:v>0.55</c:v>
                </c:pt>
                <c:pt idx="2">
                  <c:v>0.12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</c:plotArea>
    <c:legend>
      <c:legendPos val="t"/>
      <c:layout>
        <c:manualLayout>
          <c:xMode val="edge"/>
          <c:yMode val="edge"/>
          <c:x val="0.176805177516244"/>
          <c:y val="0.0576969235626815"/>
          <c:w val="0.646389644967511"/>
          <c:h val="0.0830161811350242"/>
        </c:manualLayout>
      </c:layout>
      <c:overlay val="0"/>
      <c:txPr>
        <a:bodyPr/>
        <a:lstStyle/>
        <a:p>
          <a:pPr>
            <a:defRPr>
              <a:latin typeface="Arial"/>
              <a:cs typeface="Arial"/>
            </a:defRPr>
          </a:pPr>
          <a:endParaRPr lang="en-US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15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Times New Roman" charset="0"/>
                <a:cs typeface="+mn-cs"/>
              </a:defRPr>
            </a:lvl1pPr>
          </a:lstStyle>
          <a:p>
            <a:pPr>
              <a:defRPr/>
            </a:pPr>
            <a:fld id="{132C82F4-89CD-402A-920A-DCE5DF3B47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78021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 lIns="91427" tIns="45713" rIns="91427" bIns="45713"/>
          <a:lstStyle/>
          <a:p>
            <a:fld id="{0D7CF950-0C6A-4192-BF23-EC0A73EC78E7}" type="slidenum">
              <a:rPr lang="en-US" smtClean="0">
                <a:latin typeface="Times New Roman" pitchFamily="18" charset="0"/>
              </a:rPr>
              <a:pPr/>
              <a:t>1</a:t>
            </a:fld>
            <a:endParaRPr lang="en-US" smtClean="0">
              <a:latin typeface="Times New Roman" pitchFamily="18" charset="0"/>
            </a:endParaRPr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>
              <a:latin typeface="Times New Roman" pitchFamily="18" charset="0"/>
              <a:sym typeface="Wingdings" pitchFamily="2" charset="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F141EA-512D-5E49-A2F4-184433A288FB}" type="slidenum">
              <a:rPr lang="en-US" sz="1200">
                <a:solidFill>
                  <a:prstClr val="black"/>
                </a:solidFill>
              </a:rPr>
              <a:pPr/>
              <a:t>3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Here we evaluated whether neurocognitive disorders in HIV-infected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individuals on effective antiretroviral therapy (ART) are associated with persistent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monocyte activation as indexed by levels of soluble CD163 (sCD163), shed by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monocyte/macrophages.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Design: Chronically, HIV-infected individuals were examined at two consecutive visits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median [interquartile range (IQR)] 16 (7–32) months apart. All patients were on ART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durably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virologically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suppressed (plasma HIV RNA &lt;50 copies/ml) at all visits.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Thirty-four age-matched HIV-seronegative patients were used as controls.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Methods: A global deficit score (GDS) was calculated based on comprehensive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neuropsychological assessment according to standard methods. Neuropsychological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medical data were used to assign neurocognitive status according to published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guidelines for HIV-associated neurocognitive disorders (HAND) as follows: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neuropsychologically</a:t>
            </a:r>
            <a:endParaRPr lang="en-US" sz="1200" b="0" i="0" u="none" strike="noStrike" kern="1200" baseline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normal (NP-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nml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), asymptomatic neuropsychological impairment (ANI)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and minor neurocognitive disorder (MND). sCD163 in plasma and cerebrospinal fluid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was measured using ELISA.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Results: GDS-impaired patients had higher plasma sCD163 than those who were not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impaired [median (IQR) 1401 ng/ml (1057–2258) versus 955 ng/ml (586–1313);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Wilcoxon P1/40.028]. Patients with MND (N1/46) had significantly higher plasma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sCD163 than ANI (P1/40.04) or NP-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nml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(P1/40.02). Whereas plasma sCD163 levels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dropped in patients who were stably GDS-unimpaired after the first visit (P&lt;0.032),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levels remained elevated in those who remained GDS-impaired (P1/40.50).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Interpretation: These findings are consistent with persistent monocyte/macrophage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activation in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neurophysiologically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impaired HIV-infected individuals despite virally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suppressive ART. Overall, these observations underscore the significance of monocyte/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macrophage immune responses in HIV, persistent monocyte activation in HAND and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value of sCD163, as a plasma marker of neurocognitive impairment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686995F-9522-2F4E-B093-FC5837222EF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14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75315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E0F141EA-512D-5E49-A2F4-184433A288FB}" type="slidenum">
              <a:rPr lang="en-US" sz="1200">
                <a:solidFill>
                  <a:prstClr val="black"/>
                </a:solidFill>
              </a:rPr>
              <a:pPr/>
              <a:t>16</a:t>
            </a:fld>
            <a:endParaRPr lang="en-US" sz="1200">
              <a:solidFill>
                <a:prstClr val="black"/>
              </a:solidFill>
            </a:endParaRPr>
          </a:p>
        </p:txBody>
      </p:sp>
      <p:sp>
        <p:nvSpPr>
          <p:cNvPr id="194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8909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Calibri" charset="0"/>
            </a:endParaRPr>
          </a:p>
        </p:txBody>
      </p:sp>
      <p:sp>
        <p:nvSpPr>
          <p:cNvPr id="8909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61D0766-D718-F048-B166-5A5634CC258B}" type="slidenum">
              <a:rPr lang="en-US" sz="1200"/>
              <a:pPr eaLnBrk="1" hangingPunct="1"/>
              <a:t>25</a:t>
            </a:fld>
            <a:endParaRPr 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ARVs themselves may become a “comorbid”</a:t>
            </a:r>
            <a:r>
              <a:rPr lang="en-US" baseline="0" dirty="0" smtClean="0"/>
              <a:t> factor potentially contributing to accelerated aging and HAND</a:t>
            </a:r>
          </a:p>
          <a:p>
            <a:r>
              <a:rPr lang="en-US" baseline="0" dirty="0" smtClean="0"/>
              <a:t>(</a:t>
            </a:r>
            <a:r>
              <a:rPr lang="en-US" baseline="0" dirty="0" err="1" smtClean="0"/>
              <a:t>Soontornniyomkij</a:t>
            </a:r>
            <a:r>
              <a:rPr lang="en-US" baseline="0" smtClean="0"/>
              <a:t> et al, 2014)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8D36075-C39D-0447-9894-8E65F7A4FED0}" type="slidenum">
              <a:rPr lang="en-US" smtClean="0"/>
              <a:pPr>
                <a:defRPr/>
              </a:pPr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2883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5D496E51-67FC-1343-94D0-69DA34B6FEF7}" type="slidenum">
              <a:rPr lang="en-US" sz="1200"/>
              <a:pPr eaLnBrk="1" hangingPunct="1"/>
              <a:t>53</a:t>
            </a:fld>
            <a:endParaRPr lang="en-US" sz="1200"/>
          </a:p>
        </p:txBody>
      </p:sp>
      <p:sp>
        <p:nvSpPr>
          <p:cNvPr id="235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52525" y="692150"/>
            <a:ext cx="4552950" cy="34163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09638" y="4343400"/>
            <a:ext cx="5038725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>
              <a:latin typeface="Times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1427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30171" indent="-280835" defTabSz="91427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23340" indent="-224668" defTabSz="91427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72677" indent="-224668" defTabSz="91427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22013" indent="-224668" defTabSz="914274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71349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20685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70021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19357" indent="-224668" defTabSz="914274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8CBDB84D-4D61-5446-B315-7D851866F55D}" type="slidenum">
              <a:rPr lang="en-US" sz="1200"/>
              <a:pPr/>
              <a:t>54</a:t>
            </a:fld>
            <a:endParaRPr lang="en-US" sz="1200"/>
          </a:p>
        </p:txBody>
      </p:sp>
      <p:sp>
        <p:nvSpPr>
          <p:cNvPr id="163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C8DC-BBEC-AA43-8379-EEC968DCC4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64C-C1F7-464D-BB89-992A949889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435963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C8DC-BBEC-AA43-8379-EEC968DCC4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64C-C1F7-464D-BB89-992A949889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7405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C8DC-BBEC-AA43-8379-EEC968DCC4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64C-C1F7-464D-BB89-992A949889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562074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"/>
            <a:ext cx="9144000" cy="1219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1" tIns="45694" rIns="91391" bIns="45694"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3" name="Picture 12" descr="headerbg_charter.jpg"/>
          <p:cNvPicPr>
            <a:picLocks noChangeAspect="1"/>
          </p:cNvPicPr>
          <p:nvPr/>
        </p:nvPicPr>
        <p:blipFill>
          <a:blip r:embed="rId2">
            <a:alphaModFix amt="9000"/>
          </a:blip>
          <a:srcRect/>
          <a:stretch>
            <a:fillRect/>
          </a:stretch>
        </p:blipFill>
        <p:spPr>
          <a:xfrm>
            <a:off x="0" y="0"/>
            <a:ext cx="9144000" cy="1219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461022" cy="1219201"/>
          </a:xfrm>
        </p:spPr>
        <p:txBody>
          <a:bodyPr/>
          <a:lstStyle>
            <a:lvl1pPr algn="l">
              <a:defRPr sz="3300">
                <a:solidFill>
                  <a:srgbClr val="F2E180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456852" y="1903300"/>
            <a:ext cx="4180417" cy="42675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760739" y="1903300"/>
            <a:ext cx="3979333" cy="42675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90577977-924F-6446-9CF8-5453BFFA6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Slide Number Placeholder 9"/>
          <p:cNvSpPr txBox="1">
            <a:spLocks/>
          </p:cNvSpPr>
          <p:nvPr userDrawn="1"/>
        </p:nvSpPr>
        <p:spPr>
          <a:xfrm>
            <a:off x="7772400" y="6400801"/>
            <a:ext cx="1066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chemeClr val="bg2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fld id="{90577977-924F-6446-9CF8-5453BFFA6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Slide Number Placeholder 9"/>
          <p:cNvSpPr txBox="1">
            <a:spLocks/>
          </p:cNvSpPr>
          <p:nvPr userDrawn="1"/>
        </p:nvSpPr>
        <p:spPr>
          <a:xfrm>
            <a:off x="7772400" y="6400801"/>
            <a:ext cx="1066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chemeClr val="bg2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fld id="{90577977-924F-6446-9CF8-5453BFFA6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Slide Number Placeholder 6"/>
          <p:cNvSpPr txBox="1">
            <a:spLocks/>
          </p:cNvSpPr>
          <p:nvPr userDrawn="1"/>
        </p:nvSpPr>
        <p:spPr>
          <a:xfrm>
            <a:off x="7772400" y="6400800"/>
            <a:ext cx="1066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chemeClr val="bg2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fld id="{90577977-924F-6446-9CF8-5453BFFA6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6398387"/>
            <a:ext cx="9144000" cy="4596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0"/>
          <p:cNvSpPr txBox="1">
            <a:spLocks noChangeArrowheads="1"/>
          </p:cNvSpPr>
          <p:nvPr userDrawn="1"/>
        </p:nvSpPr>
        <p:spPr bwMode="auto">
          <a:xfrm>
            <a:off x="1752600" y="6477000"/>
            <a:ext cx="678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b="1" smtClean="0">
                <a:solidFill>
                  <a:srgbClr val="4C4D4F"/>
                </a:solidFill>
                <a:latin typeface="Helvetica Neue" charset="0"/>
                <a:cs typeface="Helvetica Neue" charset="0"/>
              </a:rPr>
              <a:t>HIV NEUROBEHAVIORAL RESEARCH PROGRAM  </a:t>
            </a:r>
            <a:r>
              <a:rPr lang="en-US" sz="1000" smtClean="0">
                <a:solidFill>
                  <a:srgbClr val="4C4D4F"/>
                </a:solidFill>
                <a:latin typeface="Helvetica Neue" charset="0"/>
                <a:cs typeface="Helvetica Neue" charset="0"/>
              </a:rPr>
              <a:t>|  UNIVERSITY OF CALIFORNIA, SAN DIEGO</a:t>
            </a:r>
          </a:p>
        </p:txBody>
      </p:sp>
      <p:pic>
        <p:nvPicPr>
          <p:cNvPr id="19" name="Picture 14" descr="HNRPlogo_horiz_2incl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55003"/>
            <a:ext cx="13017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5" descr="ucsd_logobw_h.tif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533697"/>
            <a:ext cx="1149090" cy="2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  <a:alpha val="46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46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9967" tIns="49983" rIns="99967" bIns="4998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61600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3"/>
          </p:nvPr>
        </p:nvSpPr>
        <p:spPr>
          <a:xfrm>
            <a:off x="457200" y="1744663"/>
            <a:ext cx="8229600" cy="2616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>
          <a:xfrm>
            <a:off x="457200" y="4478338"/>
            <a:ext cx="8229600" cy="17446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550794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52400" y="1828800"/>
            <a:ext cx="8991600" cy="45720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748435207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1670050"/>
            <a:ext cx="8229600" cy="42208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53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457200" y="1670050"/>
            <a:ext cx="8229600" cy="422083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9531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2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9144000" cy="144779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1" tIns="45694" rIns="91391" bIns="45694" anchor="ctr"/>
          <a:lstStyle/>
          <a:p>
            <a:pPr algn="ctr">
              <a:defRPr/>
            </a:pPr>
            <a:endParaRPr lang="en-US" dirty="0"/>
          </a:p>
        </p:txBody>
      </p:sp>
      <p:pic>
        <p:nvPicPr>
          <p:cNvPr id="10" name="Picture 9" descr="headerbg_charter.jpg"/>
          <p:cNvPicPr>
            <a:picLocks noChangeAspect="1"/>
          </p:cNvPicPr>
          <p:nvPr/>
        </p:nvPicPr>
        <p:blipFill>
          <a:blip r:embed="rId2">
            <a:alphaModFix amt="9000"/>
          </a:blip>
          <a:srcRect/>
          <a:stretch>
            <a:fillRect/>
          </a:stretch>
        </p:blipFill>
        <p:spPr>
          <a:xfrm>
            <a:off x="0" y="0"/>
            <a:ext cx="9144000" cy="14478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111" y="0"/>
            <a:ext cx="8170333" cy="1447799"/>
          </a:xfrm>
        </p:spPr>
        <p:txBody>
          <a:bodyPr>
            <a:noAutofit/>
          </a:bodyPr>
          <a:lstStyle>
            <a:lvl1pPr algn="l">
              <a:defRPr sz="3100">
                <a:solidFill>
                  <a:srgbClr val="F2E18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0"/>
          </p:nvPr>
        </p:nvSpPr>
        <p:spPr>
          <a:xfrm>
            <a:off x="677337" y="1759856"/>
            <a:ext cx="7789333" cy="4349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90577977-924F-6446-9CF8-5453BFFA6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Slide Number Placeholder 9"/>
          <p:cNvSpPr txBox="1">
            <a:spLocks/>
          </p:cNvSpPr>
          <p:nvPr userDrawn="1"/>
        </p:nvSpPr>
        <p:spPr>
          <a:xfrm>
            <a:off x="7772400" y="6400801"/>
            <a:ext cx="1066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chemeClr val="bg2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fld id="{90577977-924F-6446-9CF8-5453BFFA6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Slide Number Placeholder 9"/>
          <p:cNvSpPr txBox="1">
            <a:spLocks/>
          </p:cNvSpPr>
          <p:nvPr userDrawn="1"/>
        </p:nvSpPr>
        <p:spPr>
          <a:xfrm>
            <a:off x="7772400" y="6400801"/>
            <a:ext cx="1066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chemeClr val="bg2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fld id="{90577977-924F-6446-9CF8-5453BFFA6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Slide Number Placeholder 6"/>
          <p:cNvSpPr txBox="1">
            <a:spLocks/>
          </p:cNvSpPr>
          <p:nvPr userDrawn="1"/>
        </p:nvSpPr>
        <p:spPr>
          <a:xfrm>
            <a:off x="7772400" y="6400800"/>
            <a:ext cx="1066800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200" i="1" kern="1200">
                <a:solidFill>
                  <a:schemeClr val="bg2"/>
                </a:solidFill>
                <a:latin typeface="Times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Times" charset="0"/>
                <a:ea typeface="+mn-ea"/>
                <a:cs typeface="+mn-cs"/>
              </a:defRPr>
            </a:lvl9pPr>
          </a:lstStyle>
          <a:p>
            <a:fld id="{90577977-924F-6446-9CF8-5453BFFA6C5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Rectangle 14"/>
          <p:cNvSpPr/>
          <p:nvPr userDrawn="1"/>
        </p:nvSpPr>
        <p:spPr>
          <a:xfrm>
            <a:off x="0" y="6398387"/>
            <a:ext cx="9144000" cy="4596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10"/>
          <p:cNvSpPr txBox="1">
            <a:spLocks noChangeArrowheads="1"/>
          </p:cNvSpPr>
          <p:nvPr userDrawn="1"/>
        </p:nvSpPr>
        <p:spPr bwMode="auto">
          <a:xfrm>
            <a:off x="1752600" y="6477000"/>
            <a:ext cx="6781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defRPr/>
            </a:pPr>
            <a:r>
              <a:rPr lang="en-US" sz="1000" b="1" smtClean="0">
                <a:solidFill>
                  <a:srgbClr val="4C4D4F"/>
                </a:solidFill>
                <a:latin typeface="Helvetica Neue" charset="0"/>
                <a:cs typeface="Helvetica Neue" charset="0"/>
              </a:rPr>
              <a:t>HIV NEUROBEHAVIORAL RESEARCH PROGRAM  </a:t>
            </a:r>
            <a:r>
              <a:rPr lang="en-US" sz="1000" smtClean="0">
                <a:solidFill>
                  <a:srgbClr val="4C4D4F"/>
                </a:solidFill>
                <a:latin typeface="Helvetica Neue" charset="0"/>
                <a:cs typeface="Helvetica Neue" charset="0"/>
              </a:rPr>
              <a:t>|  UNIVERSITY OF CALIFORNIA, SAN DIEGO</a:t>
            </a:r>
          </a:p>
        </p:txBody>
      </p:sp>
      <p:pic>
        <p:nvPicPr>
          <p:cNvPr id="17" name="Picture 14" descr="HNRPlogo_horiz_2inclr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6455003"/>
            <a:ext cx="1301750" cy="35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5" descr="ucsd_logobw_h.tif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2400" y="6533697"/>
            <a:ext cx="1149090" cy="20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0" y="0"/>
            <a:ext cx="152400" cy="6858000"/>
          </a:xfrm>
          <a:prstGeom prst="rect">
            <a:avLst/>
          </a:prstGeom>
          <a:gradFill flip="none" rotWithShape="1">
            <a:gsLst>
              <a:gs pos="0">
                <a:schemeClr val="accent4">
                  <a:tint val="100000"/>
                  <a:shade val="100000"/>
                  <a:satMod val="130000"/>
                  <a:alpha val="46000"/>
                </a:schemeClr>
              </a:gs>
              <a:gs pos="100000">
                <a:schemeClr val="accent4">
                  <a:tint val="50000"/>
                  <a:shade val="100000"/>
                  <a:satMod val="350000"/>
                  <a:alpha val="46000"/>
                </a:schemeClr>
              </a:gs>
            </a:gsLst>
            <a:lin ang="16200000" scaled="0"/>
            <a:tileRect/>
          </a:gradFill>
          <a:ln>
            <a:noFill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lIns="99967" tIns="49983" rIns="99967" bIns="49983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21722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C8DC-BBEC-AA43-8379-EEC968DCC4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64C-C1F7-464D-BB89-992A949889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679019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C8DC-BBEC-AA43-8379-EEC968DCC4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64C-C1F7-464D-BB89-992A949889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84326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C8DC-BBEC-AA43-8379-EEC968DCC4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64C-C1F7-464D-BB89-992A949889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456195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C8DC-BBEC-AA43-8379-EEC968DCC4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64C-C1F7-464D-BB89-992A949889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7845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C8DC-BBEC-AA43-8379-EEC968DCC4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64C-C1F7-464D-BB89-992A949889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21548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C8DC-BBEC-AA43-8379-EEC968DCC4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64C-C1F7-464D-BB89-992A949889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935547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C8DC-BBEC-AA43-8379-EEC968DCC4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64C-C1F7-464D-BB89-992A949889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564852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5C8DC-BBEC-AA43-8379-EEC968DCC4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5CB64C-C1F7-464D-BB89-992A949889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790704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B5E5C8DC-BBEC-AA43-8379-EEC968DCC465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6/13/15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fld id="{185CB64C-C1F7-464D-BB89-992A949889C7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rPr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7020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824" r:id="rId12"/>
    <p:sldLayoutId id="2147483866" r:id="rId13"/>
    <p:sldLayoutId id="2147483867" r:id="rId14"/>
    <p:sldLayoutId id="2147483868" r:id="rId15"/>
    <p:sldLayoutId id="2147483871" r:id="rId16"/>
    <p:sldLayoutId id="2147483872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rgbClr val="000090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Relationship Id="rId3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4.emf"/><Relationship Id="rId3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emf"/><Relationship Id="rId5" Type="http://schemas.openxmlformats.org/officeDocument/2006/relationships/image" Target="../media/image19.jpeg"/><Relationship Id="rId6" Type="http://schemas.openxmlformats.org/officeDocument/2006/relationships/image" Target="../media/image12.gif"/><Relationship Id="rId1" Type="http://schemas.openxmlformats.org/officeDocument/2006/relationships/slideLayout" Target="../slideLayouts/slideLayout6.xml"/><Relationship Id="rId2" Type="http://schemas.openxmlformats.org/officeDocument/2006/relationships/hyperlink" Target="http://www.ncbi.nlm.nih.gov/core/lw/2.0/html/tileshop_pmc/tileshop_pmc_inline.html?title=An%20external%20file%20that%20holds%20a%20picture,%20illustration,%20etc.%0AObject%20name%20is%20ijmsv04p0013g01.jpg%20%5BObject%20name%20is%20ijmsv04p0013g01.jpg%5D&amp;p=PMC3&amp;id=1752231_ijmsv04p0013g01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12.gif"/><Relationship Id="rId6" Type="http://schemas.openxmlformats.org/officeDocument/2006/relationships/image" Target="../media/image25.jpg"/><Relationship Id="rId7" Type="http://schemas.openxmlformats.org/officeDocument/2006/relationships/image" Target="../media/image26.jpg"/><Relationship Id="rId8" Type="http://schemas.openxmlformats.org/officeDocument/2006/relationships/image" Target="../media/image27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4" Type="http://schemas.openxmlformats.org/officeDocument/2006/relationships/image" Target="../media/image31.jpg"/><Relationship Id="rId5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3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4" Type="http://schemas.openxmlformats.org/officeDocument/2006/relationships/image" Target="../media/image39.jpeg"/><Relationship Id="rId5" Type="http://schemas.openxmlformats.org/officeDocument/2006/relationships/image" Target="../media/image40.jpg"/><Relationship Id="rId6" Type="http://schemas.openxmlformats.org/officeDocument/2006/relationships/image" Target="../media/image41.jpg"/><Relationship Id="rId7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Relationship Id="rId3" Type="http://schemas.openxmlformats.org/officeDocument/2006/relationships/image" Target="../media/image50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g"/><Relationship Id="rId3" Type="http://schemas.openxmlformats.org/officeDocument/2006/relationships/image" Target="../media/image52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4" Type="http://schemas.openxmlformats.org/officeDocument/2006/relationships/image" Target="../media/image55.jpg"/><Relationship Id="rId5" Type="http://schemas.openxmlformats.org/officeDocument/2006/relationships/image" Target="../media/image56.jpg"/><Relationship Id="rId6" Type="http://schemas.openxmlformats.org/officeDocument/2006/relationships/image" Target="../media/image57.jpg"/><Relationship Id="rId7" Type="http://schemas.openxmlformats.org/officeDocument/2006/relationships/image" Target="../media/image58.jp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0.png"/><Relationship Id="rId3" Type="http://schemas.openxmlformats.org/officeDocument/2006/relationships/image" Target="../media/image61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gi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4" Type="http://schemas.openxmlformats.org/officeDocument/2006/relationships/image" Target="../media/image67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chart" Target="../charts/chart1.xml"/><Relationship Id="rId3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gif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4" Type="http://schemas.openxmlformats.org/officeDocument/2006/relationships/image" Target="../media/image70.jpg"/><Relationship Id="rId5" Type="http://schemas.openxmlformats.org/officeDocument/2006/relationships/image" Target="../media/image71.jpeg"/><Relationship Id="rId6" Type="http://schemas.openxmlformats.org/officeDocument/2006/relationships/image" Target="../media/image72.jpg"/><Relationship Id="rId7" Type="http://schemas.openxmlformats.org/officeDocument/2006/relationships/image" Target="../media/image73.jpg"/><Relationship Id="rId8" Type="http://schemas.openxmlformats.org/officeDocument/2006/relationships/image" Target="../media/image74.jp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5.png"/><Relationship Id="rId3" Type="http://schemas.openxmlformats.org/officeDocument/2006/relationships/image" Target="../media/image7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1.pn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061" name="Rectangle 5"/>
          <p:cNvSpPr>
            <a:spLocks noGrp="1" noChangeArrowheads="1"/>
          </p:cNvSpPr>
          <p:nvPr>
            <p:ph type="ctrTitle"/>
          </p:nvPr>
        </p:nvSpPr>
        <p:spPr>
          <a:xfrm>
            <a:off x="685800" y="1651343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/>
              <a:t>Update on risk factors, detection, and management of neurocognitive impairment in HIV-infected persons</a:t>
            </a:r>
            <a:endParaRPr lang="en-US" sz="36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1371600" y="4074328"/>
            <a:ext cx="6400800" cy="1752600"/>
          </a:xfrm>
        </p:spPr>
        <p:txBody>
          <a:bodyPr/>
          <a:lstStyle/>
          <a:p>
            <a:r>
              <a:rPr lang="en-US" b="1" dirty="0" smtClean="0">
                <a:solidFill>
                  <a:srgbClr val="424242"/>
                </a:solidFill>
              </a:rPr>
              <a:t>Scott Letendre, M.D.</a:t>
            </a:r>
            <a:endParaRPr lang="en-US" sz="2800" b="1" dirty="0">
              <a:solidFill>
                <a:srgbClr val="424242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1168400" y="4828294"/>
            <a:ext cx="6781800" cy="1066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91440" tIns="45720" rIns="91440" bIns="45720"/>
          <a:lstStyle/>
          <a:p>
            <a:pPr algn="ctr">
              <a:lnSpc>
                <a:spcPct val="85000"/>
              </a:lnSpc>
              <a:spcBef>
                <a:spcPct val="30000"/>
              </a:spcBef>
              <a:buClr>
                <a:srgbClr val="C9E4FF"/>
              </a:buClr>
              <a:defRPr/>
            </a:pPr>
            <a:r>
              <a:rPr lang="en-US" sz="2200" dirty="0" smtClean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Professor of </a:t>
            </a:r>
            <a:r>
              <a:rPr lang="en-US" sz="2200" dirty="0" smtClean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Medicine and Psychiatry</a:t>
            </a:r>
            <a:endParaRPr lang="en-US" sz="2200" dirty="0" smtClean="0">
              <a:solidFill>
                <a:srgbClr val="4242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  <a:p>
            <a:pPr algn="ctr">
              <a:lnSpc>
                <a:spcPct val="85000"/>
              </a:lnSpc>
              <a:spcBef>
                <a:spcPct val="30000"/>
              </a:spcBef>
              <a:buClr>
                <a:srgbClr val="C9E4FF"/>
              </a:buClr>
              <a:defRPr/>
            </a:pPr>
            <a:r>
              <a:rPr lang="en-US" sz="2200" dirty="0" smtClean="0">
                <a:solidFill>
                  <a:srgbClr val="42424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charset="0"/>
              </a:rPr>
              <a:t>University of California, San Diego</a:t>
            </a:r>
            <a:endParaRPr lang="en-US" sz="2200" dirty="0">
              <a:solidFill>
                <a:srgbClr val="42424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Times New Roman" charset="0"/>
            </a:endParaRPr>
          </a:p>
        </p:txBody>
      </p:sp>
      <p:pic>
        <p:nvPicPr>
          <p:cNvPr id="2" name="Picture 1" descr="logo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1433" y="5656210"/>
            <a:ext cx="2161134" cy="1143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4000" dirty="0"/>
              <a:t>Interaction </a:t>
            </a:r>
            <a:r>
              <a:rPr lang="en-US" sz="4000" dirty="0" smtClean="0"/>
              <a:t>of Cognitive Functioning and Mood Symptoms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600" dirty="0" smtClean="0"/>
              <a:t>708 HIV+ and </a:t>
            </a:r>
            <a:r>
              <a:rPr lang="en-US" sz="2600" dirty="0"/>
              <a:t>278 </a:t>
            </a:r>
            <a:r>
              <a:rPr lang="en-US" sz="2600" dirty="0" smtClean="0"/>
              <a:t>HIV- women from </a:t>
            </a:r>
            <a:r>
              <a:rPr lang="en-US" sz="2600" dirty="0"/>
              <a:t>the </a:t>
            </a:r>
            <a:r>
              <a:rPr lang="en-US" sz="2600" dirty="0" smtClean="0"/>
              <a:t>WIHS</a:t>
            </a:r>
          </a:p>
          <a:p>
            <a:r>
              <a:rPr lang="en-US" sz="2600" dirty="0" smtClean="0"/>
              <a:t>HIV, </a:t>
            </a:r>
            <a:r>
              <a:rPr lang="en-US" sz="2600" dirty="0"/>
              <a:t>but not </a:t>
            </a:r>
            <a:r>
              <a:rPr lang="en-US" sz="2600" dirty="0" smtClean="0"/>
              <a:t>menopausal stage</a:t>
            </a:r>
            <a:r>
              <a:rPr lang="en-US" sz="2600" dirty="0"/>
              <a:t>, was associated with worse performance on all cognitive measures </a:t>
            </a:r>
            <a:endParaRPr lang="en-US" sz="2600" dirty="0" smtClean="0"/>
          </a:p>
        </p:txBody>
      </p:sp>
      <p:graphicFrame>
        <p:nvGraphicFramePr>
          <p:cNvPr id="4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0939418"/>
              </p:ext>
            </p:extLst>
          </p:nvPr>
        </p:nvGraphicFramePr>
        <p:xfrm>
          <a:off x="1104901" y="3040258"/>
          <a:ext cx="6934199" cy="23391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3199"/>
                <a:gridCol w="1397000"/>
                <a:gridCol w="1397000"/>
                <a:gridCol w="1397000"/>
              </a:tblGrid>
              <a:tr h="352010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94832" marR="94832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97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Verbal</a:t>
                      </a:r>
                    </a:p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Learning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94832" marR="94832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97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Memory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94832" marR="94832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97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Executive</a:t>
                      </a:r>
                      <a:r>
                        <a:rPr lang="en-US" sz="1600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 Function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94832" marR="94832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972"/>
                    </a:solidFill>
                  </a:tcPr>
                </a:tc>
              </a:tr>
              <a:tr h="35201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HIV Serostatus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94832" marR="94832" anchor="ctr"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p &lt; 0.01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4832" marR="94832" anchor="ctr"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p &lt; 0.05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4832" marR="94832" anchor="ctr"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p &lt; 0.05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4832" marR="94832" anchor="ctr"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5201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Depressive Symptoms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p &lt; 0.05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p &lt; 0.05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marL="0" marR="0" indent="0" algn="ctr" defTabSz="456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p &lt; 0.05</a:t>
                      </a:r>
                    </a:p>
                  </a:txBody>
                  <a:tcPr marL="94832" marR="94832" anchor="ctr"/>
                </a:tc>
              </a:tr>
              <a:tr h="35201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Anxiety Symptoms</a:t>
                      </a:r>
                      <a:endParaRPr lang="en-US" sz="1600" b="1" baseline="3000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marL="0" marR="0" indent="0" algn="ctr" defTabSz="456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p &lt; 0.05</a:t>
                      </a: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marL="0" marR="0" indent="0" algn="ctr" defTabSz="456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p &lt; 0.01</a:t>
                      </a: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marL="0" marR="0" indent="0" algn="ctr" defTabSz="456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-</a:t>
                      </a:r>
                    </a:p>
                  </a:txBody>
                  <a:tcPr marL="94832" marR="94832" anchor="ctr"/>
                </a:tc>
              </a:tr>
              <a:tr h="35201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Sleep Disturbances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4832" marR="94832" anchor="ctr"/>
                </a:tc>
              </a:tr>
              <a:tr h="352010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HIV x Anxiety</a:t>
                      </a:r>
                      <a:r>
                        <a:rPr lang="en-US" sz="1600" b="1" baseline="0" dirty="0" smtClean="0">
                          <a:solidFill>
                            <a:srgbClr val="000090"/>
                          </a:solidFill>
                          <a:latin typeface="Arial"/>
                          <a:cs typeface="Arial"/>
                        </a:rPr>
                        <a:t> Interaction*</a:t>
                      </a:r>
                      <a:endParaRPr lang="en-US" sz="1600" b="1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p &lt; 0.001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L="94832" marR="94832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143000" y="5410200"/>
            <a:ext cx="73770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i="1" dirty="0" smtClean="0">
                <a:solidFill>
                  <a:srgbClr val="000000"/>
                </a:solidFill>
                <a:latin typeface="Arial"/>
                <a:cs typeface="Arial"/>
              </a:rPr>
              <a:t>*Anxiety was associated with worse learning only among HIV+ women</a:t>
            </a:r>
            <a:endParaRPr lang="en-US" sz="3200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35846" y="6097580"/>
            <a:ext cx="5424655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smtClean="0">
                <a:latin typeface="Arial"/>
                <a:cs typeface="Arial"/>
              </a:rPr>
              <a:t>Rubin et al, Menopause 2014. 21(9): 997-1006</a:t>
            </a:r>
          </a:p>
          <a:p>
            <a:pPr algn="r"/>
            <a:r>
              <a:rPr lang="en-US" sz="1600" i="1" dirty="0" smtClean="0">
                <a:latin typeface="Arial"/>
                <a:cs typeface="Arial"/>
              </a:rPr>
              <a:t>Also see: </a:t>
            </a:r>
            <a:r>
              <a:rPr lang="en-US" sz="1600" i="1" dirty="0" err="1" smtClean="0">
                <a:latin typeface="Arial"/>
                <a:cs typeface="Arial"/>
              </a:rPr>
              <a:t>Giesbrecht</a:t>
            </a:r>
            <a:r>
              <a:rPr lang="en-US" sz="1600" i="1" dirty="0" smtClean="0">
                <a:latin typeface="Arial"/>
                <a:cs typeface="Arial"/>
              </a:rPr>
              <a:t> et al, </a:t>
            </a:r>
            <a:r>
              <a:rPr lang="en-US" sz="1600" i="1" dirty="0" err="1" smtClean="0">
                <a:latin typeface="Arial"/>
                <a:cs typeface="Arial"/>
              </a:rPr>
              <a:t>PLoS</a:t>
            </a:r>
            <a:r>
              <a:rPr lang="en-US" sz="1600" i="1" dirty="0" smtClean="0">
                <a:latin typeface="Arial"/>
                <a:cs typeface="Arial"/>
              </a:rPr>
              <a:t> One 2014. </a:t>
            </a:r>
            <a:r>
              <a:rPr lang="en-US" sz="1600" i="1" dirty="0">
                <a:latin typeface="Arial"/>
                <a:cs typeface="Arial"/>
              </a:rPr>
              <a:t>9(3): e89556</a:t>
            </a:r>
          </a:p>
        </p:txBody>
      </p:sp>
      <p:pic>
        <p:nvPicPr>
          <p:cNvPr id="7" name="Picture 6" descr="logo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2" y="5884810"/>
            <a:ext cx="172890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97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698" y="274638"/>
            <a:ext cx="9034605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Challenges to the Implementation of the Current Approach to HAND Diagnosis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409" y="1554140"/>
            <a:ext cx="8434165" cy="4525963"/>
          </a:xfrm>
        </p:spPr>
        <p:txBody>
          <a:bodyPr/>
          <a:lstStyle/>
          <a:p>
            <a:r>
              <a:rPr lang="en-US" sz="2800" b="1" dirty="0" smtClean="0"/>
              <a:t>Screening instruments are not consistently sensitive between sites</a:t>
            </a:r>
          </a:p>
          <a:p>
            <a:r>
              <a:rPr lang="en-US" sz="2800" b="1" dirty="0" smtClean="0"/>
              <a:t>We do not routinely perform comprehensive neurocognitive testing in clinic</a:t>
            </a:r>
          </a:p>
          <a:p>
            <a:r>
              <a:rPr lang="en-US" sz="2800" b="1" dirty="0" smtClean="0"/>
              <a:t>Many of our patients are unemployed or have below average socioeconomic status, complicating assessment of daily functioning</a:t>
            </a:r>
          </a:p>
          <a:p>
            <a:r>
              <a:rPr lang="en-US" sz="2800" b="1" dirty="0" smtClean="0"/>
              <a:t>Confidently </a:t>
            </a:r>
            <a:r>
              <a:rPr lang="en-US" sz="2800" b="1" dirty="0"/>
              <a:t>d</a:t>
            </a:r>
            <a:r>
              <a:rPr lang="en-US" sz="2800" b="1" dirty="0" smtClean="0"/>
              <a:t>eciding that a condition confounds attribution of the cause of impairment to HIV can be difficult</a:t>
            </a:r>
            <a:endParaRPr lang="en-US" sz="2800" b="1" dirty="0"/>
          </a:p>
        </p:txBody>
      </p:sp>
      <p:pic>
        <p:nvPicPr>
          <p:cNvPr id="4" name="Picture 3" descr="UCSD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137415"/>
            <a:ext cx="2743200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3600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Soluble Biomarkers Identify a Preclinical Stage in Alzheimer’s</a:t>
            </a:r>
            <a:endParaRPr lang="en-US" dirty="0"/>
          </a:p>
        </p:txBody>
      </p:sp>
      <p:pic>
        <p:nvPicPr>
          <p:cNvPr id="4" name="Content Placeholder 3" descr="1-s2.0-S1552526011000999-gr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50" r="-3650"/>
          <a:stretch>
            <a:fillRect/>
          </a:stretch>
        </p:blipFill>
        <p:spPr>
          <a:xfrm>
            <a:off x="198172" y="1600200"/>
            <a:ext cx="8747656" cy="4810874"/>
          </a:xfrm>
        </p:spPr>
      </p:pic>
      <p:sp>
        <p:nvSpPr>
          <p:cNvPr id="3" name="TextBox 2"/>
          <p:cNvSpPr txBox="1"/>
          <p:nvPr/>
        </p:nvSpPr>
        <p:spPr>
          <a:xfrm>
            <a:off x="3639969" y="6470984"/>
            <a:ext cx="539279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err="1" smtClean="0">
                <a:latin typeface="Arial"/>
                <a:cs typeface="Arial"/>
              </a:rPr>
              <a:t>Sperling</a:t>
            </a:r>
            <a:r>
              <a:rPr lang="en-US" sz="1600" i="1" dirty="0" smtClean="0">
                <a:latin typeface="Arial"/>
                <a:cs typeface="Arial"/>
              </a:rPr>
              <a:t> et al, </a:t>
            </a:r>
            <a:r>
              <a:rPr lang="fr-FR" sz="1600" i="1" dirty="0" err="1">
                <a:latin typeface="Arial"/>
                <a:cs typeface="Arial"/>
              </a:rPr>
              <a:t>Alzheimer’s</a:t>
            </a:r>
            <a:r>
              <a:rPr lang="fr-FR" sz="1600" i="1" dirty="0">
                <a:latin typeface="Arial"/>
                <a:cs typeface="Arial"/>
              </a:rPr>
              <a:t> &amp; </a:t>
            </a:r>
            <a:r>
              <a:rPr lang="fr-FR" sz="1600" i="1" dirty="0" err="1">
                <a:latin typeface="Arial"/>
                <a:cs typeface="Arial"/>
              </a:rPr>
              <a:t>Dementia</a:t>
            </a:r>
            <a:r>
              <a:rPr lang="fr-FR" sz="1600" i="1" dirty="0">
                <a:latin typeface="Arial"/>
                <a:cs typeface="Arial"/>
              </a:rPr>
              <a:t> 7 (2011) 280–292</a:t>
            </a:r>
            <a:endParaRPr lang="en-US" sz="1600" i="1" dirty="0">
              <a:latin typeface="Arial"/>
              <a:cs typeface="Arial"/>
            </a:endParaRPr>
          </a:p>
        </p:txBody>
      </p:sp>
      <p:pic>
        <p:nvPicPr>
          <p:cNvPr id="5" name="Picture 4" descr="logo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2" y="5884810"/>
            <a:ext cx="172890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2964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Autofit/>
          </a:bodyPr>
          <a:lstStyle/>
          <a:p>
            <a:r>
              <a:rPr lang="en-US" sz="4000" dirty="0" smtClean="0"/>
              <a:t>ANI and MND are Associated with Higher Neopterin but not NFL</a:t>
            </a:r>
            <a:endParaRPr lang="en-US" sz="4000" dirty="0"/>
          </a:p>
        </p:txBody>
      </p:sp>
      <p:pic>
        <p:nvPicPr>
          <p:cNvPr id="6" name="Bildobjekt 18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8" t="8480" r="2938" b="48537"/>
          <a:stretch/>
        </p:blipFill>
        <p:spPr bwMode="auto">
          <a:xfrm>
            <a:off x="4287714" y="3221733"/>
            <a:ext cx="4771928" cy="29715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Bildobjekt 18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7" t="55561" r="9824" b="2349"/>
          <a:stretch/>
        </p:blipFill>
        <p:spPr bwMode="auto">
          <a:xfrm>
            <a:off x="107870" y="3160127"/>
            <a:ext cx="4343918" cy="28578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858215" y="6399720"/>
            <a:ext cx="313566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400" i="1" dirty="0" err="1" smtClean="0">
                <a:solidFill>
                  <a:prstClr val="black"/>
                </a:solidFill>
                <a:latin typeface="Arial" charset="0"/>
                <a:cs typeface="Arial" charset="0"/>
              </a:rPr>
              <a:t>Edén</a:t>
            </a:r>
            <a:r>
              <a:rPr lang="en-US" sz="1400" i="1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 et al, CROI 2014, Abstract 490</a:t>
            </a:r>
            <a:endParaRPr lang="en-US" sz="1400" i="1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1635481"/>
            <a:ext cx="8229600" cy="15274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Cross-sectional analysis of 150 HIV+ subjects taking suppressive ART without significant neuropsychiatric confounds </a:t>
            </a:r>
          </a:p>
          <a:p>
            <a:pPr fontAlgn="base">
              <a:spcAft>
                <a:spcPct val="0"/>
              </a:spcAft>
            </a:pPr>
            <a:r>
              <a:rPr lang="en-US" sz="2000" dirty="0" smtClean="0">
                <a:solidFill>
                  <a:prstClr val="black"/>
                </a:solidFill>
              </a:rPr>
              <a:t>Subjects were classified as NP-normal (NPN, n=79) or NP-impaired (ANI, n = 38; MND, n=33)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210341" y="3362864"/>
            <a:ext cx="9319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dirty="0" smtClean="0">
                <a:solidFill>
                  <a:prstClr val="black"/>
                </a:solidFill>
                <a:latin typeface="Arial" charset="0"/>
                <a:cs typeface="Arial" charset="0"/>
              </a:rPr>
              <a:t>p &lt; 0.01</a:t>
            </a:r>
            <a:endParaRPr lang="en-US" sz="1600" dirty="0">
              <a:solidFill>
                <a:prstClr val="black"/>
              </a:solidFill>
              <a:latin typeface="Arial" charset="0"/>
              <a:cs typeface="Arial" charset="0"/>
            </a:endParaRPr>
          </a:p>
        </p:txBody>
      </p:sp>
      <p:pic>
        <p:nvPicPr>
          <p:cNvPr id="12" name="Picture 11" descr="logo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2" y="5884810"/>
            <a:ext cx="172890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108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65783"/>
            <a:ext cx="9071430" cy="1143000"/>
          </a:xfrm>
        </p:spPr>
        <p:txBody>
          <a:bodyPr anchor="t">
            <a:no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Higher Soluble CD163 in Plasma </a:t>
            </a:r>
            <a:b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</a:br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in MND but not ANI</a:t>
            </a:r>
            <a:endParaRPr lang="en-US" sz="40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pic>
        <p:nvPicPr>
          <p:cNvPr id="5" name="Picture 4" descr="Screen Shot 2014-02-06 at 10.34.36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3" t="4049" r="727"/>
          <a:stretch/>
        </p:blipFill>
        <p:spPr>
          <a:xfrm>
            <a:off x="130636" y="1980003"/>
            <a:ext cx="3322413" cy="29718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257509" y="6318066"/>
            <a:ext cx="375101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err="1" smtClean="0">
                <a:solidFill>
                  <a:prstClr val="black"/>
                </a:solidFill>
                <a:latin typeface="Arial"/>
                <a:cs typeface="Arial"/>
              </a:rPr>
              <a:t>Burdo</a:t>
            </a:r>
            <a:r>
              <a:rPr lang="en-US" sz="1600" i="1" dirty="0" smtClean="0">
                <a:solidFill>
                  <a:prstClr val="black"/>
                </a:solidFill>
                <a:latin typeface="Arial"/>
                <a:cs typeface="Arial"/>
              </a:rPr>
              <a:t> et al</a:t>
            </a:r>
            <a:r>
              <a:rPr lang="en-US" sz="1600" i="1" dirty="0">
                <a:solidFill>
                  <a:prstClr val="black"/>
                </a:solidFill>
                <a:latin typeface="Arial"/>
                <a:cs typeface="Arial"/>
              </a:rPr>
              <a:t>, AIDS 2013, 27:1387–1395</a:t>
            </a:r>
          </a:p>
        </p:txBody>
      </p:sp>
      <p:pic>
        <p:nvPicPr>
          <p:cNvPr id="7" name="Picture 6" descr="Screen Shot 2014-02-06 at 10.34.03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6386" r="50834"/>
          <a:stretch/>
        </p:blipFill>
        <p:spPr>
          <a:xfrm>
            <a:off x="3429647" y="2209808"/>
            <a:ext cx="2838274" cy="2971800"/>
          </a:xfrm>
          <a:prstGeom prst="rect">
            <a:avLst/>
          </a:prstGeom>
        </p:spPr>
      </p:pic>
      <p:pic>
        <p:nvPicPr>
          <p:cNvPr id="8" name="Picture 7" descr="Screen Shot 2014-02-06 at 10.34.03 PM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33" t="6386" r="833" b="2381"/>
          <a:stretch/>
        </p:blipFill>
        <p:spPr>
          <a:xfrm>
            <a:off x="6159066" y="2125143"/>
            <a:ext cx="2912364" cy="2971800"/>
          </a:xfrm>
          <a:prstGeom prst="rect">
            <a:avLst/>
          </a:prstGeom>
        </p:spPr>
      </p:pic>
      <p:pic>
        <p:nvPicPr>
          <p:cNvPr id="10" name="Picture 9" descr="logo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2" y="5884810"/>
            <a:ext cx="172890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7441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51122"/>
            <a:ext cx="9117542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Higher HIV DNA Content is Associated with Worse Neurocognitive Performance</a:t>
            </a:r>
            <a:endParaRPr lang="en-US" sz="3600" dirty="0"/>
          </a:p>
        </p:txBody>
      </p:sp>
      <p:pic>
        <p:nvPicPr>
          <p:cNvPr id="73" name="Picture 2" descr="An external file that holds a picture, illustration, etc.&#10;Object name is ijmsv04p0013g01.jpg Object name is ijmsv04p0013g01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32" y="1553511"/>
            <a:ext cx="4147793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" name="Text Box 4"/>
          <p:cNvSpPr txBox="1">
            <a:spLocks noChangeArrowheads="1"/>
          </p:cNvSpPr>
          <p:nvPr/>
        </p:nvSpPr>
        <p:spPr bwMode="auto">
          <a:xfrm>
            <a:off x="427275" y="3847083"/>
            <a:ext cx="398030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400" i="1" dirty="0" err="1">
                <a:solidFill>
                  <a:prstClr val="black"/>
                </a:solidFill>
                <a:latin typeface="Arial"/>
                <a:cs typeface="Arial"/>
              </a:rPr>
              <a:t>Shiramizu</a:t>
            </a:r>
            <a:r>
              <a:rPr lang="en-US" sz="1400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400" i="1" dirty="0" smtClean="0">
                <a:solidFill>
                  <a:prstClr val="black"/>
                </a:solidFill>
                <a:latin typeface="Arial"/>
                <a:cs typeface="Arial"/>
              </a:rPr>
              <a:t>et al, </a:t>
            </a:r>
            <a:r>
              <a:rPr lang="en-US" sz="1400" i="1" dirty="0" err="1" smtClean="0">
                <a:solidFill>
                  <a:prstClr val="black"/>
                </a:solidFill>
                <a:latin typeface="Arial"/>
                <a:cs typeface="Arial"/>
              </a:rPr>
              <a:t>Int</a:t>
            </a:r>
            <a:r>
              <a:rPr lang="en-US" sz="1400" i="1" dirty="0" smtClean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400" i="1" dirty="0">
                <a:solidFill>
                  <a:prstClr val="black"/>
                </a:solidFill>
                <a:latin typeface="Arial"/>
                <a:cs typeface="Arial"/>
              </a:rPr>
              <a:t>J Med </a:t>
            </a:r>
            <a:r>
              <a:rPr lang="en-US" sz="1400" i="1" dirty="0" err="1">
                <a:solidFill>
                  <a:prstClr val="black"/>
                </a:solidFill>
                <a:latin typeface="Arial"/>
                <a:cs typeface="Arial"/>
              </a:rPr>
              <a:t>Sci</a:t>
            </a:r>
            <a:r>
              <a:rPr lang="en-US" sz="1400" i="1" dirty="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lang="en-US" sz="1400" i="1" dirty="0" smtClean="0">
                <a:solidFill>
                  <a:prstClr val="black"/>
                </a:solidFill>
                <a:latin typeface="Arial"/>
                <a:cs typeface="Arial"/>
              </a:rPr>
              <a:t>2006, </a:t>
            </a:r>
            <a:r>
              <a:rPr lang="en-US" sz="1400" i="1" dirty="0">
                <a:solidFill>
                  <a:prstClr val="black"/>
                </a:solidFill>
                <a:latin typeface="Arial"/>
                <a:cs typeface="Arial"/>
              </a:rPr>
              <a:t>6;4(1):13-8</a:t>
            </a:r>
            <a:endParaRPr lang="th-TH" sz="1400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78" name="TextBox 132"/>
          <p:cNvSpPr txBox="1">
            <a:spLocks noChangeArrowheads="1"/>
          </p:cNvSpPr>
          <p:nvPr/>
        </p:nvSpPr>
        <p:spPr bwMode="auto">
          <a:xfrm>
            <a:off x="4918520" y="5738475"/>
            <a:ext cx="332492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400" i="1" dirty="0" smtClean="0">
                <a:solidFill>
                  <a:prstClr val="black"/>
                </a:solidFill>
                <a:latin typeface="Arial"/>
                <a:cs typeface="Arial"/>
              </a:rPr>
              <a:t>Oliveira et al, CROI 2015, Abstract 491</a:t>
            </a:r>
            <a:endParaRPr lang="en-US" sz="1400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69" name="Picture 68" descr="Figure 1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t="9387" r="50338"/>
          <a:stretch/>
        </p:blipFill>
        <p:spPr>
          <a:xfrm>
            <a:off x="4653644" y="1752600"/>
            <a:ext cx="4477058" cy="3958241"/>
          </a:xfrm>
          <a:prstGeom prst="rect">
            <a:avLst/>
          </a:prstGeom>
        </p:spPr>
      </p:pic>
      <p:sp>
        <p:nvSpPr>
          <p:cNvPr id="70" name="TextBox 69"/>
          <p:cNvSpPr txBox="1"/>
          <p:nvPr/>
        </p:nvSpPr>
        <p:spPr>
          <a:xfrm>
            <a:off x="8513154" y="3481030"/>
            <a:ext cx="604388" cy="249828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&lt; 40 yo</a:t>
            </a:r>
            <a:endParaRPr lang="en-US" sz="1200" dirty="0">
              <a:latin typeface="Arial"/>
              <a:cs typeface="Arial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8513154" y="3764395"/>
            <a:ext cx="604388" cy="235607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noAutofit/>
          </a:bodyPr>
          <a:lstStyle/>
          <a:p>
            <a:r>
              <a:rPr lang="en-US" sz="1200" dirty="0" smtClean="0">
                <a:latin typeface="Arial"/>
                <a:cs typeface="Arial"/>
              </a:rPr>
              <a:t>&gt; </a:t>
            </a:r>
            <a:r>
              <a:rPr lang="en-US" sz="1200" dirty="0">
                <a:latin typeface="Arial"/>
                <a:cs typeface="Arial"/>
              </a:rPr>
              <a:t>5</a:t>
            </a:r>
            <a:r>
              <a:rPr lang="en-US" sz="1200" dirty="0" smtClean="0">
                <a:latin typeface="Arial"/>
                <a:cs typeface="Arial"/>
              </a:rPr>
              <a:t>0 yo</a:t>
            </a:r>
            <a:endParaRPr lang="en-US" sz="1200" dirty="0">
              <a:latin typeface="Arial"/>
              <a:cs typeface="Arial"/>
            </a:endParaRPr>
          </a:p>
        </p:txBody>
      </p:sp>
      <p:pic>
        <p:nvPicPr>
          <p:cNvPr id="13" name="Picture 7" descr="Cove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0028" y="4334590"/>
            <a:ext cx="4114800" cy="203290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463656" y="6416626"/>
            <a:ext cx="390754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i="1" dirty="0" smtClean="0">
                <a:latin typeface="Arial"/>
                <a:cs typeface="Arial"/>
              </a:rPr>
              <a:t>Valcour V et al, Neurology, 2009</a:t>
            </a:r>
            <a:r>
              <a:rPr lang="en-US" sz="1400" i="1" dirty="0">
                <a:latin typeface="Arial"/>
                <a:cs typeface="Arial"/>
              </a:rPr>
              <a:t>. 72(11):992-8</a:t>
            </a:r>
          </a:p>
        </p:txBody>
      </p:sp>
      <p:pic>
        <p:nvPicPr>
          <p:cNvPr id="12" name="Picture 11" descr="UCSD_logo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52" y="6160931"/>
            <a:ext cx="2743200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484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178694" y="273844"/>
            <a:ext cx="8786613" cy="1143000"/>
          </a:xfrm>
        </p:spPr>
        <p:txBody>
          <a:bodyPr>
            <a:noAutofit/>
          </a:bodyPr>
          <a:lstStyle/>
          <a:p>
            <a:pPr defTabSz="456380" eaLnBrk="1" hangingPunct="1">
              <a:defRPr/>
            </a:pPr>
            <a:r>
              <a:rPr lang="en-US" dirty="0" smtClean="0">
                <a:ea typeface="+mj-ea"/>
              </a:rPr>
              <a:t>Possible </a:t>
            </a:r>
            <a:r>
              <a:rPr lang="en-US" dirty="0" smtClean="0"/>
              <a:t>Biological </a:t>
            </a:r>
            <a:r>
              <a:rPr lang="en-US" dirty="0" smtClean="0">
                <a:ea typeface="+mj-ea"/>
              </a:rPr>
              <a:t>Classification of HAND</a:t>
            </a:r>
          </a:p>
        </p:txBody>
      </p:sp>
      <p:graphicFrame>
        <p:nvGraphicFramePr>
          <p:cNvPr id="9" name="Table Placeholder 6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3288611882"/>
              </p:ext>
            </p:extLst>
          </p:nvPr>
        </p:nvGraphicFramePr>
        <p:xfrm>
          <a:off x="157132" y="1599350"/>
          <a:ext cx="8829736" cy="4026032"/>
        </p:xfrm>
        <a:graphic>
          <a:graphicData uri="http://schemas.openxmlformats.org/drawingml/2006/table">
            <a:tbl>
              <a:tblPr/>
              <a:tblGrid>
                <a:gridCol w="1863544"/>
                <a:gridCol w="1262188"/>
                <a:gridCol w="1262188"/>
                <a:gridCol w="1262188"/>
                <a:gridCol w="1589814"/>
                <a:gridCol w="1589814"/>
              </a:tblGrid>
              <a:tr h="846133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F305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2919" marR="12919" marT="12700" marB="0" anchor="b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Higher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HIV DNA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Higher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sCD163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Higher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Neopterin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Higher</a:t>
                      </a:r>
                    </a:p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Neurofilament Light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Alternative Diagnosis on Imaging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71884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600" b="0" i="0" u="none" strike="noStrike" cap="none" normalizeH="0" baseline="0" dirty="0">
                        <a:ln>
                          <a:noFill/>
                        </a:ln>
                        <a:solidFill>
                          <a:srgbClr val="FCF305"/>
                        </a:solidFill>
                        <a:effectLst/>
                        <a:latin typeface="Verdana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b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Blood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Blood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CSF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CSF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-</a:t>
                      </a:r>
                      <a:endParaRPr kumimoji="0" lang="en-US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6005">
                <a:tc>
                  <a:txBody>
                    <a:bodyPr/>
                    <a:lstStyle/>
                    <a:p>
                      <a:pPr marL="0" marR="0" lvl="0" indent="0" algn="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Asymptomatic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Neurocognitive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Impairment (ANI)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ＭＳ Ｐゴシック" charset="0"/>
                        </a:rPr>
                        <a:t>✔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Zapf Dingbat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ＭＳ Ｐゴシック" charset="0"/>
                        </a:rPr>
                        <a:t>✔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Zapf Dingbat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Zapf Dingbat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6005">
                <a:tc>
                  <a:txBody>
                    <a:bodyPr/>
                    <a:lstStyle/>
                    <a:p>
                      <a:pPr marL="0" marR="0" lvl="0" indent="0" algn="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Mild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Neurocognitive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Disorder (MND)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ＭＳ Ｐゴシック" charset="0"/>
                        </a:rPr>
                        <a:t>✔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ＭＳ Ｐゴシック" charset="0"/>
                        </a:rPr>
                        <a:t>✔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ＭＳ Ｐゴシック" charset="0"/>
                        </a:rPr>
                        <a:t>✔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Zapf Dingbat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Zapf Dingbat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36005">
                <a:tc>
                  <a:txBody>
                    <a:bodyPr/>
                    <a:lstStyle/>
                    <a:p>
                      <a:pPr marL="0" marR="0" lvl="0" indent="0" algn="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HIV-Associated</a:t>
                      </a:r>
                      <a:b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Dementia (HAD)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Zapf Dingbats" charset="0"/>
                          <a:ea typeface="ＭＳ Ｐゴシック" charset="0"/>
                          <a:cs typeface="ＭＳ Ｐゴシック" charset="0"/>
                        </a:rPr>
                        <a:t>✔✔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ＭＳ Ｐゴシック" charset="0"/>
                        </a:rPr>
                        <a:t>✔</a:t>
                      </a:r>
                      <a:endParaRPr kumimoji="0" lang="en-US" sz="28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Zapf Dingbat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Zapf Dingbats" charset="0"/>
                          <a:ea typeface="ＭＳ Ｐゴシック" charset="0"/>
                          <a:cs typeface="ＭＳ Ｐゴシック" charset="0"/>
                        </a:rPr>
                        <a:t>✔✔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Zapf Dingbats" charset="0"/>
                          <a:ea typeface="ＭＳ Ｐゴシック" charset="0"/>
                          <a:cs typeface="ＭＳ Ｐゴシック" charset="0"/>
                        </a:rPr>
                        <a:t>✔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</a:t>
                      </a:r>
                      <a:endParaRPr kumimoji="0" lang="en-US" sz="2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Zapf Dingbats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7" name="Picture 6" descr="UCSD_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" y="6137415"/>
            <a:ext cx="2743200" cy="69706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25776" y="5685126"/>
            <a:ext cx="528862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Additional challenges: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Clinical standardization of assays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latin typeface="Arial"/>
                <a:cs typeface="Arial"/>
              </a:rPr>
              <a:t>Identification of clinically relevant </a:t>
            </a:r>
            <a:r>
              <a:rPr lang="en-US" sz="2000" dirty="0" err="1" smtClean="0">
                <a:latin typeface="Arial"/>
                <a:cs typeface="Arial"/>
              </a:rPr>
              <a:t>cutpoints</a:t>
            </a:r>
            <a:endParaRPr lang="en-US" sz="2000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8705301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671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CSF/Plasma Albumin Ratio is Elevated in HAND </a:t>
            </a:r>
            <a:endParaRPr lang="en-US" dirty="0"/>
          </a:p>
        </p:txBody>
      </p:sp>
      <p:pic>
        <p:nvPicPr>
          <p:cNvPr id="6" name="Content Placeholder 5" descr="Screen Shot 2015-03-19 at 3.11.45 PM.png"/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679" t="48826" r="30416" b="8466"/>
          <a:stretch/>
        </p:blipFill>
        <p:spPr>
          <a:xfrm>
            <a:off x="341285" y="1868975"/>
            <a:ext cx="4220306" cy="3568555"/>
          </a:xfrm>
        </p:spPr>
      </p:pic>
      <p:pic>
        <p:nvPicPr>
          <p:cNvPr id="7" name="Content Placeholder 6" descr="Screen Shot 2015-03-19 at 3.12.13 PM.png"/>
          <p:cNvPicPr>
            <a:picLocks noGrp="1" noChangeAspect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57" t="52268" r="11321" b="8733"/>
          <a:stretch/>
        </p:blipFill>
        <p:spPr>
          <a:xfrm>
            <a:off x="5157996" y="4379345"/>
            <a:ext cx="3200400" cy="2347869"/>
          </a:xfrm>
        </p:spPr>
      </p:pic>
      <p:pic>
        <p:nvPicPr>
          <p:cNvPr id="8" name="Content Placeholder 6" descr="Screen Shot 2015-03-19 at 3.12.13 P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1" t="51451" r="49057" b="10426"/>
          <a:stretch/>
        </p:blipFill>
        <p:spPr>
          <a:xfrm>
            <a:off x="5157996" y="1762174"/>
            <a:ext cx="3200400" cy="229514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79793" y="1509236"/>
            <a:ext cx="33568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Neuroasymptomatic, off ART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0605" y="4064951"/>
            <a:ext cx="10351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"/>
                <a:cs typeface="Arial"/>
              </a:rPr>
              <a:t>On ART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1" name="Text Box 1068"/>
          <p:cNvSpPr txBox="1">
            <a:spLocks noChangeArrowheads="1"/>
          </p:cNvSpPr>
          <p:nvPr/>
        </p:nvSpPr>
        <p:spPr bwMode="auto">
          <a:xfrm>
            <a:off x="608253" y="5487193"/>
            <a:ext cx="3733246" cy="3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953" tIns="49976" rIns="99953" bIns="49976">
            <a:spAutoFit/>
          </a:bodyPr>
          <a:lstStyle>
            <a:lvl1pPr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i="1" dirty="0" err="1" smtClean="0">
                <a:solidFill>
                  <a:prstClr val="black"/>
                </a:solidFill>
              </a:rPr>
              <a:t>Anesten</a:t>
            </a:r>
            <a:r>
              <a:rPr lang="en-US" sz="1600" i="1" dirty="0" smtClean="0">
                <a:solidFill>
                  <a:prstClr val="black"/>
                </a:solidFill>
              </a:rPr>
              <a:t> et al, CROI 2015. Abstract 59</a:t>
            </a:r>
            <a:endParaRPr lang="en-US" sz="1600" i="1" dirty="0">
              <a:solidFill>
                <a:prstClr val="black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271071" y="2438764"/>
            <a:ext cx="290520" cy="525073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09140" y="2134278"/>
            <a:ext cx="11537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atin typeface="Arial"/>
                <a:cs typeface="Arial"/>
              </a:rPr>
              <a:t>p &lt; 0.001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5143207" y="3858818"/>
            <a:ext cx="691221" cy="262773"/>
          </a:xfrm>
          <a:prstGeom prst="rect">
            <a:avLst/>
          </a:prstGeom>
          <a:solidFill>
            <a:srgbClr val="FEFEFE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log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2" y="5884810"/>
            <a:ext cx="172890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3952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689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BBB </a:t>
            </a:r>
            <a:r>
              <a:rPr lang="en-US" sz="4000" dirty="0"/>
              <a:t>Permeability During ART May Define Different </a:t>
            </a:r>
            <a:r>
              <a:rPr lang="en-US" sz="4000" dirty="0" smtClean="0"/>
              <a:t>HAND Phenotypes</a:t>
            </a:r>
            <a:endParaRPr lang="en-US" sz="4000" dirty="0"/>
          </a:p>
        </p:txBody>
      </p:sp>
      <p:pic>
        <p:nvPicPr>
          <p:cNvPr id="3" name="Picture 2" descr="Data 1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82"/>
          <a:stretch/>
        </p:blipFill>
        <p:spPr>
          <a:xfrm>
            <a:off x="683618" y="1310417"/>
            <a:ext cx="7776765" cy="2998125"/>
          </a:xfrm>
          <a:prstGeom prst="rect">
            <a:avLst/>
          </a:prstGeom>
        </p:spPr>
      </p:pic>
      <p:pic>
        <p:nvPicPr>
          <p:cNvPr id="7" name="Picture 6" descr="LDL HDL Data 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1"/>
          <a:stretch/>
        </p:blipFill>
        <p:spPr>
          <a:xfrm>
            <a:off x="87882" y="4331868"/>
            <a:ext cx="1748023" cy="1828800"/>
          </a:xfrm>
          <a:prstGeom prst="rect">
            <a:avLst/>
          </a:prstGeom>
        </p:spPr>
      </p:pic>
      <p:pic>
        <p:nvPicPr>
          <p:cNvPr id="6" name="Picture 5" descr="LPV Data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659" y="4331868"/>
            <a:ext cx="1835150" cy="1828800"/>
          </a:xfrm>
          <a:prstGeom prst="rect">
            <a:avLst/>
          </a:prstGeom>
        </p:spPr>
      </p:pic>
      <p:pic>
        <p:nvPicPr>
          <p:cNvPr id="11" name="Picture 10" descr="UCSD_log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2" y="6160931"/>
            <a:ext cx="2743200" cy="697069"/>
          </a:xfrm>
          <a:prstGeom prst="rect">
            <a:avLst/>
          </a:prstGeom>
        </p:spPr>
      </p:pic>
      <p:sp>
        <p:nvSpPr>
          <p:cNvPr id="12" name="Text Box 1068"/>
          <p:cNvSpPr txBox="1">
            <a:spLocks noChangeArrowheads="1"/>
          </p:cNvSpPr>
          <p:nvPr/>
        </p:nvSpPr>
        <p:spPr bwMode="auto">
          <a:xfrm>
            <a:off x="4866058" y="6405602"/>
            <a:ext cx="4181285" cy="3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953" tIns="49976" rIns="99953" bIns="49976">
            <a:spAutoFit/>
          </a:bodyPr>
          <a:lstStyle>
            <a:lvl1pPr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600" i="1" dirty="0" smtClean="0">
                <a:solidFill>
                  <a:prstClr val="black"/>
                </a:solidFill>
              </a:rPr>
              <a:t>CHARTER Data, Manuscript in Preparation</a:t>
            </a:r>
            <a:endParaRPr lang="en-US" sz="1600" i="1" dirty="0">
              <a:solidFill>
                <a:prstClr val="black"/>
              </a:solidFill>
            </a:endParaRPr>
          </a:p>
        </p:txBody>
      </p:sp>
      <p:pic>
        <p:nvPicPr>
          <p:cNvPr id="4" name="Picture 3" descr="Data 4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563" y="4331868"/>
            <a:ext cx="1816100" cy="1828800"/>
          </a:xfrm>
          <a:prstGeom prst="rect">
            <a:avLst/>
          </a:prstGeom>
        </p:spPr>
      </p:pic>
      <p:pic>
        <p:nvPicPr>
          <p:cNvPr id="5" name="Picture 4" descr="Data 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0080" y="4331868"/>
            <a:ext cx="1905000" cy="1828800"/>
          </a:xfrm>
          <a:prstGeom prst="rect">
            <a:avLst/>
          </a:prstGeom>
        </p:spPr>
      </p:pic>
      <p:pic>
        <p:nvPicPr>
          <p:cNvPr id="9" name="Picture 8" descr="HCV Data 4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0417" y="4331868"/>
            <a:ext cx="1731910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572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Arial"/>
                <a:cs typeface="Arial"/>
              </a:rPr>
              <a:t>Biomarkers of HAND May Differ </a:t>
            </a:r>
            <a:br>
              <a:rPr lang="en-US" b="1" dirty="0" smtClean="0">
                <a:latin typeface="Arial"/>
                <a:cs typeface="Arial"/>
              </a:rPr>
            </a:br>
            <a:r>
              <a:rPr lang="en-US" b="1" dirty="0" smtClean="0">
                <a:latin typeface="Arial"/>
                <a:cs typeface="Arial"/>
              </a:rPr>
              <a:t>in Younger and Older </a:t>
            </a:r>
            <a:r>
              <a:rPr lang="en-US" b="1" dirty="0" smtClean="0">
                <a:latin typeface="Arial"/>
                <a:cs typeface="Arial"/>
              </a:rPr>
              <a:t>HIV+ Adults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1885" y="1600200"/>
            <a:ext cx="4340055" cy="4525963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Similar in older and </a:t>
            </a:r>
            <a:br>
              <a:rPr lang="en-US" sz="2400" b="1" dirty="0" smtClean="0">
                <a:solidFill>
                  <a:srgbClr val="000090"/>
                </a:solidFill>
              </a:rPr>
            </a:br>
            <a:r>
              <a:rPr lang="en-US" sz="2400" b="1" dirty="0" smtClean="0">
                <a:solidFill>
                  <a:srgbClr val="000090"/>
                </a:solidFill>
              </a:rPr>
              <a:t>younger adults</a:t>
            </a:r>
          </a:p>
          <a:p>
            <a:pPr lvl="1"/>
            <a:r>
              <a:rPr lang="en-US" sz="2000" dirty="0" smtClean="0"/>
              <a:t>HIV RNA (SCA)</a:t>
            </a:r>
          </a:p>
          <a:p>
            <a:pPr lvl="1"/>
            <a:r>
              <a:rPr lang="en-US" sz="2000" dirty="0" smtClean="0"/>
              <a:t>Neurofilament light</a:t>
            </a:r>
          </a:p>
          <a:p>
            <a:pPr lvl="1"/>
            <a:r>
              <a:rPr lang="en-US" sz="2000" dirty="0" smtClean="0"/>
              <a:t>sCD163</a:t>
            </a:r>
          </a:p>
          <a:p>
            <a:pPr lvl="1"/>
            <a:r>
              <a:rPr lang="en-US" sz="2000" dirty="0" smtClean="0"/>
              <a:t>Neopterin</a:t>
            </a:r>
          </a:p>
          <a:p>
            <a:pPr lvl="1"/>
            <a:r>
              <a:rPr lang="en-US" sz="2000" dirty="0" smtClean="0"/>
              <a:t>D-dimer, </a:t>
            </a:r>
            <a:r>
              <a:rPr lang="en-US" sz="2000" dirty="0" err="1" smtClean="0"/>
              <a:t>hsCRP</a:t>
            </a:r>
            <a:endParaRPr lang="en-US" sz="2000" dirty="0" smtClean="0"/>
          </a:p>
          <a:p>
            <a:r>
              <a:rPr lang="en-US" sz="2400" b="1" dirty="0" smtClean="0">
                <a:solidFill>
                  <a:srgbClr val="000090"/>
                </a:solidFill>
              </a:rPr>
              <a:t>Stronger in older adults</a:t>
            </a:r>
          </a:p>
          <a:p>
            <a:pPr lvl="1"/>
            <a:r>
              <a:rPr lang="en-US" sz="2000" dirty="0" smtClean="0"/>
              <a:t>HIV DNA</a:t>
            </a:r>
          </a:p>
          <a:p>
            <a:pPr lvl="1"/>
            <a:r>
              <a:rPr lang="en-US" sz="2000" dirty="0" smtClean="0"/>
              <a:t>Telomere length and other aging biomarkers</a:t>
            </a:r>
          </a:p>
          <a:p>
            <a:pPr lvl="1"/>
            <a:r>
              <a:rPr lang="en-US" sz="2000" dirty="0"/>
              <a:t>IL-6, MCP</a:t>
            </a:r>
            <a:r>
              <a:rPr lang="en-US" sz="2000" dirty="0" smtClean="0"/>
              <a:t>-1, sCD40L</a:t>
            </a:r>
          </a:p>
          <a:p>
            <a:pPr lvl="1"/>
            <a:r>
              <a:rPr lang="en-US" sz="2000" dirty="0" smtClean="0"/>
              <a:t>Amyloid β1-42, p-Tau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34" t="18364" r="11321" b="18738"/>
          <a:stretch/>
        </p:blipFill>
        <p:spPr bwMode="auto">
          <a:xfrm>
            <a:off x="3948905" y="1552272"/>
            <a:ext cx="5118895" cy="52578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179535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Disclosures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2620"/>
            <a:ext cx="4038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b="1" dirty="0" smtClean="0">
                <a:solidFill>
                  <a:srgbClr val="FF0000"/>
                </a:solidFill>
                <a:latin typeface="Arial"/>
                <a:cs typeface="Arial"/>
              </a:rPr>
              <a:t>Funds for investigator-initiated research were paid to University of California, San Diego:</a:t>
            </a:r>
          </a:p>
          <a:p>
            <a:r>
              <a:rPr lang="en-US" sz="2800" dirty="0" err="1" smtClean="0">
                <a:latin typeface="Arial"/>
                <a:cs typeface="Arial"/>
              </a:rPr>
              <a:t>Abbvie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dirty="0" smtClean="0"/>
              <a:t>Gilead Sciences</a:t>
            </a:r>
            <a:endParaRPr lang="en-US" sz="2800" dirty="0" smtClean="0">
              <a:latin typeface="Arial"/>
              <a:cs typeface="Arial"/>
            </a:endParaRPr>
          </a:p>
          <a:p>
            <a:r>
              <a:rPr lang="en-US" sz="2800" dirty="0" smtClean="0">
                <a:latin typeface="Arial"/>
                <a:cs typeface="Arial"/>
              </a:rPr>
              <a:t>Merck </a:t>
            </a:r>
            <a:r>
              <a:rPr lang="en-US" sz="2800" dirty="0" smtClean="0">
                <a:latin typeface="Arial"/>
                <a:cs typeface="Arial"/>
              </a:rPr>
              <a:t>&amp; Co., Inc</a:t>
            </a:r>
            <a:r>
              <a:rPr lang="en-US" sz="2800" dirty="0" smtClean="0">
                <a:latin typeface="Arial"/>
                <a:cs typeface="Arial"/>
              </a:rPr>
              <a:t>.</a:t>
            </a:r>
          </a:p>
          <a:p>
            <a:r>
              <a:rPr lang="en-US" sz="2800" dirty="0" err="1" smtClean="0">
                <a:latin typeface="Arial"/>
                <a:cs typeface="Arial"/>
              </a:rPr>
              <a:t>ViiV</a:t>
            </a:r>
            <a:r>
              <a:rPr lang="en-US" sz="2800" dirty="0" smtClean="0">
                <a:latin typeface="Arial"/>
                <a:cs typeface="Arial"/>
              </a:rPr>
              <a:t> Healthcare</a:t>
            </a:r>
            <a:endParaRPr lang="en-US" sz="2800" dirty="0" smtClean="0">
              <a:latin typeface="Arial"/>
              <a:cs typeface="Arial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2620"/>
            <a:ext cx="4038600" cy="4525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Honoraria for advisory boards or lectures were paid to Dr. </a:t>
            </a:r>
            <a:r>
              <a:rPr lang="en-US" b="1" dirty="0" smtClean="0">
                <a:solidFill>
                  <a:srgbClr val="FF0000"/>
                </a:solidFill>
              </a:rPr>
              <a:t>Letendre: </a:t>
            </a:r>
            <a:endParaRPr lang="en-US" b="1" dirty="0">
              <a:solidFill>
                <a:srgbClr val="FF0000"/>
              </a:solidFill>
            </a:endParaRPr>
          </a:p>
          <a:p>
            <a:endParaRPr lang="en-US" sz="2000" dirty="0" smtClean="0"/>
          </a:p>
          <a:p>
            <a:r>
              <a:rPr lang="en-US" dirty="0" err="1" smtClean="0"/>
              <a:t>Abbvie</a:t>
            </a:r>
            <a:endParaRPr lang="en-US" dirty="0" smtClean="0"/>
          </a:p>
          <a:p>
            <a:r>
              <a:rPr lang="en-US" dirty="0" err="1" smtClean="0"/>
              <a:t>Cipla</a:t>
            </a:r>
            <a:endParaRPr lang="en-US" dirty="0" smtClean="0"/>
          </a:p>
          <a:p>
            <a:r>
              <a:rPr lang="en-US" dirty="0" smtClean="0"/>
              <a:t>Janssen</a:t>
            </a:r>
          </a:p>
          <a:p>
            <a:r>
              <a:rPr lang="en-US" dirty="0" smtClean="0"/>
              <a:t>Merck </a:t>
            </a:r>
            <a:r>
              <a:rPr lang="en-US" dirty="0"/>
              <a:t>&amp; Co., Inc</a:t>
            </a:r>
            <a:r>
              <a:rPr lang="en-US" dirty="0" smtClean="0"/>
              <a:t>.</a:t>
            </a:r>
          </a:p>
          <a:p>
            <a:r>
              <a:rPr lang="en-US" dirty="0" err="1" smtClean="0"/>
              <a:t>ViiV</a:t>
            </a:r>
            <a:r>
              <a:rPr lang="en-US" dirty="0" smtClean="0"/>
              <a:t> Healthcare</a:t>
            </a:r>
          </a:p>
          <a:p>
            <a:endParaRPr lang="en-US" dirty="0"/>
          </a:p>
        </p:txBody>
      </p:sp>
      <p:pic>
        <p:nvPicPr>
          <p:cNvPr id="5" name="Picture 4" descr="logo-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2" y="5884810"/>
            <a:ext cx="172890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509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292" y="394455"/>
            <a:ext cx="5295314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Correlates of Shorter </a:t>
            </a:r>
            <a:br>
              <a:rPr lang="en-US" dirty="0" smtClean="0"/>
            </a:br>
            <a:r>
              <a:rPr lang="en-US" dirty="0" smtClean="0"/>
              <a:t>Telomere Length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65757017"/>
              </p:ext>
            </p:extLst>
          </p:nvPr>
        </p:nvGraphicFramePr>
        <p:xfrm>
          <a:off x="179711" y="1827848"/>
          <a:ext cx="5858383" cy="38557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0713"/>
                <a:gridCol w="1341639"/>
                <a:gridCol w="1086216"/>
                <a:gridCol w="838475"/>
                <a:gridCol w="591340"/>
              </a:tblGrid>
              <a:tr h="370840"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Risk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Effect size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P </a:t>
                      </a:r>
                    </a:p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value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n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Sex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Male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d = 1.6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0.005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48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Ethnicity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White/Other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d = 1.0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0.001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48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Age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Older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r = -0.32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0.03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48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Est. Duration of HIV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Longer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r = -0.31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0.06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38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Duration of ART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Longer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r = -0.27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0.08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44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Plasma HIV RNA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&gt;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50 c/mL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d = 1.0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0.07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34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Total Cholesterol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Lower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r = 0.33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0.03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43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Global Deficit Score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r = 0.04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0.80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47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GDS Impairment</a:t>
                      </a:r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X</a:t>
                      </a:r>
                      <a:r>
                        <a:rPr lang="en-US" sz="1400" baseline="30000" dirty="0" smtClean="0">
                          <a:latin typeface="Arial"/>
                          <a:cs typeface="Arial"/>
                        </a:rPr>
                        <a:t>2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 = 0.09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0.76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47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pic>
        <p:nvPicPr>
          <p:cNvPr id="8" name="Picture 7" descr="Imp Alt Data 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9661" y="4583982"/>
            <a:ext cx="2082800" cy="2286000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179711" y="3103249"/>
            <a:ext cx="5858383" cy="1102312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9711" y="5719513"/>
            <a:ext cx="274313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 smtClean="0">
                <a:solidFill>
                  <a:prstClr val="black"/>
                </a:solidFill>
                <a:latin typeface="Arial"/>
                <a:cs typeface="Arial"/>
              </a:rPr>
              <a:t>Unpublished UCSD Data</a:t>
            </a:r>
          </a:p>
          <a:p>
            <a:r>
              <a:rPr lang="en-US" sz="1600" i="1" dirty="0" smtClean="0">
                <a:solidFill>
                  <a:prstClr val="black"/>
                </a:solidFill>
                <a:latin typeface="Arial"/>
                <a:cs typeface="Arial"/>
              </a:rPr>
              <a:t>Copyright S. Letendre 2015</a:t>
            </a:r>
            <a:endParaRPr lang="en-US" sz="1600" i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pic>
        <p:nvPicPr>
          <p:cNvPr id="14" name="Picture 13" descr="Data 6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666" y="11708"/>
            <a:ext cx="2378790" cy="2286000"/>
          </a:xfrm>
          <a:prstGeom prst="rect">
            <a:avLst/>
          </a:prstGeom>
        </p:spPr>
      </p:pic>
      <p:pic>
        <p:nvPicPr>
          <p:cNvPr id="3" name="Picture 2" descr="Alt Alt Data 5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1807" y="2297845"/>
            <a:ext cx="2178508" cy="2286000"/>
          </a:xfrm>
          <a:prstGeom prst="rect">
            <a:avLst/>
          </a:prstGeom>
        </p:spPr>
      </p:pic>
      <p:pic>
        <p:nvPicPr>
          <p:cNvPr id="11" name="Picture 10" descr="UCSD_logo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2" y="6160931"/>
            <a:ext cx="2743200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653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239904"/>
            <a:ext cx="9144000" cy="1044388"/>
          </a:xfrm>
        </p:spPr>
        <p:txBody>
          <a:bodyPr anchor="t">
            <a:noAutofit/>
          </a:bodyPr>
          <a:lstStyle/>
          <a:p>
            <a:r>
              <a:rPr lang="en-US" sz="3600" b="1" dirty="0"/>
              <a:t>Higher </a:t>
            </a:r>
            <a:r>
              <a:rPr lang="en-US" sz="3600" b="1" i="1" dirty="0"/>
              <a:t>Lactobacillales</a:t>
            </a:r>
            <a:r>
              <a:rPr lang="en-US" sz="3600" b="1" dirty="0"/>
              <a:t> </a:t>
            </a:r>
            <a:r>
              <a:rPr lang="en-US" sz="3600" b="1" dirty="0" smtClean="0"/>
              <a:t>proportion in gut microbiome is associated </a:t>
            </a:r>
            <a:r>
              <a:rPr lang="en-US" sz="3600" b="1" dirty="0"/>
              <a:t>with </a:t>
            </a:r>
            <a:r>
              <a:rPr lang="en-US" sz="3600" b="1" dirty="0" smtClean="0"/>
              <a:t>higher CD4 Count and CD4</a:t>
            </a:r>
            <a:r>
              <a:rPr lang="en-US" sz="3600" b="1" dirty="0"/>
              <a:t>/CD8 </a:t>
            </a:r>
            <a:r>
              <a:rPr lang="en-US" sz="3600" b="1" dirty="0" smtClean="0"/>
              <a:t>ratio</a:t>
            </a:r>
            <a:endParaRPr lang="en-US" sz="3600" b="1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369"/>
          <a:stretch/>
        </p:blipFill>
        <p:spPr>
          <a:xfrm>
            <a:off x="3068182" y="2270559"/>
            <a:ext cx="3008124" cy="29079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999" y="2270559"/>
            <a:ext cx="2941182" cy="290796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6306" y="2270559"/>
            <a:ext cx="2948821" cy="290796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201773" y="6255391"/>
            <a:ext cx="485699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smtClean="0"/>
              <a:t>P</a:t>
            </a:r>
            <a:r>
              <a:rPr lang="en-US" sz="1600" i="1" dirty="0" smtClean="0"/>
              <a:t>é</a:t>
            </a:r>
            <a:r>
              <a:rPr lang="en-US" sz="1600" i="1" dirty="0" smtClean="0"/>
              <a:t>rez Santiago et al, </a:t>
            </a:r>
            <a:r>
              <a:rPr lang="ro-RO" sz="1600" i="1" dirty="0"/>
              <a:t>AIDS. </a:t>
            </a:r>
            <a:r>
              <a:rPr lang="ro-RO" sz="1600" i="1" dirty="0" smtClean="0"/>
              <a:t>2013; 27</a:t>
            </a:r>
            <a:r>
              <a:rPr lang="ro-RO" sz="1600" i="1" dirty="0"/>
              <a:t>(12):1921-31</a:t>
            </a:r>
            <a:endParaRPr lang="en-US" sz="1600" i="1" dirty="0"/>
          </a:p>
        </p:txBody>
      </p:sp>
      <p:pic>
        <p:nvPicPr>
          <p:cNvPr id="8" name="Picture 7" descr="logo-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2" y="5884810"/>
            <a:ext cx="172890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1490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36275" y="2575950"/>
            <a:ext cx="8667851" cy="26504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  <a:latin typeface="Trebuchet MS"/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522096"/>
            <a:ext cx="9143999" cy="1044388"/>
          </a:xfrm>
        </p:spPr>
        <p:txBody>
          <a:bodyPr anchor="ctr">
            <a:normAutofit fontScale="90000"/>
          </a:bodyPr>
          <a:lstStyle/>
          <a:p>
            <a:r>
              <a:rPr lang="en-US" b="1" dirty="0" smtClean="0"/>
              <a:t>Gut Microbiome </a:t>
            </a:r>
            <a:r>
              <a:rPr lang="en-US" b="1" dirty="0" smtClean="0"/>
              <a:t>Clustered by Presence or Absence of Neurocognitive </a:t>
            </a:r>
            <a:r>
              <a:rPr lang="en-US" b="1" dirty="0" smtClean="0"/>
              <a:t>Impairment</a:t>
            </a:r>
            <a:endParaRPr lang="en-US" b="1" dirty="0"/>
          </a:p>
        </p:txBody>
      </p:sp>
      <p:pic>
        <p:nvPicPr>
          <p:cNvPr id="6" name="Picture 5" descr="BL-IMP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96" r="6944"/>
          <a:stretch/>
        </p:blipFill>
        <p:spPr>
          <a:xfrm>
            <a:off x="248976" y="2641227"/>
            <a:ext cx="4293165" cy="2514600"/>
          </a:xfrm>
          <a:prstGeom prst="rect">
            <a:avLst/>
          </a:prstGeom>
        </p:spPr>
      </p:pic>
      <p:pic>
        <p:nvPicPr>
          <p:cNvPr id="7" name="Picture 6" descr="W24-IMP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72" r="7500"/>
          <a:stretch/>
        </p:blipFill>
        <p:spPr>
          <a:xfrm>
            <a:off x="4577574" y="2641227"/>
            <a:ext cx="4256687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706908" y="2178213"/>
            <a:ext cx="14457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Before ART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17267" y="2178213"/>
            <a:ext cx="12532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After ART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03468" y="5726270"/>
            <a:ext cx="6643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smtClean="0"/>
              <a:t>P</a:t>
            </a:r>
            <a:r>
              <a:rPr lang="en-US" sz="1600" i="1" dirty="0" smtClean="0"/>
              <a:t>é</a:t>
            </a:r>
            <a:r>
              <a:rPr lang="en-US" sz="1600" i="1" dirty="0" smtClean="0"/>
              <a:t>rez Santiago et al, International Symposium on Neurovirology 2015</a:t>
            </a:r>
            <a:endParaRPr lang="en-US" sz="1600" i="1" dirty="0"/>
          </a:p>
        </p:txBody>
      </p:sp>
      <p:pic>
        <p:nvPicPr>
          <p:cNvPr id="11" name="Picture 10" descr="UCSD_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2" y="6160931"/>
            <a:ext cx="2743200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9609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s from programme-2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" y="762000"/>
            <a:ext cx="75565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7655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14163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Multiple Characteristics Can Influence the Effectiveness of ART </a:t>
            </a:r>
            <a:r>
              <a:rPr lang="en-US" sz="4000" dirty="0">
                <a:solidFill>
                  <a:srgbClr val="000090"/>
                </a:solidFill>
              </a:rPr>
              <a:t>i</a:t>
            </a:r>
            <a:r>
              <a:rPr lang="en-US" sz="3600" dirty="0" smtClean="0">
                <a:solidFill>
                  <a:srgbClr val="000090"/>
                </a:solidFill>
              </a:rPr>
              <a:t>n the </a:t>
            </a:r>
            <a:r>
              <a:rPr lang="en-US" sz="3600" dirty="0">
                <a:solidFill>
                  <a:srgbClr val="000090"/>
                </a:solidFill>
              </a:rPr>
              <a:t>CNS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235" y="1572379"/>
            <a:ext cx="4263565" cy="4638449"/>
          </a:xfrm>
        </p:spPr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Distribution of ART drugs into the brain</a:t>
            </a:r>
          </a:p>
          <a:p>
            <a:pPr lvl="1"/>
            <a:r>
              <a:rPr lang="en-US" dirty="0"/>
              <a:t>CSF </a:t>
            </a:r>
            <a:r>
              <a:rPr lang="en-US" dirty="0" smtClean="0"/>
              <a:t>may not be equivalent to brain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Efficacy of the drugs</a:t>
            </a:r>
          </a:p>
          <a:p>
            <a:pPr lvl="1"/>
            <a:r>
              <a:rPr lang="en-US" dirty="0" smtClean="0"/>
              <a:t>Macrophages are the target cells in the brain</a:t>
            </a:r>
          </a:p>
          <a:p>
            <a:pPr lvl="1"/>
            <a:r>
              <a:rPr lang="en-US" dirty="0" smtClean="0"/>
              <a:t>Drug resistance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Toxicity of the drugs</a:t>
            </a:r>
          </a:p>
          <a:p>
            <a:pPr lvl="1"/>
            <a:r>
              <a:rPr lang="en-US" dirty="0" smtClean="0"/>
              <a:t>Neurotoxicity</a:t>
            </a:r>
          </a:p>
          <a:p>
            <a:pPr lvl="1"/>
            <a:r>
              <a:rPr lang="en-US" dirty="0"/>
              <a:t>M</a:t>
            </a:r>
            <a:r>
              <a:rPr lang="en-US" dirty="0" smtClean="0"/>
              <a:t>etabolic and vascular disease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1572379"/>
            <a:ext cx="4263565" cy="4638449"/>
          </a:xfrm>
        </p:spPr>
        <p:txBody>
          <a:bodyPr/>
          <a:lstStyle/>
          <a:p>
            <a:r>
              <a:rPr lang="en-US" b="1" dirty="0" smtClean="0">
                <a:solidFill>
                  <a:srgbClr val="000090"/>
                </a:solidFill>
              </a:rPr>
              <a:t>Timing of ART initiation</a:t>
            </a:r>
          </a:p>
          <a:p>
            <a:pPr lvl="1"/>
            <a:r>
              <a:rPr lang="en-US" dirty="0" smtClean="0"/>
              <a:t>Earlier ART initiation may better prevent HAND</a:t>
            </a:r>
          </a:p>
          <a:p>
            <a:r>
              <a:rPr lang="en-US" b="1" dirty="0" smtClean="0">
                <a:solidFill>
                  <a:srgbClr val="000090"/>
                </a:solidFill>
              </a:rPr>
              <a:t>Host factors</a:t>
            </a:r>
          </a:p>
          <a:p>
            <a:pPr lvl="1"/>
            <a:r>
              <a:rPr lang="en-US" dirty="0" smtClean="0"/>
              <a:t>Older age</a:t>
            </a:r>
          </a:p>
          <a:p>
            <a:pPr lvl="1"/>
            <a:r>
              <a:rPr lang="en-US" dirty="0" smtClean="0"/>
              <a:t>Blood-brain barrier permeability</a:t>
            </a:r>
          </a:p>
          <a:p>
            <a:pPr lvl="1"/>
            <a:r>
              <a:rPr lang="en-US" dirty="0" smtClean="0"/>
              <a:t>Coinfections and other comorbidities</a:t>
            </a:r>
            <a:endParaRPr lang="en-US" dirty="0"/>
          </a:p>
        </p:txBody>
      </p:sp>
      <p:pic>
        <p:nvPicPr>
          <p:cNvPr id="6" name="Picture 5" descr="UCSD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3415" y="6149168"/>
            <a:ext cx="2743200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397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NF Data 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1424" y="948067"/>
            <a:ext cx="2654300" cy="2606040"/>
          </a:xfrm>
          <a:prstGeom prst="rect">
            <a:avLst/>
          </a:prstGeom>
        </p:spPr>
      </p:pic>
      <p:sp>
        <p:nvSpPr>
          <p:cNvPr id="88067" name="TextBox 6"/>
          <p:cNvSpPr txBox="1">
            <a:spLocks noChangeArrowheads="1"/>
          </p:cNvSpPr>
          <p:nvPr/>
        </p:nvSpPr>
        <p:spPr bwMode="auto">
          <a:xfrm>
            <a:off x="5222875" y="5248275"/>
            <a:ext cx="33877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27" tIns="45713" rIns="91427" bIns="45713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2000">
                <a:solidFill>
                  <a:srgbClr val="FFFFFF"/>
                </a:solidFill>
                <a:cs typeface="Arial" charset="0"/>
              </a:rPr>
              <a:t>Model R</a:t>
            </a:r>
            <a:r>
              <a:rPr lang="en-US" sz="2000" baseline="30000">
                <a:solidFill>
                  <a:srgbClr val="FFFFFF"/>
                </a:solidFill>
                <a:cs typeface="Arial" charset="0"/>
              </a:rPr>
              <a:t>2</a:t>
            </a:r>
            <a:r>
              <a:rPr lang="en-US" sz="2000">
                <a:solidFill>
                  <a:srgbClr val="FFFFFF"/>
                </a:solidFill>
                <a:cs typeface="Arial" charset="0"/>
              </a:rPr>
              <a:t> = 0.22, p &lt; 0.0001</a:t>
            </a:r>
          </a:p>
        </p:txBody>
      </p:sp>
      <p:pic>
        <p:nvPicPr>
          <p:cNvPr id="88069" name="Picture 2" descr="Thiso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98" b="-398"/>
          <a:stretch>
            <a:fillRect/>
          </a:stretch>
        </p:blipFill>
        <p:spPr bwMode="auto">
          <a:xfrm>
            <a:off x="582411" y="659557"/>
            <a:ext cx="2802169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IL-6 Data 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2578" y="3710047"/>
            <a:ext cx="2654299" cy="2606040"/>
          </a:xfrm>
          <a:prstGeom prst="rect">
            <a:avLst/>
          </a:prstGeom>
        </p:spPr>
      </p:pic>
      <p:sp>
        <p:nvSpPr>
          <p:cNvPr id="11" name="TextBox 1"/>
          <p:cNvSpPr txBox="1">
            <a:spLocks noChangeArrowheads="1"/>
          </p:cNvSpPr>
          <p:nvPr/>
        </p:nvSpPr>
        <p:spPr bwMode="auto">
          <a:xfrm>
            <a:off x="392152" y="179048"/>
            <a:ext cx="3236984" cy="584776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>
                <a:solidFill>
                  <a:srgbClr val="000090"/>
                </a:solidFill>
                <a:cs typeface="Arial" charset="0"/>
              </a:rPr>
              <a:t>2,207 CSF Viral Loads in </a:t>
            </a:r>
            <a:endParaRPr lang="en-US" sz="1600" b="1" dirty="0" smtClean="0">
              <a:solidFill>
                <a:srgbClr val="000090"/>
              </a:solidFill>
              <a:cs typeface="Arial" charset="0"/>
            </a:endParaRPr>
          </a:p>
          <a:p>
            <a:pPr algn="ctr" eaLnBrk="1" hangingPunct="1"/>
            <a:r>
              <a:rPr lang="en-US" sz="1600" b="1" dirty="0" smtClean="0">
                <a:solidFill>
                  <a:srgbClr val="000090"/>
                </a:solidFill>
                <a:cs typeface="Arial" charset="0"/>
              </a:rPr>
              <a:t>413 </a:t>
            </a:r>
            <a:r>
              <a:rPr lang="en-US" sz="1600" b="1" dirty="0">
                <a:solidFill>
                  <a:srgbClr val="000090"/>
                </a:solidFill>
                <a:cs typeface="Arial" charset="0"/>
              </a:rPr>
              <a:t>Volunteers </a:t>
            </a:r>
            <a:r>
              <a:rPr lang="en-US" sz="1600" b="1" dirty="0" smtClean="0">
                <a:solidFill>
                  <a:srgbClr val="000090"/>
                </a:solidFill>
                <a:cs typeface="Arial" charset="0"/>
              </a:rPr>
              <a:t>Over 30 months</a:t>
            </a:r>
            <a:endParaRPr lang="en-US" sz="1600" b="1" dirty="0">
              <a:solidFill>
                <a:srgbClr val="000090"/>
              </a:solidFill>
              <a:cs typeface="Arial" charset="0"/>
            </a:endParaRPr>
          </a:p>
        </p:txBody>
      </p:sp>
      <p:sp>
        <p:nvSpPr>
          <p:cNvPr id="12" name="TextBox 4"/>
          <p:cNvSpPr txBox="1">
            <a:spLocks noChangeArrowheads="1"/>
          </p:cNvSpPr>
          <p:nvPr/>
        </p:nvSpPr>
        <p:spPr bwMode="auto">
          <a:xfrm>
            <a:off x="5895866" y="6335379"/>
            <a:ext cx="2570971" cy="3163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969" tIns="49986" rIns="99969" bIns="4998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i="1" dirty="0" smtClean="0">
                <a:solidFill>
                  <a:srgbClr val="000000"/>
                </a:solidFill>
              </a:rPr>
              <a:t>Letendre et al, In Preparation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13" name="TextBox 1"/>
          <p:cNvSpPr txBox="1">
            <a:spLocks noChangeArrowheads="1"/>
          </p:cNvSpPr>
          <p:nvPr/>
        </p:nvSpPr>
        <p:spPr bwMode="auto">
          <a:xfrm>
            <a:off x="4451015" y="179048"/>
            <a:ext cx="4137571" cy="584776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smtClean="0">
                <a:solidFill>
                  <a:srgbClr val="000090"/>
                </a:solidFill>
                <a:cs typeface="Arial" charset="0"/>
              </a:rPr>
              <a:t>CSF Inflammation Biomarkers in</a:t>
            </a:r>
          </a:p>
          <a:p>
            <a:pPr algn="ctr" eaLnBrk="1" hangingPunct="1"/>
            <a:r>
              <a:rPr lang="en-US" sz="1600" b="1" dirty="0" smtClean="0">
                <a:solidFill>
                  <a:srgbClr val="000090"/>
                </a:solidFill>
                <a:cs typeface="Arial" charset="0"/>
              </a:rPr>
              <a:t>394 Volunteers Taking Suppressive ART</a:t>
            </a:r>
            <a:endParaRPr lang="en-US" sz="1600" b="1" dirty="0">
              <a:solidFill>
                <a:srgbClr val="000090"/>
              </a:solidFill>
              <a:cs typeface="Arial" charset="0"/>
            </a:endParaRPr>
          </a:p>
        </p:txBody>
      </p:sp>
      <p:sp>
        <p:nvSpPr>
          <p:cNvPr id="88066" name="TextBox 4"/>
          <p:cNvSpPr txBox="1">
            <a:spLocks noChangeArrowheads="1"/>
          </p:cNvSpPr>
          <p:nvPr/>
        </p:nvSpPr>
        <p:spPr bwMode="auto">
          <a:xfrm>
            <a:off x="918676" y="3290907"/>
            <a:ext cx="2291293" cy="53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969" tIns="49986" rIns="99969" bIns="4998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i="1" dirty="0">
                <a:solidFill>
                  <a:srgbClr val="000000"/>
                </a:solidFill>
              </a:rPr>
              <a:t>Letendre et al, 19</a:t>
            </a:r>
            <a:r>
              <a:rPr lang="en-US" sz="1400" i="1" baseline="30000" dirty="0">
                <a:solidFill>
                  <a:srgbClr val="000000"/>
                </a:solidFill>
              </a:rPr>
              <a:t>th</a:t>
            </a:r>
            <a:r>
              <a:rPr lang="en-US" sz="1400" i="1" dirty="0">
                <a:solidFill>
                  <a:srgbClr val="000000"/>
                </a:solidFill>
              </a:rPr>
              <a:t> CROI, </a:t>
            </a:r>
            <a:endParaRPr lang="en-US" sz="1400" i="1" dirty="0" smtClean="0">
              <a:solidFill>
                <a:srgbClr val="000000"/>
              </a:solidFill>
            </a:endParaRPr>
          </a:p>
          <a:p>
            <a:pPr algn="ctr" eaLnBrk="1" hangingPunct="1"/>
            <a:r>
              <a:rPr lang="en-US" sz="1400" i="1" dirty="0" smtClean="0">
                <a:solidFill>
                  <a:srgbClr val="000000"/>
                </a:solidFill>
              </a:rPr>
              <a:t>2012</a:t>
            </a:r>
            <a:r>
              <a:rPr lang="en-US" sz="1400" i="1" dirty="0">
                <a:solidFill>
                  <a:srgbClr val="000000"/>
                </a:solidFill>
              </a:rPr>
              <a:t>, </a:t>
            </a:r>
            <a:r>
              <a:rPr lang="en-US" sz="1400" i="1" dirty="0" smtClean="0">
                <a:solidFill>
                  <a:srgbClr val="000000"/>
                </a:solidFill>
              </a:rPr>
              <a:t>Abstract </a:t>
            </a:r>
            <a:r>
              <a:rPr lang="en-US" sz="1400" i="1" dirty="0">
                <a:solidFill>
                  <a:srgbClr val="000000"/>
                </a:solidFill>
              </a:rPr>
              <a:t>473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10903" y="4171285"/>
            <a:ext cx="2267333" cy="1114331"/>
          </a:xfrm>
          <a:prstGeom prst="rect">
            <a:avLst/>
          </a:prstGeom>
          <a:solidFill>
            <a:schemeClr val="bg1"/>
          </a:solidFill>
          <a:ln w="9525">
            <a:solidFill>
              <a:srgbClr val="000000"/>
            </a:solidFill>
            <a:miter lim="800000"/>
            <a:headEnd/>
            <a:tailEnd/>
          </a:ln>
          <a:extLst/>
        </p:spPr>
        <p:txBody>
          <a:bodyPr wrap="none">
            <a:no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600" b="1" dirty="0" smtClean="0">
                <a:solidFill>
                  <a:srgbClr val="000090"/>
                </a:solidFill>
                <a:cs typeface="Arial" charset="0"/>
              </a:rPr>
              <a:t>Single-Copy Assays </a:t>
            </a:r>
          </a:p>
          <a:p>
            <a:pPr algn="ctr" eaLnBrk="1" hangingPunct="1"/>
            <a:r>
              <a:rPr lang="en-US" sz="1600" b="1" dirty="0" smtClean="0">
                <a:solidFill>
                  <a:srgbClr val="000090"/>
                </a:solidFill>
                <a:cs typeface="Arial" charset="0"/>
              </a:rPr>
              <a:t>in CSF in </a:t>
            </a:r>
          </a:p>
          <a:p>
            <a:pPr algn="ctr" eaLnBrk="1" hangingPunct="1"/>
            <a:r>
              <a:rPr lang="en-US" sz="1600" b="1" dirty="0" smtClean="0">
                <a:solidFill>
                  <a:srgbClr val="000090"/>
                </a:solidFill>
                <a:cs typeface="Arial" charset="0"/>
              </a:rPr>
              <a:t>283 Volunteers Taking </a:t>
            </a:r>
          </a:p>
          <a:p>
            <a:pPr algn="ctr" eaLnBrk="1" hangingPunct="1"/>
            <a:r>
              <a:rPr lang="en-US" sz="1600" b="1" dirty="0" smtClean="0">
                <a:solidFill>
                  <a:srgbClr val="000090"/>
                </a:solidFill>
                <a:cs typeface="Arial" charset="0"/>
              </a:rPr>
              <a:t>Suppressive ART</a:t>
            </a:r>
            <a:endParaRPr lang="en-US" sz="1600" b="1" dirty="0">
              <a:solidFill>
                <a:srgbClr val="000090"/>
              </a:solidFill>
              <a:cs typeface="Arial" charset="0"/>
            </a:endParaRPr>
          </a:p>
        </p:txBody>
      </p:sp>
      <p:sp>
        <p:nvSpPr>
          <p:cNvPr id="17" name="TextBox 4"/>
          <p:cNvSpPr txBox="1">
            <a:spLocks noChangeArrowheads="1"/>
          </p:cNvSpPr>
          <p:nvPr/>
        </p:nvSpPr>
        <p:spPr bwMode="auto">
          <a:xfrm>
            <a:off x="198923" y="5393259"/>
            <a:ext cx="2291293" cy="5318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969" tIns="49986" rIns="99969" bIns="49986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i="1" dirty="0">
                <a:solidFill>
                  <a:srgbClr val="000000"/>
                </a:solidFill>
              </a:rPr>
              <a:t>Letendre et al, </a:t>
            </a:r>
            <a:r>
              <a:rPr lang="en-US" sz="1400" i="1" dirty="0" smtClean="0">
                <a:solidFill>
                  <a:srgbClr val="000000"/>
                </a:solidFill>
              </a:rPr>
              <a:t>16</a:t>
            </a:r>
            <a:r>
              <a:rPr lang="en-US" sz="1400" i="1" baseline="30000" dirty="0" smtClean="0">
                <a:solidFill>
                  <a:srgbClr val="000000"/>
                </a:solidFill>
              </a:rPr>
              <a:t>th</a:t>
            </a:r>
            <a:r>
              <a:rPr lang="en-US" sz="1400" i="1" dirty="0" smtClean="0">
                <a:solidFill>
                  <a:srgbClr val="000000"/>
                </a:solidFill>
              </a:rPr>
              <a:t> </a:t>
            </a:r>
            <a:r>
              <a:rPr lang="en-US" sz="1400" i="1" dirty="0">
                <a:solidFill>
                  <a:srgbClr val="000000"/>
                </a:solidFill>
              </a:rPr>
              <a:t>CROI, </a:t>
            </a:r>
            <a:endParaRPr lang="en-US" sz="1400" i="1" dirty="0" smtClean="0">
              <a:solidFill>
                <a:srgbClr val="000000"/>
              </a:solidFill>
            </a:endParaRPr>
          </a:p>
          <a:p>
            <a:pPr algn="ctr" eaLnBrk="1" hangingPunct="1"/>
            <a:r>
              <a:rPr lang="en-US" sz="1400" i="1" dirty="0" smtClean="0">
                <a:solidFill>
                  <a:srgbClr val="000000"/>
                </a:solidFill>
              </a:rPr>
              <a:t>2009, Abstract 484b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2641" y="90512"/>
            <a:ext cx="3717109" cy="3732230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92641" y="3823599"/>
            <a:ext cx="5241359" cy="2953968"/>
          </a:xfrm>
          <a:prstGeom prst="rect">
            <a:avLst/>
          </a:prstGeom>
          <a:noFill/>
          <a:ln w="28575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Data 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439" y="948067"/>
            <a:ext cx="2625344" cy="2606040"/>
          </a:xfrm>
          <a:prstGeom prst="rect">
            <a:avLst/>
          </a:prstGeom>
        </p:spPr>
      </p:pic>
      <p:pic>
        <p:nvPicPr>
          <p:cNvPr id="5" name="Picture 4" descr="Alt Data 1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1750" y="4055297"/>
            <a:ext cx="2419515" cy="256131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4080" y="2545685"/>
            <a:ext cx="8307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/>
              <a:t>p &lt; 0.001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35184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800" i="1" u="sng" dirty="0" smtClean="0">
                <a:solidFill>
                  <a:srgbClr val="FF0000"/>
                </a:solidFill>
              </a:rPr>
              <a:t>Ideal</a:t>
            </a:r>
            <a:r>
              <a:rPr lang="en-US" sz="3800" dirty="0" smtClean="0">
                <a:solidFill>
                  <a:srgbClr val="FF0000"/>
                </a:solidFill>
              </a:rPr>
              <a:t> </a:t>
            </a:r>
            <a:r>
              <a:rPr lang="en-US" sz="3800" dirty="0" smtClean="0"/>
              <a:t>Characteristics of Analyses </a:t>
            </a:r>
            <a:br>
              <a:rPr lang="en-US" sz="3800" dirty="0" smtClean="0"/>
            </a:br>
            <a:r>
              <a:rPr lang="en-US" sz="3800" dirty="0" smtClean="0"/>
              <a:t>of CNS Effectiveness of ART</a:t>
            </a:r>
            <a:endParaRPr lang="en-US" sz="38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Studies should be randomized and longitudinal</a:t>
            </a:r>
          </a:p>
          <a:p>
            <a:r>
              <a:rPr lang="en-US" dirty="0" smtClean="0"/>
              <a:t>Power and duration should be sufficient</a:t>
            </a:r>
          </a:p>
          <a:p>
            <a:r>
              <a:rPr lang="en-US" dirty="0" smtClean="0"/>
              <a:t>Assessments should be standardized and comprehensive</a:t>
            </a:r>
          </a:p>
          <a:p>
            <a:r>
              <a:rPr lang="en-US" dirty="0" smtClean="0"/>
              <a:t>Drug regimen potency and toxicity should be similar</a:t>
            </a:r>
          </a:p>
          <a:p>
            <a:pPr lvl="1"/>
            <a:r>
              <a:rPr lang="en-US" dirty="0" smtClean="0"/>
              <a:t>For those that focus on CPE, regimens should have the same number of drugs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6761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832444766"/>
              </p:ext>
            </p:extLst>
          </p:nvPr>
        </p:nvGraphicFramePr>
        <p:xfrm>
          <a:off x="154901" y="1068171"/>
          <a:ext cx="8834199" cy="4214527"/>
        </p:xfrm>
        <a:graphic>
          <a:graphicData uri="http://schemas.openxmlformats.org/drawingml/2006/table">
            <a:tbl>
              <a:tblPr firstRow="1" bandRow="1">
                <a:tableStyleId>{EB9631B5-78F2-41C9-869B-9F39066F8104}</a:tableStyleId>
              </a:tblPr>
              <a:tblGrid>
                <a:gridCol w="1105334"/>
                <a:gridCol w="552667"/>
                <a:gridCol w="794079"/>
                <a:gridCol w="496387"/>
                <a:gridCol w="1205512"/>
                <a:gridCol w="2127719"/>
                <a:gridCol w="2552501"/>
              </a:tblGrid>
              <a:tr h="329601">
                <a:tc>
                  <a:txBody>
                    <a:bodyPr/>
                    <a:lstStyle/>
                    <a:p>
                      <a:endParaRPr lang="en-US" sz="1400" b="1" dirty="0">
                        <a:latin typeface="Arial"/>
                        <a:cs typeface="Arial"/>
                      </a:endParaRPr>
                    </a:p>
                  </a:txBody>
                  <a:tcPr marL="91437" marR="91437" marT="45689" marB="45689"/>
                </a:tc>
                <a:tc>
                  <a:txBody>
                    <a:bodyPr/>
                    <a:lstStyle/>
                    <a:p>
                      <a:pPr algn="ctr"/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91437" marR="91437" marT="45689" marB="456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N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91437" marR="91437" marT="45689" marB="456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NP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91437" marR="91437" marT="45689" marB="45689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Duration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91437" marR="91437" marT="45689" marB="45689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Principal Finding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91437" marR="91437" marT="45689" marB="45689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Notes</a:t>
                      </a:r>
                      <a:endParaRPr lang="en-US" sz="1400" dirty="0">
                        <a:latin typeface="Arial"/>
                        <a:cs typeface="Arial"/>
                      </a:endParaRPr>
                    </a:p>
                  </a:txBody>
                  <a:tcPr marL="91437" marR="91437" marT="45689" marB="45689"/>
                </a:tc>
              </a:tr>
              <a:tr h="542301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Ciccarelli</a:t>
                      </a:r>
                      <a:r>
                        <a:rPr lang="en-US" sz="1400" b="1" baseline="30000" dirty="0" smtClean="0">
                          <a:latin typeface="Arial"/>
                          <a:cs typeface="Arial"/>
                        </a:rPr>
                        <a:t>1</a:t>
                      </a:r>
                      <a:endParaRPr lang="en-US" sz="1400" b="1" baseline="3000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C-S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101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C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Beneficial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2010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version stronger than 2008 version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</a:tr>
              <a:tr h="38440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Ciccarelli</a:t>
                      </a:r>
                      <a:r>
                        <a:rPr lang="en-US" sz="1400" b="1" baseline="30000" dirty="0" smtClean="0">
                          <a:latin typeface="Arial"/>
                          <a:cs typeface="Arial"/>
                        </a:rPr>
                        <a:t>2</a:t>
                      </a:r>
                      <a:endParaRPr lang="en-US" sz="1400" b="1" baseline="3000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C-S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215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C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Beneficial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Adjusted CPE using GSS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</a:tr>
              <a:tr h="38440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Casado</a:t>
                      </a:r>
                      <a:r>
                        <a:rPr lang="en-US" sz="1400" b="1" baseline="30000" dirty="0" smtClean="0">
                          <a:latin typeface="Arial"/>
                          <a:cs typeface="Arial"/>
                        </a:rPr>
                        <a:t>3</a:t>
                      </a:r>
                      <a:endParaRPr lang="en-US" sz="1400" b="1" baseline="3000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C-S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69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B</a:t>
                      </a:r>
                      <a:endParaRPr lang="en-US" sz="1400" b="0" dirty="0" smtClean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Trend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toward benefit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Beneficial when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CD4 &lt; 200</a:t>
                      </a:r>
                      <a:endParaRPr lang="en-US" sz="1400" dirty="0" smtClean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</a:tr>
              <a:tr h="508583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Vassallo</a:t>
                      </a:r>
                      <a:r>
                        <a:rPr lang="en-US" sz="1400" b="1" baseline="30000" dirty="0" smtClean="0">
                          <a:latin typeface="Arial"/>
                          <a:cs typeface="Arial"/>
                        </a:rPr>
                        <a:t>4</a:t>
                      </a:r>
                      <a:endParaRPr lang="en-US" sz="1400" b="1" baseline="3000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L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96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C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22 months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Beneficial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~25%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were not </a:t>
                      </a:r>
                      <a:r>
                        <a:rPr lang="en-US" sz="1400" baseline="0" dirty="0" err="1" smtClean="0">
                          <a:latin typeface="Arial"/>
                          <a:cs typeface="Arial"/>
                        </a:rPr>
                        <a:t>virologically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400" dirty="0" smtClean="0">
                          <a:latin typeface="Arial"/>
                          <a:cs typeface="Arial"/>
                        </a:rPr>
                        <a:t>suppressed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</a:tr>
              <a:tr h="38440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Cross</a:t>
                      </a:r>
                      <a:r>
                        <a:rPr lang="en-US" sz="1400" b="1" baseline="30000" dirty="0" smtClean="0">
                          <a:latin typeface="Arial"/>
                          <a:cs typeface="Arial"/>
                        </a:rPr>
                        <a:t>6</a:t>
                      </a:r>
                      <a:endParaRPr lang="en-US" sz="1400" b="1" baseline="3000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L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69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C</a:t>
                      </a:r>
                      <a:endParaRPr lang="en-US" sz="1400" b="0" dirty="0" smtClean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~1 year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No association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Binary transformation only</a:t>
                      </a:r>
                      <a:endParaRPr lang="en-US" sz="1400" dirty="0" smtClean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</a:tr>
              <a:tr h="38440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Ellis</a:t>
                      </a:r>
                      <a:r>
                        <a:rPr lang="en-US" sz="1400" b="1" baseline="30000" dirty="0" smtClean="0">
                          <a:latin typeface="Arial"/>
                          <a:cs typeface="Arial"/>
                        </a:rPr>
                        <a:t>5</a:t>
                      </a:r>
                      <a:endParaRPr lang="en-US" sz="1400" b="1" baseline="3000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RCT</a:t>
                      </a:r>
                      <a:endParaRPr lang="en-US" sz="14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49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C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16 weeks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No association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Beneficial in subgroup</a:t>
                      </a:r>
                      <a:endParaRPr lang="en-US" sz="1400" dirty="0" smtClean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</a:tr>
              <a:tr h="508583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Wilson</a:t>
                      </a:r>
                      <a:r>
                        <a:rPr lang="en-US" sz="1400" b="1" baseline="30000" dirty="0" smtClean="0">
                          <a:latin typeface="Arial"/>
                          <a:cs typeface="Arial"/>
                        </a:rPr>
                        <a:t>7</a:t>
                      </a:r>
                      <a:endParaRPr lang="en-US" sz="1400" b="1" baseline="3000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C-S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118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B</a:t>
                      </a:r>
                      <a:endParaRPr lang="en-US" sz="1400" b="0" dirty="0" smtClean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Detrimental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on 2 tests</a:t>
                      </a:r>
                      <a:endParaRPr lang="en-US" sz="1400" dirty="0" smtClean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latin typeface="Arial"/>
                          <a:cs typeface="Arial"/>
                        </a:rPr>
                        <a:t>Binary transformation only</a:t>
                      </a:r>
                      <a:endParaRPr lang="en-US" sz="1400" baseline="0" dirty="0" smtClean="0">
                        <a:latin typeface="Arial"/>
                        <a:cs typeface="Arial"/>
                      </a:endParaRPr>
                    </a:p>
                    <a:p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Substance users only</a:t>
                      </a:r>
                      <a:endParaRPr lang="en-US" sz="1400" baseline="0" dirty="0" smtClean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</a:tr>
              <a:tr h="38440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Kahouadji</a:t>
                      </a:r>
                      <a:r>
                        <a:rPr lang="en-US" sz="1400" b="1" baseline="30000" dirty="0" smtClean="0">
                          <a:latin typeface="Arial"/>
                          <a:cs typeface="Arial"/>
                        </a:rPr>
                        <a:t>8</a:t>
                      </a:r>
                      <a:endParaRPr lang="en-US" sz="1400" b="1" baseline="3000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C-S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93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B</a:t>
                      </a:r>
                      <a:endParaRPr lang="en-US" sz="1400" b="0" dirty="0" smtClean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Detrimental on 1 test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Methodological</a:t>
                      </a:r>
                      <a:r>
                        <a:rPr lang="en-US" sz="1400" baseline="0" dirty="0" smtClean="0">
                          <a:latin typeface="Arial"/>
                          <a:cs typeface="Arial"/>
                        </a:rPr>
                        <a:t> flaws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</a:tr>
              <a:tr h="384405">
                <a:tc>
                  <a:txBody>
                    <a:bodyPr/>
                    <a:lstStyle/>
                    <a:p>
                      <a:r>
                        <a:rPr lang="en-US" sz="1400" b="1" dirty="0" smtClean="0">
                          <a:latin typeface="Arial"/>
                          <a:cs typeface="Arial"/>
                        </a:rPr>
                        <a:t>Caniglia</a:t>
                      </a:r>
                      <a:r>
                        <a:rPr lang="en-US" sz="1400" b="1" baseline="30000" dirty="0" smtClean="0">
                          <a:latin typeface="Arial"/>
                          <a:cs typeface="Arial"/>
                        </a:rPr>
                        <a:t>9</a:t>
                      </a:r>
                      <a:endParaRPr lang="en-US" sz="1400" b="1" baseline="30000" dirty="0">
                        <a:solidFill>
                          <a:srgbClr val="000090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L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61,938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N</a:t>
                      </a:r>
                      <a:endParaRPr lang="en-US" sz="1400" b="0" dirty="0" smtClean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Detrimental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Arial"/>
                          <a:cs typeface="Arial"/>
                        </a:rPr>
                        <a:t>Absolute risk 1.1% vs. 0.9%</a:t>
                      </a:r>
                      <a:endParaRPr lang="en-US" sz="1400" dirty="0">
                        <a:solidFill>
                          <a:schemeClr val="bg2"/>
                        </a:solidFill>
                        <a:latin typeface="Arial"/>
                        <a:cs typeface="Arial"/>
                      </a:endParaRPr>
                    </a:p>
                  </a:txBody>
                  <a:tcPr marL="91437" marR="91437" marT="45689" marB="45689" anchor="ctr"/>
                </a:tc>
              </a:tr>
            </a:tbl>
          </a:graphicData>
        </a:graphic>
      </p:graphicFrame>
      <p:sp>
        <p:nvSpPr>
          <p:cNvPr id="88144" name="Title 1"/>
          <p:cNvSpPr>
            <a:spLocks noGrp="1"/>
          </p:cNvSpPr>
          <p:nvPr>
            <p:ph type="title" idx="4294967295"/>
          </p:nvPr>
        </p:nvSpPr>
        <p:spPr>
          <a:xfrm>
            <a:off x="76200" y="55161"/>
            <a:ext cx="8991600" cy="855663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Franklin Gothic Medium" charset="0"/>
              </a:rPr>
              <a:t>Recent </a:t>
            </a:r>
            <a:r>
              <a:rPr lang="en-US" dirty="0" smtClean="0">
                <a:solidFill>
                  <a:srgbClr val="000090"/>
                </a:solidFill>
                <a:latin typeface="Franklin Gothic Medium" charset="0"/>
              </a:rPr>
              <a:t>Reports Have </a:t>
            </a:r>
            <a:r>
              <a:rPr lang="en-US" dirty="0" smtClean="0">
                <a:latin typeface="Franklin Gothic Medium" charset="0"/>
              </a:rPr>
              <a:t>Mixed </a:t>
            </a:r>
            <a:r>
              <a:rPr lang="en-US" dirty="0">
                <a:latin typeface="Franklin Gothic Medium" charset="0"/>
              </a:rPr>
              <a:t>Findings </a:t>
            </a:r>
            <a:endParaRPr lang="en-US" dirty="0">
              <a:solidFill>
                <a:srgbClr val="000090"/>
              </a:solidFill>
              <a:latin typeface="Franklin Gothic Medium" charset="0"/>
            </a:endParaRPr>
          </a:p>
        </p:txBody>
      </p:sp>
      <p:sp>
        <p:nvSpPr>
          <p:cNvPr id="88141" name="TextBox 4"/>
          <p:cNvSpPr txBox="1">
            <a:spLocks noChangeArrowheads="1"/>
          </p:cNvSpPr>
          <p:nvPr/>
        </p:nvSpPr>
        <p:spPr bwMode="auto">
          <a:xfrm>
            <a:off x="379555" y="5871622"/>
            <a:ext cx="865649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i="1" baseline="30000" dirty="0"/>
              <a:t>1</a:t>
            </a:r>
            <a:r>
              <a:rPr lang="en-US" sz="1400" i="1" dirty="0" smtClean="0"/>
              <a:t>Ciccarelli </a:t>
            </a:r>
            <a:r>
              <a:rPr lang="en-US" sz="1400" i="1" dirty="0"/>
              <a:t>et al, Antiviral Therapy 2013, 18: 153-160; </a:t>
            </a:r>
            <a:r>
              <a:rPr lang="en-US" sz="1400" i="1" baseline="30000" dirty="0" smtClean="0"/>
              <a:t>2</a:t>
            </a:r>
            <a:r>
              <a:rPr lang="en-US" sz="1400" i="1" dirty="0" smtClean="0"/>
              <a:t>Ciccarelli </a:t>
            </a:r>
            <a:r>
              <a:rPr lang="en-US" sz="1400" i="1" dirty="0"/>
              <a:t>et al, 20</a:t>
            </a:r>
            <a:r>
              <a:rPr lang="en-US" sz="1400" i="1" baseline="30000" dirty="0"/>
              <a:t>th</a:t>
            </a:r>
            <a:r>
              <a:rPr lang="en-US" sz="1400" i="1" dirty="0"/>
              <a:t> CROI 2013, Abstract </a:t>
            </a:r>
            <a:r>
              <a:rPr lang="en-US" sz="1400" i="1" dirty="0" smtClean="0"/>
              <a:t>405; </a:t>
            </a:r>
            <a:r>
              <a:rPr lang="en-US" sz="1400" i="1" baseline="30000" dirty="0" smtClean="0"/>
              <a:t>3</a:t>
            </a:r>
            <a:r>
              <a:rPr lang="en-US" sz="1400" i="1" dirty="0" smtClean="0"/>
              <a:t>Casado </a:t>
            </a:r>
            <a:r>
              <a:rPr lang="en-US" sz="1400" i="1" dirty="0"/>
              <a:t>et al, </a:t>
            </a:r>
            <a:r>
              <a:rPr lang="en-US" sz="1400" i="1" dirty="0" smtClean="0"/>
              <a:t>J </a:t>
            </a:r>
            <a:r>
              <a:rPr lang="en-US" sz="1400" i="1" dirty="0" err="1" smtClean="0"/>
              <a:t>Neurovirol</a:t>
            </a:r>
            <a:r>
              <a:rPr lang="en-US" sz="1400" i="1" dirty="0" smtClean="0"/>
              <a:t> 2014, 20: 54-61; </a:t>
            </a:r>
            <a:r>
              <a:rPr lang="en-US" sz="1400" i="1" baseline="30000" dirty="0" smtClean="0"/>
              <a:t>4</a:t>
            </a:r>
            <a:r>
              <a:rPr lang="en-US" sz="1400" i="1" dirty="0" smtClean="0"/>
              <a:t>Vassallo </a:t>
            </a:r>
            <a:r>
              <a:rPr lang="en-US" sz="1400" i="1" dirty="0"/>
              <a:t>et al, </a:t>
            </a:r>
            <a:r>
              <a:rPr lang="en-US" sz="1400" i="1" dirty="0" smtClean="0"/>
              <a:t>AIDS 2014, </a:t>
            </a:r>
            <a:r>
              <a:rPr lang="en-US" sz="1400" i="1" dirty="0"/>
              <a:t>28(4):493-501</a:t>
            </a:r>
            <a:r>
              <a:rPr lang="en-US" sz="1400" i="1" dirty="0" smtClean="0"/>
              <a:t>; </a:t>
            </a:r>
            <a:r>
              <a:rPr lang="en-US" sz="1400" i="1" baseline="30000" dirty="0" smtClean="0"/>
              <a:t>5</a:t>
            </a:r>
            <a:r>
              <a:rPr lang="en-US" sz="1400" i="1" dirty="0" smtClean="0"/>
              <a:t>Ellis </a:t>
            </a:r>
            <a:r>
              <a:rPr lang="en-US" sz="1400" i="1" dirty="0"/>
              <a:t>et al, </a:t>
            </a:r>
            <a:r>
              <a:rPr lang="en-US" sz="1400" i="1" dirty="0" err="1"/>
              <a:t>Clin</a:t>
            </a:r>
            <a:r>
              <a:rPr lang="en-US" sz="1400" i="1" dirty="0"/>
              <a:t> Infect Dis. </a:t>
            </a:r>
            <a:r>
              <a:rPr lang="en-US" sz="1400" i="1" dirty="0" smtClean="0"/>
              <a:t>2014;58</a:t>
            </a:r>
            <a:r>
              <a:rPr lang="en-US" sz="1400" i="1" dirty="0"/>
              <a:t>(7):1015-22;  </a:t>
            </a:r>
            <a:r>
              <a:rPr lang="en-US" sz="1400" i="1" baseline="30000" dirty="0" smtClean="0"/>
              <a:t>6</a:t>
            </a:r>
            <a:r>
              <a:rPr lang="en-US" sz="1400" i="1" dirty="0" smtClean="0"/>
              <a:t>Cross </a:t>
            </a:r>
            <a:r>
              <a:rPr lang="en-US" sz="1400" i="1" dirty="0"/>
              <a:t>et </a:t>
            </a:r>
            <a:r>
              <a:rPr lang="en-US" sz="1400" i="1" dirty="0" smtClean="0"/>
              <a:t>al,</a:t>
            </a:r>
            <a:r>
              <a:rPr lang="da-DK" sz="1400" i="1" dirty="0" smtClean="0"/>
              <a:t> </a:t>
            </a:r>
            <a:r>
              <a:rPr lang="da-DK" sz="1400" i="1" dirty="0"/>
              <a:t>S </a:t>
            </a:r>
            <a:r>
              <a:rPr lang="da-DK" sz="1400" i="1" dirty="0" err="1"/>
              <a:t>Afr</a:t>
            </a:r>
            <a:r>
              <a:rPr lang="da-DK" sz="1400" i="1" dirty="0"/>
              <a:t> Med J 2013;103(10):758-762; </a:t>
            </a:r>
            <a:r>
              <a:rPr lang="en-US" sz="1400" i="1" baseline="30000" dirty="0"/>
              <a:t>7</a:t>
            </a:r>
            <a:r>
              <a:rPr lang="da-DK" sz="1400" i="1" dirty="0" smtClean="0"/>
              <a:t>Wilson </a:t>
            </a:r>
            <a:r>
              <a:rPr lang="da-DK" sz="1400" i="1" dirty="0"/>
              <a:t>et al</a:t>
            </a:r>
            <a:r>
              <a:rPr lang="da-DK" sz="1400" i="1" dirty="0" smtClean="0"/>
              <a:t>, J </a:t>
            </a:r>
            <a:r>
              <a:rPr lang="da-DK" sz="1400" i="1" dirty="0" err="1" smtClean="0"/>
              <a:t>Clin</a:t>
            </a:r>
            <a:r>
              <a:rPr lang="da-DK" sz="1400" i="1" dirty="0" smtClean="0"/>
              <a:t> </a:t>
            </a:r>
            <a:r>
              <a:rPr lang="da-DK" sz="1400" i="1" dirty="0" err="1" smtClean="0"/>
              <a:t>Experim</a:t>
            </a:r>
            <a:r>
              <a:rPr lang="da-DK" sz="1400" i="1" dirty="0" smtClean="0"/>
              <a:t> </a:t>
            </a:r>
            <a:r>
              <a:rPr lang="da-DK" sz="1400" i="1" dirty="0" err="1" smtClean="0"/>
              <a:t>Neuropsych</a:t>
            </a:r>
            <a:r>
              <a:rPr lang="da-DK" sz="1400" i="1" dirty="0" smtClean="0"/>
              <a:t> 2013, </a:t>
            </a:r>
            <a:r>
              <a:rPr lang="en-US" sz="1400" dirty="0" smtClean="0"/>
              <a:t>35:</a:t>
            </a:r>
            <a:r>
              <a:rPr lang="en-US" sz="1400" dirty="0"/>
              <a:t>915-</a:t>
            </a:r>
            <a:r>
              <a:rPr lang="en-US" sz="1400" dirty="0" smtClean="0"/>
              <a:t>25</a:t>
            </a:r>
            <a:r>
              <a:rPr lang="da-DK" sz="1400" i="1" dirty="0" smtClean="0"/>
              <a:t>, </a:t>
            </a:r>
            <a:r>
              <a:rPr lang="da-DK" sz="1400" i="1" baseline="30000" dirty="0" smtClean="0"/>
              <a:t>8</a:t>
            </a:r>
            <a:r>
              <a:rPr lang="en-US" sz="1400" i="1" dirty="0" err="1" smtClean="0"/>
              <a:t>Kahouadji</a:t>
            </a:r>
            <a:r>
              <a:rPr lang="en-US" sz="1400" i="1" dirty="0" smtClean="0"/>
              <a:t> </a:t>
            </a:r>
            <a:r>
              <a:rPr lang="en-US" sz="1400" i="1" dirty="0"/>
              <a:t>et al, HIV Medicine 2013, 14: 311-</a:t>
            </a:r>
            <a:r>
              <a:rPr lang="en-US" sz="1400" i="1" dirty="0" smtClean="0"/>
              <a:t>5. </a:t>
            </a:r>
            <a:r>
              <a:rPr lang="da-DK" sz="1400" i="1" dirty="0" smtClean="0"/>
              <a:t>  </a:t>
            </a:r>
            <a:endParaRPr lang="en-US" sz="1400" i="1" dirty="0"/>
          </a:p>
        </p:txBody>
      </p:sp>
      <p:sp>
        <p:nvSpPr>
          <p:cNvPr id="88142" name="TextBox 1"/>
          <p:cNvSpPr txBox="1">
            <a:spLocks noChangeArrowheads="1"/>
          </p:cNvSpPr>
          <p:nvPr/>
        </p:nvSpPr>
        <p:spPr bwMode="auto">
          <a:xfrm>
            <a:off x="1092797" y="5406322"/>
            <a:ext cx="7852211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300" dirty="0"/>
              <a:t>C-S = Cross-sectional, L = Longitudinal, RCT = Randomized clinical trial, C = Comprehensive, B = </a:t>
            </a:r>
            <a:r>
              <a:rPr lang="en-US" sz="1300" dirty="0" smtClean="0"/>
              <a:t>Brief,</a:t>
            </a:r>
          </a:p>
          <a:p>
            <a:pPr algn="r" eaLnBrk="1" hangingPunct="1"/>
            <a:r>
              <a:rPr lang="en-US" sz="1300" dirty="0" smtClean="0"/>
              <a:t>N = None, GSS = Genotype Susceptibility Score</a:t>
            </a:r>
            <a:endParaRPr lang="en-US" sz="1300" dirty="0"/>
          </a:p>
        </p:txBody>
      </p:sp>
      <p:sp>
        <p:nvSpPr>
          <p:cNvPr id="10" name="Rounded Rectangle 9"/>
          <p:cNvSpPr/>
          <p:nvPr/>
        </p:nvSpPr>
        <p:spPr>
          <a:xfrm>
            <a:off x="115994" y="3625926"/>
            <a:ext cx="8915400" cy="35661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61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94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Maraviroc Intensification </a:t>
            </a:r>
            <a:br>
              <a:rPr lang="en-US" sz="3600" dirty="0" smtClean="0"/>
            </a:br>
            <a:r>
              <a:rPr lang="en-US" sz="3600" dirty="0" smtClean="0"/>
              <a:t>May Be Beneficial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5744" y="3906028"/>
            <a:ext cx="4564335" cy="2411847"/>
          </a:xfrm>
        </p:spPr>
        <p:txBody>
          <a:bodyPr/>
          <a:lstStyle/>
          <a:p>
            <a:pPr marL="227013" indent="-227013"/>
            <a:r>
              <a:rPr lang="en-US" sz="1600" dirty="0" smtClean="0"/>
              <a:t>Open-label, single-arm intensification trial with MVC In </a:t>
            </a:r>
            <a:r>
              <a:rPr lang="en-US" sz="1600" dirty="0"/>
              <a:t>12 </a:t>
            </a:r>
            <a:r>
              <a:rPr lang="en-US" sz="1600" dirty="0" smtClean="0"/>
              <a:t>adults on suppressive ART</a:t>
            </a:r>
          </a:p>
          <a:p>
            <a:pPr marL="227013" indent="-227013"/>
            <a:r>
              <a:rPr lang="en-US" sz="1600" dirty="0" smtClean="0"/>
              <a:t>Reduced circulating intermediate and</a:t>
            </a:r>
            <a:r>
              <a:rPr lang="en-US" sz="1600" dirty="0"/>
              <a:t> </a:t>
            </a:r>
            <a:r>
              <a:rPr lang="en-US" sz="1600" dirty="0" err="1" smtClean="0"/>
              <a:t>nonclassical</a:t>
            </a:r>
            <a:r>
              <a:rPr lang="en-US" sz="1600" dirty="0" smtClean="0"/>
              <a:t> CD16-expressing </a:t>
            </a:r>
            <a:r>
              <a:rPr lang="en-US" sz="1600" dirty="0"/>
              <a:t>monocytes, </a:t>
            </a:r>
            <a:r>
              <a:rPr lang="en-US" sz="1600" dirty="0" smtClean="0"/>
              <a:t>monocyte </a:t>
            </a:r>
            <a:r>
              <a:rPr lang="en-US" sz="1600" dirty="0"/>
              <a:t>HIV </a:t>
            </a:r>
            <a:r>
              <a:rPr lang="en-US" sz="1600" dirty="0" smtClean="0"/>
              <a:t>DNA content and sCD163 by </a:t>
            </a:r>
            <a:r>
              <a:rPr lang="en-US" sz="1600" dirty="0"/>
              <a:t>24 </a:t>
            </a:r>
            <a:r>
              <a:rPr lang="en-US" sz="1600" dirty="0" smtClean="0"/>
              <a:t>weeks</a:t>
            </a:r>
          </a:p>
          <a:p>
            <a:pPr marL="227013" indent="-227013"/>
            <a:r>
              <a:rPr lang="en-US" sz="1600" dirty="0" smtClean="0"/>
              <a:t>This </a:t>
            </a:r>
            <a:r>
              <a:rPr lang="en-US" sz="1600" dirty="0"/>
              <a:t>was associated with </a:t>
            </a:r>
            <a:r>
              <a:rPr lang="en-US" sz="1600" dirty="0" smtClean="0"/>
              <a:t>significant improvement </a:t>
            </a:r>
            <a:r>
              <a:rPr lang="en-US" sz="1600" dirty="0"/>
              <a:t>in NP performance </a:t>
            </a:r>
            <a:r>
              <a:rPr lang="en-US" sz="1600" dirty="0" smtClean="0"/>
              <a:t>in the 6 </a:t>
            </a:r>
            <a:r>
              <a:rPr lang="en-US" sz="1600" dirty="0"/>
              <a:t>subjects </a:t>
            </a:r>
            <a:r>
              <a:rPr lang="en-US" sz="1600" dirty="0" smtClean="0"/>
              <a:t>who had mild </a:t>
            </a:r>
            <a:r>
              <a:rPr lang="en-US" sz="1600" dirty="0"/>
              <a:t>to moderate </a:t>
            </a:r>
            <a:r>
              <a:rPr lang="en-US" sz="1600" dirty="0" smtClean="0"/>
              <a:t>cognitive impairment</a:t>
            </a:r>
            <a:r>
              <a:rPr lang="en-US" sz="1600" dirty="0"/>
              <a:t>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199" y="3906028"/>
            <a:ext cx="4349041" cy="2643992"/>
          </a:xfrm>
        </p:spPr>
        <p:txBody>
          <a:bodyPr/>
          <a:lstStyle/>
          <a:p>
            <a:r>
              <a:rPr lang="en-US" sz="1600" dirty="0" smtClean="0"/>
              <a:t>12 </a:t>
            </a:r>
            <a:r>
              <a:rPr lang="en-US" sz="1600" dirty="0"/>
              <a:t>month </a:t>
            </a:r>
            <a:r>
              <a:rPr lang="en-US" sz="1600" dirty="0" smtClean="0"/>
              <a:t>prospective open-label, randomized, placebo-controlled trial</a:t>
            </a:r>
            <a:endParaRPr lang="en-US" sz="1600" dirty="0"/>
          </a:p>
          <a:p>
            <a:r>
              <a:rPr lang="en-US" sz="1600" dirty="0" smtClean="0"/>
              <a:t>14 adults on suppressive ART </a:t>
            </a:r>
            <a:r>
              <a:rPr lang="en-US" sz="1600" dirty="0"/>
              <a:t>with recent progression to </a:t>
            </a:r>
            <a:r>
              <a:rPr lang="en-US" sz="1600" dirty="0" smtClean="0"/>
              <a:t>HAND completed the trial</a:t>
            </a:r>
            <a:endParaRPr lang="en-US" sz="1600" dirty="0"/>
          </a:p>
          <a:p>
            <a:r>
              <a:rPr lang="en-US" sz="1600" dirty="0"/>
              <a:t>L</a:t>
            </a:r>
            <a:r>
              <a:rPr lang="en-US" sz="1600" dirty="0" smtClean="0"/>
              <a:t>arge effect (d 0.77) </a:t>
            </a:r>
            <a:r>
              <a:rPr lang="en-US" sz="1600" dirty="0"/>
              <a:t>at 6-months and moderate effect at 12-months </a:t>
            </a:r>
            <a:r>
              <a:rPr lang="en-US" sz="1600" dirty="0" smtClean="0"/>
              <a:t>(d 0.55)</a:t>
            </a:r>
          </a:p>
          <a:p>
            <a:pPr lvl="1"/>
            <a:r>
              <a:rPr lang="en-US" sz="1400" dirty="0" smtClean="0"/>
              <a:t>Arm x Time interaction: p &lt; 0.05</a:t>
            </a:r>
            <a:endParaRPr lang="en-US" sz="1200" dirty="0"/>
          </a:p>
          <a:p>
            <a:r>
              <a:rPr lang="en-US" sz="1600" dirty="0" smtClean="0"/>
              <a:t>Glutamate </a:t>
            </a:r>
            <a:r>
              <a:rPr lang="en-US" sz="1600" dirty="0"/>
              <a:t>concentration </a:t>
            </a:r>
            <a:r>
              <a:rPr lang="en-US" sz="1600" dirty="0" smtClean="0"/>
              <a:t>in </a:t>
            </a:r>
            <a:r>
              <a:rPr lang="en-US" sz="1600" dirty="0"/>
              <a:t>BG was stable in MA arm but increased in control arm at 12-months </a:t>
            </a:r>
          </a:p>
        </p:txBody>
      </p:sp>
      <p:sp>
        <p:nvSpPr>
          <p:cNvPr id="5" name="Text Box 1068"/>
          <p:cNvSpPr txBox="1">
            <a:spLocks noChangeArrowheads="1"/>
          </p:cNvSpPr>
          <p:nvPr/>
        </p:nvSpPr>
        <p:spPr bwMode="auto">
          <a:xfrm>
            <a:off x="436039" y="6511181"/>
            <a:ext cx="3927981" cy="31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953" tIns="49976" rIns="99953" bIns="49976">
            <a:spAutoFit/>
          </a:bodyPr>
          <a:lstStyle>
            <a:lvl1pPr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i="1" dirty="0" err="1" smtClean="0">
                <a:solidFill>
                  <a:prstClr val="black"/>
                </a:solidFill>
              </a:rPr>
              <a:t>Ndhlovu</a:t>
            </a:r>
            <a:r>
              <a:rPr lang="en-US" sz="1400" i="1" dirty="0" smtClean="0">
                <a:solidFill>
                  <a:prstClr val="black"/>
                </a:solidFill>
              </a:rPr>
              <a:t> et </a:t>
            </a:r>
            <a:r>
              <a:rPr lang="en-US" sz="1400" i="1" dirty="0">
                <a:solidFill>
                  <a:prstClr val="black"/>
                </a:solidFill>
              </a:rPr>
              <a:t>al, </a:t>
            </a:r>
            <a:r>
              <a:rPr lang="fr-FR" sz="1400" i="1" dirty="0">
                <a:solidFill>
                  <a:prstClr val="black"/>
                </a:solidFill>
              </a:rPr>
              <a:t>J </a:t>
            </a:r>
            <a:r>
              <a:rPr lang="fr-FR" sz="1400" i="1" dirty="0" err="1">
                <a:solidFill>
                  <a:prstClr val="black"/>
                </a:solidFill>
              </a:rPr>
              <a:t>Neurovirol</a:t>
            </a:r>
            <a:r>
              <a:rPr lang="fr-FR" sz="1400" i="1" dirty="0">
                <a:solidFill>
                  <a:prstClr val="black"/>
                </a:solidFill>
              </a:rPr>
              <a:t>. </a:t>
            </a:r>
            <a:r>
              <a:rPr lang="fr-FR" sz="1400" i="1" dirty="0" smtClean="0">
                <a:solidFill>
                  <a:prstClr val="black"/>
                </a:solidFill>
              </a:rPr>
              <a:t>2014;20</a:t>
            </a:r>
            <a:r>
              <a:rPr lang="fr-FR" sz="1400" i="1" dirty="0">
                <a:solidFill>
                  <a:prstClr val="black"/>
                </a:solidFill>
              </a:rPr>
              <a:t>(6):571-82</a:t>
            </a:r>
            <a:endParaRPr lang="en-US" sz="1400" i="1" dirty="0">
              <a:solidFill>
                <a:prstClr val="black"/>
              </a:solidFill>
            </a:endParaRPr>
          </a:p>
        </p:txBody>
      </p:sp>
      <p:pic>
        <p:nvPicPr>
          <p:cNvPr id="7" name="Picture 6" descr="Screen Shot 2015-03-19 at 9.17.59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34"/>
          <a:stretch/>
        </p:blipFill>
        <p:spPr>
          <a:xfrm>
            <a:off x="557852" y="1162663"/>
            <a:ext cx="3200400" cy="2661523"/>
          </a:xfrm>
          <a:prstGeom prst="rect">
            <a:avLst/>
          </a:prstGeom>
        </p:spPr>
      </p:pic>
      <p:sp>
        <p:nvSpPr>
          <p:cNvPr id="8" name="Text Box 1068"/>
          <p:cNvSpPr txBox="1">
            <a:spLocks noChangeArrowheads="1"/>
          </p:cNvSpPr>
          <p:nvPr/>
        </p:nvSpPr>
        <p:spPr bwMode="auto">
          <a:xfrm>
            <a:off x="5341252" y="6511181"/>
            <a:ext cx="3212553" cy="31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953" tIns="49976" rIns="99953" bIns="49976">
            <a:spAutoFit/>
          </a:bodyPr>
          <a:lstStyle>
            <a:lvl1pPr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i="1" dirty="0" smtClean="0">
                <a:solidFill>
                  <a:prstClr val="black"/>
                </a:solidFill>
              </a:rPr>
              <a:t>Gates et </a:t>
            </a:r>
            <a:r>
              <a:rPr lang="en-US" sz="1400" i="1" dirty="0">
                <a:solidFill>
                  <a:prstClr val="black"/>
                </a:solidFill>
              </a:rPr>
              <a:t>al, </a:t>
            </a:r>
            <a:r>
              <a:rPr lang="fr-FR" sz="1400" i="1" dirty="0" smtClean="0">
                <a:solidFill>
                  <a:prstClr val="black"/>
                </a:solidFill>
              </a:rPr>
              <a:t>CROI 2015. Abstract 441</a:t>
            </a:r>
            <a:endParaRPr lang="en-US" sz="1400" i="1" dirty="0">
              <a:solidFill>
                <a:prstClr val="black"/>
              </a:solidFill>
            </a:endParaRPr>
          </a:p>
        </p:txBody>
      </p:sp>
      <p:pic>
        <p:nvPicPr>
          <p:cNvPr id="9" name="Picture 8" descr="Screen Shot 2015-03-19 at 9.27.27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3509" y="1082742"/>
            <a:ext cx="3200400" cy="2741444"/>
          </a:xfrm>
          <a:prstGeom prst="rect">
            <a:avLst/>
          </a:prstGeom>
        </p:spPr>
      </p:pic>
      <p:pic>
        <p:nvPicPr>
          <p:cNvPr id="10" name="Picture 9" descr="Screen Shot 2015-03-19 at 9.27.50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6709" y="1082742"/>
            <a:ext cx="914400" cy="399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08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31106" y="2645168"/>
            <a:ext cx="5784932" cy="1857306"/>
          </a:xfrm>
          <a:prstGeom prst="roundRect">
            <a:avLst/>
          </a:prstGeom>
          <a:solidFill>
            <a:srgbClr val="ADD1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6524"/>
            <a:ext cx="9144000" cy="1143000"/>
          </a:xfrm>
        </p:spPr>
        <p:txBody>
          <a:bodyPr anchor="t">
            <a:noAutofit/>
          </a:bodyPr>
          <a:lstStyle/>
          <a:p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Clinical Trial of CNS Penetrating ART to </a:t>
            </a:r>
            <a:r>
              <a:rPr lang="en-US" sz="4000" b="1" dirty="0" smtClean="0">
                <a:latin typeface="Arial"/>
                <a:cs typeface="Arial"/>
              </a:rPr>
              <a:t>Prevent</a:t>
            </a:r>
            <a:r>
              <a:rPr lang="en-US" sz="4000" b="1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4000" b="1" dirty="0" smtClean="0">
                <a:solidFill>
                  <a:srgbClr val="000090"/>
                </a:solidFill>
                <a:latin typeface="Arial"/>
                <a:cs typeface="Arial"/>
              </a:rPr>
              <a:t>HAND in China</a:t>
            </a:r>
            <a:endParaRPr lang="en-US" sz="28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3" name="Oval 2"/>
          <p:cNvSpPr>
            <a:spLocks/>
          </p:cNvSpPr>
          <p:nvPr/>
        </p:nvSpPr>
        <p:spPr>
          <a:xfrm>
            <a:off x="1539905" y="3174473"/>
            <a:ext cx="822960" cy="822960"/>
          </a:xfrm>
          <a:prstGeom prst="ellipse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white"/>
                </a:solidFill>
                <a:latin typeface="Arial"/>
                <a:cs typeface="Arial"/>
              </a:rPr>
              <a:t>R</a:t>
            </a:r>
            <a:endParaRPr lang="en-US" sz="2800" b="1" dirty="0">
              <a:solidFill>
                <a:prstClr val="white"/>
              </a:solidFill>
              <a:latin typeface="Arial"/>
              <a:cs typeface="Arial"/>
            </a:endParaRPr>
          </a:p>
        </p:txBody>
      </p:sp>
      <p:cxnSp>
        <p:nvCxnSpPr>
          <p:cNvPr id="5" name="Straight Arrow Connector 4"/>
          <p:cNvCxnSpPr>
            <a:stCxn id="3" idx="6"/>
            <a:endCxn id="14" idx="1"/>
          </p:cNvCxnSpPr>
          <p:nvPr/>
        </p:nvCxnSpPr>
        <p:spPr>
          <a:xfrm flipV="1">
            <a:off x="2362865" y="3012109"/>
            <a:ext cx="945400" cy="573844"/>
          </a:xfrm>
          <a:prstGeom prst="straightConnector1">
            <a:avLst/>
          </a:prstGeom>
          <a:ln w="44450">
            <a:solidFill>
              <a:srgbClr val="00009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>
            <a:stCxn id="3" idx="6"/>
            <a:endCxn id="16" idx="1"/>
          </p:cNvCxnSpPr>
          <p:nvPr/>
        </p:nvCxnSpPr>
        <p:spPr>
          <a:xfrm>
            <a:off x="2362865" y="3585953"/>
            <a:ext cx="945400" cy="466721"/>
          </a:xfrm>
          <a:prstGeom prst="straightConnector1">
            <a:avLst/>
          </a:prstGeom>
          <a:ln w="44450">
            <a:solidFill>
              <a:srgbClr val="000090"/>
            </a:solidFill>
            <a:tailEnd type="stealth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3308265" y="2658166"/>
            <a:ext cx="27751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Efavirenz + Tenofovir</a:t>
            </a:r>
          </a:p>
          <a:p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       + 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Lamivudine</a:t>
            </a:r>
            <a:endParaRPr lang="en-US" sz="20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308265" y="3698731"/>
            <a:ext cx="31562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Nevirapine + Zidovudine</a:t>
            </a:r>
            <a:endParaRPr lang="en-US" sz="2000" b="1" dirty="0">
              <a:solidFill>
                <a:srgbClr val="000090"/>
              </a:solidFill>
              <a:latin typeface="Arial"/>
              <a:cs typeface="Arial"/>
            </a:endParaRPr>
          </a:p>
          <a:p>
            <a:r>
              <a:rPr lang="en-US" sz="2000" b="1" dirty="0">
                <a:solidFill>
                  <a:srgbClr val="000090"/>
                </a:solidFill>
                <a:latin typeface="Arial"/>
                <a:cs typeface="Arial"/>
              </a:rPr>
              <a:t> 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       + </a:t>
            </a:r>
            <a:r>
              <a:rPr lang="en-US" sz="2000" b="1" dirty="0" smtClean="0">
                <a:solidFill>
                  <a:srgbClr val="000090"/>
                </a:solidFill>
                <a:latin typeface="Arial"/>
                <a:cs typeface="Arial"/>
              </a:rPr>
              <a:t>Lamivudine</a:t>
            </a:r>
            <a:endParaRPr lang="en-US" sz="2000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54913" y="1618315"/>
            <a:ext cx="4537318" cy="931580"/>
          </a:xfrm>
          <a:prstGeom prst="rect">
            <a:avLst/>
          </a:prstGeom>
          <a:solidFill>
            <a:srgbClr val="FFFA8C"/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250 HIV+ Adults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ART Naive, CD4 &lt; 350/mm</a:t>
            </a:r>
            <a:r>
              <a:rPr lang="en-US" b="1" baseline="30000" dirty="0" smtClean="0">
                <a:solidFill>
                  <a:prstClr val="black"/>
                </a:solidFill>
                <a:latin typeface="Arial"/>
                <a:cs typeface="Arial"/>
              </a:rPr>
              <a:t>3</a:t>
            </a:r>
          </a:p>
          <a:p>
            <a:pPr algn="ctr"/>
            <a:r>
              <a:rPr lang="en-US" b="1" i="1" u="sng" dirty="0" smtClean="0">
                <a:solidFill>
                  <a:prstClr val="black"/>
                </a:solidFill>
                <a:latin typeface="Arial"/>
                <a:cs typeface="Arial"/>
              </a:rPr>
              <a:t>Normal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 Neurocognitive Performance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10555" y="4660801"/>
            <a:ext cx="6226035" cy="1783080"/>
          </a:xfrm>
          <a:prstGeom prst="rect">
            <a:avLst/>
          </a:prstGeom>
          <a:solidFill>
            <a:srgbClr val="FFFA8C"/>
          </a:solidFill>
        </p:spPr>
        <p:txBody>
          <a:bodyPr wrap="none" rtlCol="0">
            <a:noAutofit/>
          </a:bodyPr>
          <a:lstStyle/>
          <a:p>
            <a:pPr algn="ctr"/>
            <a:r>
              <a:rPr lang="en-US" b="1" u="sng" dirty="0" smtClean="0">
                <a:solidFill>
                  <a:prstClr val="black"/>
                </a:solidFill>
                <a:latin typeface="Arial"/>
                <a:cs typeface="Arial"/>
              </a:rPr>
              <a:t>Follow-up</a:t>
            </a:r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: 96 Weeks at 2 Hospitals in Beijing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Safety Assessments &amp; Data Safety Monitoring Board</a:t>
            </a: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Standardized Neurocognitive Testing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Functional Assessments</a:t>
            </a:r>
          </a:p>
          <a:p>
            <a:pPr algn="ctr"/>
            <a:r>
              <a:rPr lang="en-US" b="1" dirty="0" smtClean="0">
                <a:solidFill>
                  <a:srgbClr val="6A6A6A"/>
                </a:solidFill>
                <a:latin typeface="Arial"/>
                <a:cs typeface="Arial"/>
              </a:rPr>
              <a:t>Targeted Pharmacogenetics</a:t>
            </a:r>
          </a:p>
          <a:p>
            <a:pPr algn="ctr"/>
            <a:r>
              <a:rPr lang="en-US" b="1" dirty="0" smtClean="0">
                <a:solidFill>
                  <a:srgbClr val="6A6A6A"/>
                </a:solidFill>
                <a:latin typeface="Arial"/>
                <a:cs typeface="Arial"/>
              </a:rPr>
              <a:t>Inflammation Biomarkers in Blood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02397" y="3390954"/>
            <a:ext cx="1405829" cy="307777"/>
          </a:xfrm>
          <a:prstGeom prst="rect">
            <a:avLst/>
          </a:prstGeom>
          <a:noFill/>
          <a:ln>
            <a:noFill/>
          </a:ln>
        </p:spPr>
        <p:txBody>
          <a:bodyPr wrap="none" lIns="91440" tIns="0" rIns="91440" bIns="0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DF0209"/>
                </a:solidFill>
                <a:latin typeface="Calibri"/>
              </a:rPr>
              <a:t>Open-Label</a:t>
            </a:r>
            <a:endParaRPr lang="en-US" sz="2000" b="1" dirty="0">
              <a:solidFill>
                <a:srgbClr val="DF0209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24572" y="2515178"/>
            <a:ext cx="2046115" cy="210332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0" lvl="1"/>
            <a:r>
              <a:rPr lang="en-US" b="1" dirty="0" smtClean="0">
                <a:solidFill>
                  <a:srgbClr val="DF0209"/>
                </a:solidFill>
                <a:latin typeface="Arial"/>
                <a:cs typeface="Arial"/>
              </a:rPr>
              <a:t>Blinded to Treatment Arm:</a:t>
            </a:r>
            <a:r>
              <a:rPr lang="en-US" dirty="0" smtClean="0">
                <a:solidFill>
                  <a:srgbClr val="DF0209"/>
                </a:solidFill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Investigators from US, China CDC, </a:t>
            </a:r>
            <a:r>
              <a:rPr lang="en-US" dirty="0">
                <a:latin typeface="Arial"/>
                <a:cs typeface="Arial"/>
              </a:rPr>
              <a:t>and </a:t>
            </a:r>
            <a:r>
              <a:rPr lang="en-US" dirty="0" smtClean="0">
                <a:latin typeface="Arial"/>
                <a:cs typeface="Arial"/>
              </a:rPr>
              <a:t>Beijing University Mental Health Institute</a:t>
            </a:r>
            <a:endParaRPr lang="en-US" dirty="0">
              <a:latin typeface="Arial"/>
              <a:cs typeface="Arial"/>
            </a:endParaRPr>
          </a:p>
          <a:p>
            <a:endParaRPr lang="en-US" sz="1400" dirty="0"/>
          </a:p>
        </p:txBody>
      </p:sp>
      <p:sp>
        <p:nvSpPr>
          <p:cNvPr id="8" name="Rounded Rectangle 7"/>
          <p:cNvSpPr/>
          <p:nvPr/>
        </p:nvSpPr>
        <p:spPr>
          <a:xfrm>
            <a:off x="7124572" y="2470226"/>
            <a:ext cx="1922495" cy="2103321"/>
          </a:xfrm>
          <a:prstGeom prst="roundRect">
            <a:avLst/>
          </a:prstGeom>
          <a:noFill/>
          <a:ln>
            <a:solidFill>
              <a:srgbClr val="DF0209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511284" y="6472414"/>
            <a:ext cx="3544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smtClean="0"/>
              <a:t>Zhang et al, CROI 2015, Abstract 56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41307384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4"/>
          <p:cNvSpPr>
            <a:spLocks noGrp="1" noChangeArrowheads="1"/>
          </p:cNvSpPr>
          <p:nvPr>
            <p:ph type="title"/>
          </p:nvPr>
        </p:nvSpPr>
        <p:spPr>
          <a:xfrm>
            <a:off x="1079795" y="273844"/>
            <a:ext cx="6984411" cy="1143000"/>
          </a:xfrm>
        </p:spPr>
        <p:txBody>
          <a:bodyPr/>
          <a:lstStyle/>
          <a:p>
            <a:pPr defTabSz="456380" eaLnBrk="1" hangingPunct="1">
              <a:defRPr/>
            </a:pPr>
            <a:r>
              <a:rPr lang="en-US" sz="4800" dirty="0" smtClean="0">
                <a:latin typeface="Franklin Gothic Medium"/>
                <a:ea typeface="+mj-ea"/>
                <a:cs typeface="Franklin Gothic Medium"/>
              </a:rPr>
              <a:t>Definition of HAND</a:t>
            </a:r>
          </a:p>
        </p:txBody>
      </p:sp>
      <p:graphicFrame>
        <p:nvGraphicFramePr>
          <p:cNvPr id="9" name="Table Placeholder 6"/>
          <p:cNvGraphicFramePr>
            <a:graphicFrameLocks noGrp="1"/>
          </p:cNvGraphicFramePr>
          <p:nvPr>
            <p:ph type="tbl" idx="4294967295"/>
            <p:extLst>
              <p:ext uri="{D42A27DB-BD31-4B8C-83A1-F6EECF244321}">
                <p14:modId xmlns:p14="http://schemas.microsoft.com/office/powerpoint/2010/main" val="241992519"/>
              </p:ext>
            </p:extLst>
          </p:nvPr>
        </p:nvGraphicFramePr>
        <p:xfrm>
          <a:off x="381001" y="1687114"/>
          <a:ext cx="8381999" cy="4114801"/>
        </p:xfrm>
        <a:graphic>
          <a:graphicData uri="http://schemas.openxmlformats.org/drawingml/2006/table">
            <a:tbl>
              <a:tblPr/>
              <a:tblGrid>
                <a:gridCol w="1918208"/>
                <a:gridCol w="1615571"/>
                <a:gridCol w="1615571"/>
                <a:gridCol w="1615571"/>
                <a:gridCol w="1617078"/>
              </a:tblGrid>
              <a:tr h="1214437">
                <a:tc>
                  <a:txBody>
                    <a:bodyPr/>
                    <a:lstStyle/>
                    <a:p>
                      <a:pPr marL="0" marR="0" lvl="0" indent="0" algn="l" defTabSz="457200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FCF305"/>
                          </a:solidFill>
                          <a:effectLst/>
                          <a:latin typeface="Verdana" charset="0"/>
                          <a:ea typeface="ＭＳ Ｐゴシック" charset="0"/>
                          <a:cs typeface="ＭＳ Ｐゴシック" charset="0"/>
                        </a:rPr>
                        <a:t> </a:t>
                      </a:r>
                    </a:p>
                  </a:txBody>
                  <a:tcPr marL="12919" marR="12919" marT="12700" marB="0" anchor="b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Acquired</a:t>
                      </a:r>
                      <a:b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Impairment in</a:t>
                      </a:r>
                      <a:b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≥ 2 Cognitive</a:t>
                      </a:r>
                      <a:b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Abilities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Interferes</a:t>
                      </a:r>
                      <a:b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with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Daily</a:t>
                      </a:r>
                      <a:b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Functioning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 </a:t>
                      </a: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Cause Prior to HIV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 Current Strongly Confounding Condition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latin typeface="Arial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6788">
                <a:tc>
                  <a:txBody>
                    <a:bodyPr/>
                    <a:lstStyle/>
                    <a:p>
                      <a:pPr marL="0" marR="0" lvl="0" indent="0" algn="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Asymptomatic</a:t>
                      </a:r>
                      <a:b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Neurocognitive</a:t>
                      </a:r>
                      <a:b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Impairment (ANI)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ＭＳ Ｐゴシック" charset="0"/>
                        </a:rPr>
                        <a:t>✔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No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ＭＳ Ｐゴシック" charset="0"/>
                        </a:rPr>
                        <a:t>✔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ＭＳ Ｐゴシック" charset="0"/>
                        </a:rPr>
                        <a:t>✔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6788">
                <a:tc>
                  <a:txBody>
                    <a:bodyPr/>
                    <a:lstStyle/>
                    <a:p>
                      <a:pPr marL="0" marR="0" lvl="0" indent="0" algn="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Mild</a:t>
                      </a:r>
                      <a:b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Neurocognitive</a:t>
                      </a:r>
                      <a:b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Disorder (MND)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ＭＳ Ｐゴシック" charset="0"/>
                        </a:rPr>
                        <a:t>✔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Mild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ＭＳ Ｐゴシック" charset="0"/>
                        </a:rPr>
                        <a:t>✔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ＭＳ Ｐゴシック" charset="0"/>
                        </a:rPr>
                        <a:t>✔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66788">
                <a:tc>
                  <a:txBody>
                    <a:bodyPr/>
                    <a:lstStyle/>
                    <a:p>
                      <a:pPr marL="0" marR="0" lvl="0" indent="0" algn="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HIV-Associated</a:t>
                      </a:r>
                      <a:b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</a:b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Dementia (HAD)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Marked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ＭＳ Ｐゴシック" charset="0"/>
                          <a:cs typeface="ＭＳ Ｐゴシック" charset="0"/>
                        </a:rPr>
                        <a:t>Marked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ＭＳ Ｐゴシック" charset="0"/>
                        </a:rPr>
                        <a:t>✔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Zapf Dingbats" charset="0"/>
                          <a:ea typeface="ＭＳ Ｐゴシック" charset="0"/>
                          <a:cs typeface="ＭＳ Ｐゴシック" charset="0"/>
                        </a:rPr>
                        <a:t>✔</a:t>
                      </a:r>
                    </a:p>
                  </a:txBody>
                  <a:tcPr marL="12919" marR="12919" marT="12700" marB="0" anchor="ctr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28575" cap="flat" cmpd="sng" algn="ctr">
                      <a:solidFill>
                        <a:srgbClr val="B9D2EB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8457" name="TextBox 4"/>
          <p:cNvSpPr txBox="1">
            <a:spLocks noChangeArrowheads="1"/>
          </p:cNvSpPr>
          <p:nvPr/>
        </p:nvSpPr>
        <p:spPr bwMode="auto">
          <a:xfrm>
            <a:off x="4924425" y="6402962"/>
            <a:ext cx="4146550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sz="1600" i="1" dirty="0" err="1">
                <a:solidFill>
                  <a:prstClr val="black"/>
                </a:solidFill>
              </a:rPr>
              <a:t>Antinori</a:t>
            </a:r>
            <a:r>
              <a:rPr lang="en-US" sz="1600" i="1" dirty="0">
                <a:solidFill>
                  <a:prstClr val="black"/>
                </a:solidFill>
              </a:rPr>
              <a:t> et al, Neurology 2007, 69: 1789-99</a:t>
            </a:r>
          </a:p>
        </p:txBody>
      </p:sp>
      <p:pic>
        <p:nvPicPr>
          <p:cNvPr id="8" name="Picture 7" descr="Screen Shot 2014-04-24 at 5.36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07" y="296515"/>
            <a:ext cx="8667786" cy="1299656"/>
          </a:xfrm>
          <a:prstGeom prst="rect">
            <a:avLst/>
          </a:prstGeom>
        </p:spPr>
      </p:pic>
      <p:pic>
        <p:nvPicPr>
          <p:cNvPr id="10" name="Picture 9" descr="log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2" y="5884810"/>
            <a:ext cx="172890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42886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4"/>
            <a:ext cx="8229600" cy="1143000"/>
          </a:xfrm>
        </p:spPr>
        <p:txBody>
          <a:bodyPr/>
          <a:lstStyle/>
          <a:p>
            <a:r>
              <a:rPr lang="en-US" dirty="0" smtClean="0"/>
              <a:t>Neurocognitive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2180" y="1052990"/>
            <a:ext cx="4572215" cy="4932046"/>
          </a:xfrm>
        </p:spPr>
        <p:txBody>
          <a:bodyPr/>
          <a:lstStyle/>
          <a:p>
            <a:r>
              <a:rPr lang="en-US" sz="2400" b="1" dirty="0" smtClean="0">
                <a:solidFill>
                  <a:srgbClr val="000090"/>
                </a:solidFill>
              </a:rPr>
              <a:t>An 8-test battery that assessed </a:t>
            </a:r>
            <a:r>
              <a:rPr lang="en-US" sz="2400" b="1" dirty="0">
                <a:solidFill>
                  <a:srgbClr val="000090"/>
                </a:solidFill>
              </a:rPr>
              <a:t>5 cognitive abilities was administered </a:t>
            </a:r>
            <a:r>
              <a:rPr lang="en-US" sz="2400" b="1" dirty="0" smtClean="0">
                <a:solidFill>
                  <a:srgbClr val="000090"/>
                </a:solidFill>
              </a:rPr>
              <a:t>at 48 and 96 weeks</a:t>
            </a:r>
            <a:endParaRPr lang="en-US" sz="2000" dirty="0" smtClean="0">
              <a:solidFill>
                <a:srgbClr val="000090"/>
              </a:solidFill>
            </a:endParaRPr>
          </a:p>
          <a:p>
            <a:r>
              <a:rPr lang="en-US" sz="2400" b="1" dirty="0" smtClean="0">
                <a:solidFill>
                  <a:srgbClr val="000090"/>
                </a:solidFill>
              </a:rPr>
              <a:t>Cross-sectional &amp; longitudinal normative data </a:t>
            </a:r>
          </a:p>
          <a:p>
            <a:pPr marL="625475" lvl="1"/>
            <a:r>
              <a:rPr lang="en-US" sz="2000" dirty="0"/>
              <a:t>Adjust </a:t>
            </a:r>
            <a:r>
              <a:rPr lang="en-US" sz="2000" dirty="0" smtClean="0"/>
              <a:t>for effects of </a:t>
            </a:r>
            <a:r>
              <a:rPr lang="en-US" sz="2000" dirty="0"/>
              <a:t>age, gender</a:t>
            </a:r>
            <a:r>
              <a:rPr lang="en-US" sz="2000" dirty="0" smtClean="0"/>
              <a:t>, and education using data from </a:t>
            </a:r>
            <a:r>
              <a:rPr lang="en-US" sz="2000" b="1" u="sng" dirty="0" smtClean="0"/>
              <a:t>HIV- adults in China</a:t>
            </a:r>
          </a:p>
          <a:p>
            <a:r>
              <a:rPr lang="en-US" sz="2400" b="1" dirty="0" smtClean="0">
                <a:solidFill>
                  <a:srgbClr val="000090"/>
                </a:solidFill>
              </a:rPr>
              <a:t>Summary measures</a:t>
            </a:r>
          </a:p>
          <a:p>
            <a:pPr marL="625475" lvl="1"/>
            <a:r>
              <a:rPr lang="en-US" sz="2000" b="1" dirty="0" smtClean="0">
                <a:solidFill>
                  <a:srgbClr val="DF0209"/>
                </a:solidFill>
              </a:rPr>
              <a:t>Primary outcome: </a:t>
            </a:r>
            <a:r>
              <a:rPr lang="en-US" sz="2000" dirty="0" smtClean="0"/>
              <a:t>Summary Change Score*</a:t>
            </a:r>
          </a:p>
          <a:p>
            <a:pPr marL="625475" lvl="1"/>
            <a:r>
              <a:rPr lang="en-US" sz="2000" b="1" dirty="0" smtClean="0">
                <a:solidFill>
                  <a:srgbClr val="DF0209"/>
                </a:solidFill>
              </a:rPr>
              <a:t>Secondary outcomes: </a:t>
            </a:r>
            <a:r>
              <a:rPr lang="en-US" sz="2000" dirty="0" smtClean="0"/>
              <a:t>Global neurocognitive impairment, Global deficit score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4767605" y="1507520"/>
            <a:ext cx="4209736" cy="4022986"/>
          </a:xfrm>
          <a:ln>
            <a:solidFill>
              <a:srgbClr val="FF0000"/>
            </a:solidFill>
          </a:ln>
        </p:spPr>
        <p:txBody>
          <a:bodyPr/>
          <a:lstStyle/>
          <a:p>
            <a:pPr marL="0" indent="0">
              <a:buNone/>
            </a:pPr>
            <a:r>
              <a:rPr lang="en-US" sz="2000" b="1" dirty="0" smtClean="0">
                <a:solidFill>
                  <a:srgbClr val="FF0000"/>
                </a:solidFill>
              </a:rPr>
              <a:t>Neurocognitive Test Battery</a:t>
            </a:r>
          </a:p>
          <a:p>
            <a:r>
              <a:rPr lang="en-US" sz="2000" b="1" dirty="0" smtClean="0"/>
              <a:t>Hopkins </a:t>
            </a:r>
            <a:r>
              <a:rPr lang="en-US" sz="2000" b="1" dirty="0"/>
              <a:t>Verbal Learning Test-Revised </a:t>
            </a:r>
            <a:r>
              <a:rPr lang="en-US" sz="2000" b="1" dirty="0" smtClean="0"/>
              <a:t>- Total </a:t>
            </a:r>
            <a:r>
              <a:rPr lang="en-US" sz="2000" b="1" dirty="0"/>
              <a:t>Learning</a:t>
            </a:r>
          </a:p>
          <a:p>
            <a:r>
              <a:rPr lang="en-US" sz="2000" b="1" dirty="0"/>
              <a:t>Brief Visuospatial Learning Test-Revised </a:t>
            </a:r>
            <a:r>
              <a:rPr lang="en-US" sz="2000" b="1" dirty="0" smtClean="0"/>
              <a:t>- Total </a:t>
            </a:r>
            <a:r>
              <a:rPr lang="en-US" sz="2000" b="1" dirty="0"/>
              <a:t>Learning</a:t>
            </a:r>
          </a:p>
          <a:p>
            <a:r>
              <a:rPr lang="en-US" sz="2000" b="1" dirty="0"/>
              <a:t>WAIS-III Digit Symbol Test</a:t>
            </a:r>
          </a:p>
          <a:p>
            <a:r>
              <a:rPr lang="en-US" sz="2000" b="1" dirty="0"/>
              <a:t>Grooved Pegboard Test</a:t>
            </a:r>
          </a:p>
          <a:p>
            <a:r>
              <a:rPr lang="en-US" sz="2000" b="1" dirty="0"/>
              <a:t>WMS-III Spatial Span</a:t>
            </a:r>
          </a:p>
          <a:p>
            <a:r>
              <a:rPr lang="en-US" sz="2000" b="1" dirty="0"/>
              <a:t>Action Fluency Test</a:t>
            </a:r>
          </a:p>
          <a:p>
            <a:r>
              <a:rPr lang="en-US" sz="2000" b="1" dirty="0"/>
              <a:t>Paced Auditory Serial Addition Task (PASAT)-</a:t>
            </a:r>
            <a:r>
              <a:rPr lang="en-US" sz="2000" b="1" dirty="0" smtClean="0"/>
              <a:t>50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1704239" y="6491508"/>
            <a:ext cx="73924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smtClean="0">
                <a:latin typeface="Arial"/>
                <a:cs typeface="Arial"/>
              </a:rPr>
              <a:t>*Cysique et al, J Clinical Experimental Neuropsychology 2011</a:t>
            </a:r>
            <a:r>
              <a:rPr lang="en-US" sz="1600" i="1" dirty="0">
                <a:latin typeface="Arial"/>
                <a:cs typeface="Arial"/>
              </a:rPr>
              <a:t>. 33 (5), 505–522</a:t>
            </a:r>
          </a:p>
        </p:txBody>
      </p:sp>
    </p:spTree>
    <p:extLst>
      <p:ext uri="{BB962C8B-B14F-4D97-AF65-F5344CB8AC3E}">
        <p14:creationId xmlns:p14="http://schemas.microsoft.com/office/powerpoint/2010/main" val="6150236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ina Consort Diagram by Arm v3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7000" y="0"/>
            <a:ext cx="6333332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5" name="Rectangle 4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Picture 3" descr="China Consort Diagram by Arm v3.png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1111"/>
            <a:stretch/>
          </p:blipFill>
          <p:spPr>
            <a:xfrm>
              <a:off x="513245" y="1249569"/>
              <a:ext cx="8117510" cy="34183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75281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0791"/>
            <a:ext cx="86868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>Before Treatment,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Arms were Comparable</a:t>
            </a:r>
            <a:endParaRPr lang="en-US" b="1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3455923"/>
              </p:ext>
            </p:extLst>
          </p:nvPr>
        </p:nvGraphicFramePr>
        <p:xfrm>
          <a:off x="179428" y="1535801"/>
          <a:ext cx="8778240" cy="5029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3778"/>
                <a:gridCol w="1728154"/>
                <a:gridCol w="1728154"/>
                <a:gridCol w="1728154"/>
              </a:tblGrid>
              <a:tr h="335315">
                <a:tc>
                  <a:txBody>
                    <a:bodyPr/>
                    <a:lstStyle/>
                    <a:p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NVP-ZDV-3TC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EFV-TDF-3TC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P Value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Sample Size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128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122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Demographic Characteristics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Age (Years)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32.9 (7.7)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31.9 (8.3)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0.31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Sex (Men)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124 (97%)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122 (100%)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0.12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Ethnicity (Han)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121 (94.5%)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116 (95.1%)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0.84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Education (Years)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11.6 (3.6)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11.8 (3.9)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0.72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Body Mass Index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22.3 (2.9)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21.8 (2.5)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0.16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Disease Characteristics</a:t>
                      </a:r>
                      <a:endParaRPr lang="en-US" sz="1600" b="1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AIDS Diagnosis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42 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(32.8%)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39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dirty="0" smtClean="0">
                          <a:latin typeface="Arial"/>
                          <a:cs typeface="Arial"/>
                        </a:rPr>
                        <a:t>(32.0%)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0.89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HIV RNA, Plasma (log</a:t>
                      </a:r>
                      <a:r>
                        <a:rPr lang="en-US" sz="1600" b="1" baseline="-25000" dirty="0" smtClean="0">
                          <a:latin typeface="Arial"/>
                          <a:cs typeface="Arial"/>
                        </a:rPr>
                        <a:t>10</a:t>
                      </a:r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 c/mL)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4.2 (0.8)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4.2 (0.9)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0.78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CD4+ T-cells (/mm</a:t>
                      </a:r>
                      <a:r>
                        <a:rPr lang="en-US" sz="1600" b="1" baseline="30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235.1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(89.8)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222.1 (83.6)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0.24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CD8+ T-cells</a:t>
                      </a:r>
                      <a:r>
                        <a:rPr lang="en-US" sz="1600" b="1" baseline="0" dirty="0" smtClean="0">
                          <a:latin typeface="Arial"/>
                          <a:cs typeface="Arial"/>
                        </a:rPr>
                        <a:t> (/mm</a:t>
                      </a:r>
                      <a:r>
                        <a:rPr lang="en-US" sz="1600" b="1" baseline="30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1600" b="1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823.6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(355.7)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836.2 (439.0)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0.80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HCV Seropositive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3 (2%)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3 (2%)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0.99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HBV Surface Antigen 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 (0.8%)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 (0.8%)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0.99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14739" y="6545788"/>
            <a:ext cx="4971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*Values are either mean (SD), median [IQR], or number (%)</a:t>
            </a:r>
            <a:endParaRPr lang="en-US" sz="1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5951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0791"/>
            <a:ext cx="86868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>Before Treatment,</a:t>
            </a:r>
            <a:r>
              <a:rPr lang="en-US" dirty="0"/>
              <a:t/>
            </a:r>
            <a:br>
              <a:rPr lang="en-US" dirty="0"/>
            </a:br>
            <a:r>
              <a:rPr lang="en-US" b="1" dirty="0" smtClean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Arms were Comparable</a:t>
            </a:r>
            <a:endParaRPr lang="en-US" b="1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38550206"/>
              </p:ext>
            </p:extLst>
          </p:nvPr>
        </p:nvGraphicFramePr>
        <p:xfrm>
          <a:off x="182880" y="1535801"/>
          <a:ext cx="8778241" cy="46944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28330"/>
                <a:gridCol w="1716637"/>
                <a:gridCol w="1716637"/>
                <a:gridCol w="1716637"/>
              </a:tblGrid>
              <a:tr h="335315">
                <a:tc>
                  <a:txBody>
                    <a:bodyPr/>
                    <a:lstStyle/>
                    <a:p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NVP-ZDV-3TC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EFV-TDF-3TC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P Value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Sample Size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128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122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315">
                <a:tc gridSpan="2"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Neurocognitive</a:t>
                      </a:r>
                      <a:r>
                        <a:rPr lang="en-US" sz="1600" b="1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&amp; Mood Characteristics</a:t>
                      </a:r>
                      <a:endParaRPr lang="en-US" sz="1600" b="1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Global Deficit Score (GDS)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0.12 (0.15)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0.14 (0.14)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0.25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Beck Depression</a:t>
                      </a:r>
                      <a:r>
                        <a:rPr lang="en-US" sz="1600" b="1" baseline="0" dirty="0" smtClean="0">
                          <a:latin typeface="Arial"/>
                          <a:cs typeface="Arial"/>
                        </a:rPr>
                        <a:t> Inventory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9.8 (7.6)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9.7 (8.3)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0.92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315">
                <a:tc gridSpan="2"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Other Lab Characteristics</a:t>
                      </a:r>
                      <a:endParaRPr lang="en-US" sz="1600" b="1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Total WBC Count (x 10</a:t>
                      </a:r>
                      <a:r>
                        <a:rPr lang="en-US" sz="1600" b="1" baseline="30000" dirty="0" smtClean="0">
                          <a:latin typeface="Arial"/>
                          <a:cs typeface="Arial"/>
                        </a:rPr>
                        <a:t>9</a:t>
                      </a:r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/L)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5.1 (1.5)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4.9 (1.3)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0.55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Hemoglobin</a:t>
                      </a:r>
                      <a:r>
                        <a:rPr lang="en-US" sz="1600" b="1" baseline="0" dirty="0" smtClean="0">
                          <a:latin typeface="Arial"/>
                          <a:cs typeface="Arial"/>
                        </a:rPr>
                        <a:t> (g/dL)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14.7 (1.1)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14.8 (1.2)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0.55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Platelets (x 10</a:t>
                      </a:r>
                      <a:r>
                        <a:rPr lang="en-US" sz="1600" b="1" baseline="30000" dirty="0" smtClean="0">
                          <a:latin typeface="Arial"/>
                          <a:cs typeface="Arial"/>
                        </a:rPr>
                        <a:t>9</a:t>
                      </a:r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/L)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191 (51)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187 (46)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0.57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Alanine Aminotransferase, Serum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22.9 [16.0, 33.8]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21.1 [15.0, 30]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0.24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Total</a:t>
                      </a:r>
                      <a:r>
                        <a:rPr lang="en-US" sz="1600" b="1" baseline="0" dirty="0" smtClean="0">
                          <a:latin typeface="Arial"/>
                          <a:cs typeface="Arial"/>
                        </a:rPr>
                        <a:t> Bilirubin, Serum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0.12 (0.05)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0.12 (0.04)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0.46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Albumin, Serum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4.7 (0.3)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4.7 (0.4)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0.76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Total Protein, Serum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8.2 (0.5)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8.2 (0.6)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0.92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Creatinine, Serum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0.73 (0.10)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0.73 (0.11)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0.68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114739" y="6545788"/>
            <a:ext cx="4971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*Values are either mean (SD), median [IQR], or number (%)</a:t>
            </a:r>
            <a:endParaRPr lang="en-US" sz="1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053288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" y="180791"/>
            <a:ext cx="89154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>On Treatment, Indicators of Antiviral Efficacy Were</a:t>
            </a:r>
            <a:r>
              <a:rPr lang="en-US" b="1" dirty="0" smtClean="0">
                <a:solidFill>
                  <a:srgbClr val="000090"/>
                </a:solidFill>
                <a:latin typeface="Arial"/>
                <a:ea typeface="+mj-ea"/>
                <a:cs typeface="Arial"/>
              </a:rPr>
              <a:t> Comparable</a:t>
            </a:r>
            <a:endParaRPr lang="en-US" b="1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0474632"/>
              </p:ext>
            </p:extLst>
          </p:nvPr>
        </p:nvGraphicFramePr>
        <p:xfrm>
          <a:off x="182879" y="1860812"/>
          <a:ext cx="8778242" cy="2011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0402"/>
                <a:gridCol w="1901744"/>
                <a:gridCol w="1901744"/>
                <a:gridCol w="1204352"/>
              </a:tblGrid>
              <a:tr h="335315">
                <a:tc>
                  <a:txBody>
                    <a:bodyPr/>
                    <a:lstStyle/>
                    <a:p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NVP-ZDV-3TC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EFV-TDF-3TC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P Value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Sample Size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114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119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HIV RNA, Plasma (No. (%) ≤ 50 c/mL)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103 (91.2%)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109 (91.6%)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1.00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CD4+ T-cells (/µL)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396.6 (158.0)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396.5 (153.4)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1.00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CD8+ T-cells</a:t>
                      </a:r>
                      <a:r>
                        <a:rPr lang="en-US" sz="1600" b="1" baseline="0" dirty="0" smtClean="0">
                          <a:latin typeface="Arial"/>
                          <a:cs typeface="Arial"/>
                        </a:rPr>
                        <a:t> (/µL)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789.4 (368.0)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760.5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(360.8)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0.54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100% Adherence in</a:t>
                      </a:r>
                      <a:r>
                        <a:rPr lang="en-US" sz="1600" b="1" baseline="0" dirty="0" smtClean="0">
                          <a:latin typeface="Arial"/>
                          <a:cs typeface="Arial"/>
                        </a:rPr>
                        <a:t> Past 4 Days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113 (99.1%)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119 (100%)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0.49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28600" y="1444827"/>
            <a:ext cx="3471711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000090"/>
                </a:solidFill>
                <a:latin typeface="Arial"/>
                <a:cs typeface="Arial"/>
              </a:rPr>
              <a:t>Week </a:t>
            </a:r>
            <a:r>
              <a:rPr lang="en-US" sz="2200" b="1" dirty="0" smtClean="0">
                <a:solidFill>
                  <a:srgbClr val="000090"/>
                </a:solidFill>
                <a:latin typeface="Arial"/>
                <a:cs typeface="Arial"/>
              </a:rPr>
              <a:t>48 (ITT-Completer)</a:t>
            </a:r>
            <a:endParaRPr lang="en-US" sz="2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3981553"/>
            <a:ext cx="3471711" cy="430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b="1" dirty="0">
                <a:solidFill>
                  <a:srgbClr val="000090"/>
                </a:solidFill>
                <a:latin typeface="Arial"/>
                <a:cs typeface="Arial"/>
              </a:rPr>
              <a:t>Week </a:t>
            </a:r>
            <a:r>
              <a:rPr lang="en-US" sz="2200" b="1" dirty="0" smtClean="0">
                <a:solidFill>
                  <a:srgbClr val="000090"/>
                </a:solidFill>
                <a:latin typeface="Arial"/>
                <a:cs typeface="Arial"/>
              </a:rPr>
              <a:t>96 (ITT-Completer)</a:t>
            </a:r>
            <a:endParaRPr lang="en-US" sz="22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graphicFrame>
        <p:nvGraphicFramePr>
          <p:cNvPr id="8" name="Conten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36259266"/>
              </p:ext>
            </p:extLst>
          </p:nvPr>
        </p:nvGraphicFramePr>
        <p:xfrm>
          <a:off x="182879" y="4388094"/>
          <a:ext cx="8778242" cy="20118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770402"/>
                <a:gridCol w="1901744"/>
                <a:gridCol w="1901744"/>
                <a:gridCol w="1204352"/>
              </a:tblGrid>
              <a:tr h="335315">
                <a:tc>
                  <a:txBody>
                    <a:bodyPr/>
                    <a:lstStyle/>
                    <a:p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NVP-ZDV-3TC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EFV-TDF-3TC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P Value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Sample Size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112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118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HIV RNA, Plasma (No. (%) ≤ 50 c/mL)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104 (92.0%)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112 (95.7%)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0.28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CD4+ T-cells (/mm</a:t>
                      </a:r>
                      <a:r>
                        <a:rPr lang="en-US" sz="1600" b="1" baseline="30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447.2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(179.3)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483.8 (183.8)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0.13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CD8+ T-cells</a:t>
                      </a:r>
                      <a:r>
                        <a:rPr lang="en-US" sz="1600" b="1" baseline="0" dirty="0" smtClean="0">
                          <a:latin typeface="Arial"/>
                          <a:cs typeface="Arial"/>
                        </a:rPr>
                        <a:t> (/mm</a:t>
                      </a:r>
                      <a:r>
                        <a:rPr lang="en-US" sz="1600" b="1" baseline="30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1600" b="1" baseline="0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811.3 (322.4)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850.6 (408.7)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0.42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100% Adherence in</a:t>
                      </a:r>
                      <a:r>
                        <a:rPr lang="en-US" sz="1600" b="1" baseline="0" dirty="0" smtClean="0">
                          <a:latin typeface="Arial"/>
                          <a:cs typeface="Arial"/>
                        </a:rPr>
                        <a:t> Past 4 Days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112 (100%)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116 (100%)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1.00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4114739" y="6523312"/>
            <a:ext cx="4971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*Values are either mean (SD), median [IQR], or number (%)</a:t>
            </a:r>
            <a:endParaRPr lang="en-US" sz="1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455731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ITT-C 233 Data 5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49" b="-6849"/>
          <a:stretch>
            <a:fillRect/>
          </a:stretch>
        </p:blipFill>
        <p:spPr>
          <a:xfrm>
            <a:off x="131275" y="1284817"/>
            <a:ext cx="4406054" cy="4937760"/>
          </a:xfrm>
        </p:spPr>
      </p:pic>
      <p:pic>
        <p:nvPicPr>
          <p:cNvPr id="9" name="Content Placeholder 8" descr="AT 187 Data 5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6849" b="-6849"/>
          <a:stretch>
            <a:fillRect/>
          </a:stretch>
        </p:blipFill>
        <p:spPr>
          <a:xfrm>
            <a:off x="4593924" y="1284817"/>
            <a:ext cx="4406054" cy="493776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62" y="274638"/>
            <a:ext cx="9040006" cy="1143000"/>
          </a:xfrm>
        </p:spPr>
        <p:txBody>
          <a:bodyPr>
            <a:noAutofit/>
          </a:bodyPr>
          <a:lstStyle/>
          <a:p>
            <a:r>
              <a:rPr lang="en-US" sz="3800" dirty="0" smtClean="0"/>
              <a:t>EFV-TDF-3TC Was Associated with Greater Decline After 96 Weeks</a:t>
            </a:r>
            <a:endParaRPr lang="en-US" sz="3800" dirty="0"/>
          </a:p>
        </p:txBody>
      </p:sp>
      <p:sp>
        <p:nvSpPr>
          <p:cNvPr id="7" name="TextBox 6"/>
          <p:cNvSpPr txBox="1"/>
          <p:nvPr/>
        </p:nvSpPr>
        <p:spPr>
          <a:xfrm>
            <a:off x="1355346" y="6020831"/>
            <a:ext cx="27098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ITT-C Analysis, N = 233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9493" y="6017523"/>
            <a:ext cx="33131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As Treated Analysis, N = 187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511284" y="6472414"/>
            <a:ext cx="3544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smtClean="0"/>
              <a:t>Zhang et al, CROI 2015, Abstract 56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36146338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V2V CROI ITT-C K-M Data 4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372" b="-30372"/>
          <a:stretch>
            <a:fillRect/>
          </a:stretch>
        </p:blipFill>
        <p:spPr>
          <a:xfrm>
            <a:off x="145602" y="1195630"/>
            <a:ext cx="4365257" cy="4892040"/>
          </a:xfrm>
        </p:spPr>
      </p:pic>
      <p:pic>
        <p:nvPicPr>
          <p:cNvPr id="7" name="Content Placeholder 6" descr="V2V CROI K-M AT Data 4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372" b="-30372"/>
          <a:stretch>
            <a:fillRect/>
          </a:stretch>
        </p:blipFill>
        <p:spPr>
          <a:xfrm>
            <a:off x="4550143" y="1195630"/>
            <a:ext cx="4365257" cy="489204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26622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EFV-TDF-3TC</a:t>
            </a:r>
            <a:r>
              <a:rPr lang="en-US" dirty="0"/>
              <a:t> 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Was Associated with Shorter Time-to-Impairment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308795" y="5211435"/>
            <a:ext cx="27098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ITT-C Analysis, N = 233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02789" y="5208127"/>
            <a:ext cx="331318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As Treated Analysis, N = 187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511284" y="6472414"/>
            <a:ext cx="35449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smtClean="0"/>
              <a:t>Zhang et al, CROI 2015, Abstract 56</a:t>
            </a:r>
            <a:endParaRPr lang="en-US" sz="1600" i="1" dirty="0"/>
          </a:p>
        </p:txBody>
      </p:sp>
    </p:spTree>
    <p:extLst>
      <p:ext uri="{BB962C8B-B14F-4D97-AF65-F5344CB8AC3E}">
        <p14:creationId xmlns:p14="http://schemas.microsoft.com/office/powerpoint/2010/main" val="500111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107 Subjects Had </a:t>
            </a:r>
            <a:r>
              <a:rPr lang="en-US" dirty="0"/>
              <a:t>at </a:t>
            </a:r>
            <a:r>
              <a:rPr lang="en-US" dirty="0" smtClean="0"/>
              <a:t>Least </a:t>
            </a: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One Adverse Event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8803005"/>
              </p:ext>
            </p:extLst>
          </p:nvPr>
        </p:nvGraphicFramePr>
        <p:xfrm>
          <a:off x="359569" y="1708760"/>
          <a:ext cx="8424863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92363"/>
                <a:gridCol w="2309813"/>
                <a:gridCol w="2309813"/>
                <a:gridCol w="1412874"/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NVP-ZDV-3TC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EFV-TDF-3TC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P value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Subjects with at least 1 Adverse Event*</a:t>
                      </a:r>
                      <a:endParaRPr lang="en-US" b="1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77FC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&lt; 0.001</a:t>
                      </a:r>
                      <a:endParaRPr lang="en-US" b="1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77FC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66 (57.9%)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41 (34.4%)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Most Severe</a:t>
                      </a:r>
                      <a:r>
                        <a:rPr lang="en-US" b="1" baseline="0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 Adverse Event Grade*</a:t>
                      </a:r>
                      <a:endParaRPr lang="en-US" b="1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77FC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0.006</a:t>
                      </a:r>
                      <a:endParaRPr lang="en-US" b="1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77FC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/>
                          <a:cs typeface="Arial"/>
                        </a:rPr>
                        <a:t>     - Grade 1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19 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(16.7%)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25 (21.0%)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Arial"/>
                          <a:cs typeface="Arial"/>
                        </a:rPr>
                        <a:t>     - Grade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15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(13.2%)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8 (6.7%)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/>
                          <a:cs typeface="Arial"/>
                        </a:rPr>
                        <a:t>     - Grade 3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18 (15.8%)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5 (4.2%)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/>
                          <a:cs typeface="Arial"/>
                        </a:rPr>
                        <a:t>     - Grade 4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14 (12.3%)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3 (2.5%)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b="1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Adverse Event-Related Discontinuations*</a:t>
                      </a:r>
                      <a:endParaRPr lang="en-US" b="1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477FC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&lt; 0.001</a:t>
                      </a:r>
                      <a:endParaRPr lang="en-US" b="1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477FC1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41 (32%)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1 (0.8%)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61793" y="6302840"/>
            <a:ext cx="9020418" cy="430619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pPr algn="r"/>
            <a:r>
              <a:rPr lang="en-US" b="1" dirty="0" smtClean="0">
                <a:latin typeface="Arial"/>
                <a:cs typeface="Arial"/>
              </a:rPr>
              <a:t>*Denominator is Number of Subjects in the ITT-C Analysis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3221" y="5441930"/>
            <a:ext cx="7997559" cy="76600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>
                <a:latin typeface="Arial"/>
                <a:cs typeface="Arial"/>
              </a:rPr>
              <a:t>All Adverse Event-Related Discontinuations Occurred </a:t>
            </a:r>
            <a:r>
              <a:rPr lang="en-US" sz="2000" b="1" dirty="0" smtClean="0">
                <a:latin typeface="Arial"/>
                <a:cs typeface="Arial"/>
              </a:rPr>
              <a:t>before 28 Weeks</a:t>
            </a:r>
            <a:endParaRPr lang="en-US" sz="2000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07092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15766"/>
            <a:ext cx="86868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Liver toxicity, Hypersensitivity, and Bone Marrow Suppression Were More Common with NVP-ZDV-3TC</a:t>
            </a:r>
            <a:endParaRPr lang="en-US" sz="36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45776608"/>
              </p:ext>
            </p:extLst>
          </p:nvPr>
        </p:nvGraphicFramePr>
        <p:xfrm>
          <a:off x="359569" y="1947592"/>
          <a:ext cx="8424863" cy="296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22589"/>
                <a:gridCol w="2095019"/>
                <a:gridCol w="2095019"/>
                <a:gridCol w="1012236"/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anchor="ctr"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NVP-ZDV-3TC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EFV-TDF-3TC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P value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baseline="0" dirty="0" smtClean="0">
                          <a:latin typeface="Arial"/>
                          <a:cs typeface="Arial"/>
                        </a:rPr>
                        <a:t>Elevated ALT or AST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40 (35.1%)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23 (19.3%)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DF0209"/>
                          </a:solidFill>
                          <a:latin typeface="Arial"/>
                          <a:cs typeface="Arial"/>
                        </a:rPr>
                        <a:t>0.008</a:t>
                      </a:r>
                      <a:endParaRPr lang="en-US" b="1" dirty="0">
                        <a:solidFill>
                          <a:srgbClr val="DF0209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/>
                          <a:cs typeface="Arial"/>
                        </a:rPr>
                        <a:t>Rash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24 (21.0%)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3 (2.5%)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DF0209"/>
                          </a:solidFill>
                          <a:latin typeface="Arial"/>
                          <a:cs typeface="Arial"/>
                        </a:rPr>
                        <a:t>&lt; 0.001</a:t>
                      </a:r>
                      <a:endParaRPr lang="en-US" b="1" dirty="0">
                        <a:solidFill>
                          <a:srgbClr val="DF0209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/>
                          <a:cs typeface="Arial"/>
                        </a:rPr>
                        <a:t>Neutropenia/Leukopenia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20 (17.5%)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5 (4.2%)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DF0209"/>
                          </a:solidFill>
                          <a:latin typeface="Arial"/>
                          <a:cs typeface="Arial"/>
                        </a:rPr>
                        <a:t>0.001</a:t>
                      </a:r>
                      <a:endParaRPr lang="en-US" b="1" dirty="0">
                        <a:solidFill>
                          <a:srgbClr val="DF0209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/>
                          <a:cs typeface="Arial"/>
                        </a:rPr>
                        <a:t>Fever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13 (11.4%)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Arial"/>
                          <a:cs typeface="Arial"/>
                        </a:rPr>
                        <a:t>1 (0.8%)</a:t>
                      </a:r>
                      <a:endParaRPr lang="en-US" b="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DF0209"/>
                          </a:solidFill>
                          <a:latin typeface="Arial"/>
                          <a:cs typeface="Arial"/>
                        </a:rPr>
                        <a:t>&lt; 0.001</a:t>
                      </a:r>
                      <a:endParaRPr lang="en-US" b="1" dirty="0">
                        <a:solidFill>
                          <a:srgbClr val="DF0209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/>
                          <a:cs typeface="Arial"/>
                        </a:rPr>
                        <a:t>Anemia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9 (7.9%)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0 (0%)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1" dirty="0" smtClean="0">
                          <a:solidFill>
                            <a:srgbClr val="DF0209"/>
                          </a:solidFill>
                          <a:latin typeface="Arial"/>
                          <a:cs typeface="Arial"/>
                        </a:rPr>
                        <a:t>0.001</a:t>
                      </a:r>
                      <a:endParaRPr lang="en-US" b="1" dirty="0">
                        <a:solidFill>
                          <a:srgbClr val="DF0209"/>
                        </a:solidFill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/>
                          <a:cs typeface="Arial"/>
                        </a:rPr>
                        <a:t>Thrombocytopenia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6 (5.3%)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Arial"/>
                          <a:cs typeface="Arial"/>
                        </a:rPr>
                        <a:t>5 (4.2%)</a:t>
                      </a:r>
                      <a:endParaRPr lang="en-US" b="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 smtClean="0">
                          <a:latin typeface="Arial"/>
                          <a:cs typeface="Arial"/>
                        </a:rPr>
                        <a:t>0.76</a:t>
                      </a:r>
                      <a:endParaRPr lang="en-US" b="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/>
                          <a:cs typeface="Arial"/>
                        </a:rPr>
                        <a:t>Hyponatremia/Hypokalemia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3 (2.6%)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 smtClean="0">
                          <a:latin typeface="Arial"/>
                          <a:cs typeface="Arial"/>
                        </a:rPr>
                        <a:t>9 (7.6%)</a:t>
                      </a:r>
                      <a:endParaRPr lang="en-US" b="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b="0" dirty="0" smtClean="0">
                          <a:latin typeface="Arial"/>
                          <a:cs typeface="Arial"/>
                        </a:rPr>
                        <a:t>0.08</a:t>
                      </a:r>
                      <a:endParaRPr lang="en-US" b="0" dirty="0">
                        <a:latin typeface="Arial"/>
                        <a:cs typeface="Arial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573221" y="5003969"/>
            <a:ext cx="7997559" cy="101566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Arial"/>
                <a:cs typeface="Arial"/>
              </a:rPr>
              <a:t>All adverse events were reversible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Arial"/>
                <a:cs typeface="Arial"/>
              </a:rPr>
              <a:t>14 (6.0%) hospitalizations occurred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b="1" dirty="0" smtClean="0">
                <a:latin typeface="Arial"/>
                <a:cs typeface="Arial"/>
              </a:rPr>
              <a:t>8 were considered “Definitely Related” to study treatment</a:t>
            </a:r>
          </a:p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Arial"/>
                <a:cs typeface="Arial"/>
              </a:rPr>
              <a:t>No deaths occurred 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444725" y="6383228"/>
            <a:ext cx="6589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latin typeface="Arial"/>
                <a:cs typeface="Arial"/>
              </a:rPr>
              <a:t>*Denominator is Number of Subjects in the ITT-C Analysis</a:t>
            </a:r>
            <a:endParaRPr lang="en-US" b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3870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 smtClean="0"/>
              <a:t>Adverse Events and Discontinuations Differed by Site</a:t>
            </a:r>
            <a:endParaRPr lang="en-US" sz="4000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9381474"/>
              </p:ext>
            </p:extLst>
          </p:nvPr>
        </p:nvGraphicFramePr>
        <p:xfrm>
          <a:off x="457200" y="1588600"/>
          <a:ext cx="8229601" cy="39776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6915"/>
                <a:gridCol w="2256279"/>
                <a:gridCol w="2256279"/>
                <a:gridCol w="1380128"/>
              </a:tblGrid>
              <a:tr h="370840">
                <a:tc>
                  <a:txBody>
                    <a:bodyPr/>
                    <a:lstStyle/>
                    <a:p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Site 1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Site 2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P value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Sample Size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138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95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Subjects with </a:t>
                      </a:r>
                    </a:p>
                    <a:p>
                      <a:r>
                        <a:rPr lang="en-US" sz="1800" b="1" dirty="0" smtClean="0">
                          <a:latin typeface="Arial"/>
                          <a:cs typeface="Arial"/>
                        </a:rPr>
                        <a:t>≥ 1 Adverse Event</a:t>
                      </a:r>
                      <a:endParaRPr lang="en-US" sz="1800" b="1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69 (50%)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38 (40%)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/>
                          <a:cs typeface="Arial"/>
                        </a:rPr>
                        <a:t>0.14</a:t>
                      </a:r>
                      <a:endParaRPr lang="en-US" sz="1800" dirty="0">
                        <a:latin typeface="Arial"/>
                        <a:cs typeface="Arial"/>
                      </a:endParaRPr>
                    </a:p>
                  </a:txBody>
                  <a:tcPr marT="45725" marB="45725" anchor="ctr"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b="1" dirty="0" smtClean="0">
                          <a:latin typeface="Arial"/>
                          <a:cs typeface="Arial"/>
                        </a:rPr>
                        <a:t>Most Severe</a:t>
                      </a:r>
                      <a:r>
                        <a:rPr lang="en-US" b="1" baseline="0" dirty="0" smtClean="0">
                          <a:latin typeface="Arial"/>
                          <a:cs typeface="Arial"/>
                        </a:rPr>
                        <a:t> Adverse Event Grade*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solidFill>
                            <a:srgbClr val="DF0209"/>
                          </a:solidFill>
                          <a:latin typeface="Arial"/>
                          <a:cs typeface="Arial"/>
                        </a:rPr>
                        <a:t>0.003</a:t>
                      </a:r>
                      <a:endParaRPr lang="en-US" b="1" baseline="30000" dirty="0">
                        <a:solidFill>
                          <a:srgbClr val="DF0209"/>
                        </a:solidFill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/>
                          <a:cs typeface="Arial"/>
                        </a:rPr>
                        <a:t>     - Grade 1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33 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(47.8%)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11 (28.9%)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Arial"/>
                          <a:cs typeface="Arial"/>
                        </a:rPr>
                        <a:t>     - Grade 2</a:t>
                      </a:r>
                    </a:p>
                  </a:txBody>
                  <a:tcPr marL="89321" marR="89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19 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(27.5%)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4 (10.5%)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/>
                          <a:cs typeface="Arial"/>
                        </a:rPr>
                        <a:t>     - Grade 3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10 (14.5%)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13 (34.2%)</a:t>
                      </a:r>
                      <a:endParaRPr lang="en-US" b="1" baseline="30000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marL="89321" marR="89321" anchor="ctr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/>
                          <a:cs typeface="Arial"/>
                        </a:rPr>
                        <a:t>     - Grade 4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7</a:t>
                      </a:r>
                      <a:r>
                        <a:rPr lang="en-US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dirty="0" smtClean="0">
                          <a:latin typeface="Arial"/>
                          <a:cs typeface="Arial"/>
                        </a:rPr>
                        <a:t>(10.1%)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Arial"/>
                          <a:cs typeface="Arial"/>
                        </a:rPr>
                        <a:t>10 (26.3%)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marL="89321" marR="89321" anchor="ctr"/>
                </a:tc>
              </a:tr>
              <a:tr h="370840">
                <a:tc gridSpan="3">
                  <a:txBody>
                    <a:bodyPr/>
                    <a:lstStyle/>
                    <a:p>
                      <a:r>
                        <a:rPr lang="en-US" b="1" dirty="0" smtClean="0">
                          <a:latin typeface="Arial"/>
                          <a:cs typeface="Arial"/>
                        </a:rPr>
                        <a:t>Discontinuations Per Subject with Adverse Event(s)*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solidFill>
                            <a:srgbClr val="DF0209"/>
                          </a:solidFill>
                          <a:latin typeface="Arial"/>
                          <a:cs typeface="Arial"/>
                        </a:rPr>
                        <a:t>&lt; 0.001</a:t>
                      </a:r>
                      <a:endParaRPr lang="en-US" b="1" baseline="30000" dirty="0" smtClean="0">
                        <a:solidFill>
                          <a:srgbClr val="DF0209"/>
                        </a:solidFill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b="1" dirty="0" smtClean="0">
                          <a:latin typeface="Arial"/>
                          <a:cs typeface="Arial"/>
                        </a:rPr>
                        <a:t>   </a:t>
                      </a:r>
                      <a:endParaRPr lang="en-US" b="1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smtClean="0">
                          <a:latin typeface="Arial"/>
                          <a:cs typeface="Arial"/>
                        </a:rPr>
                        <a:t>19/69 (27.5%)</a:t>
                      </a:r>
                      <a:endParaRPr lang="en-US" dirty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 smtClean="0">
                          <a:latin typeface="Arial"/>
                          <a:cs typeface="Arial"/>
                        </a:rPr>
                        <a:t>23/38 (60.5%)</a:t>
                      </a:r>
                    </a:p>
                  </a:txBody>
                  <a:tcPr marL="89321" marR="89321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b="1" dirty="0" smtClean="0">
                        <a:latin typeface="Arial"/>
                        <a:cs typeface="Arial"/>
                      </a:endParaRPr>
                    </a:p>
                  </a:txBody>
                  <a:tcPr marL="89321" marR="89321"/>
                </a:tc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045867" y="6351638"/>
            <a:ext cx="7988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latin typeface="Arial"/>
                <a:cs typeface="Arial"/>
              </a:rPr>
              <a:t>*Denominator is Number of Subjects with Adverse Events at each Site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3221" y="5594657"/>
            <a:ext cx="7997559" cy="74466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b="1" dirty="0" smtClean="0">
                <a:latin typeface="Arial"/>
                <a:cs typeface="Arial"/>
              </a:rPr>
              <a:t>Data Safety Monitoring Board recommended early termination of enrollment at Site 2</a:t>
            </a:r>
            <a:endParaRPr lang="en-US" sz="20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8136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Screen Shot 2014-06-16 at 11.15.08 AM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23" b="-456"/>
          <a:stretch/>
        </p:blipFill>
        <p:spPr>
          <a:xfrm>
            <a:off x="457200" y="1693739"/>
            <a:ext cx="8229600" cy="2895600"/>
          </a:xfrm>
        </p:spPr>
      </p:pic>
      <p:sp>
        <p:nvSpPr>
          <p:cNvPr id="4" name="TextBox 3"/>
          <p:cNvSpPr txBox="1"/>
          <p:nvPr/>
        </p:nvSpPr>
        <p:spPr>
          <a:xfrm>
            <a:off x="5608994" y="6369654"/>
            <a:ext cx="34389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smtClean="0">
                <a:latin typeface="Arial"/>
                <a:cs typeface="Arial"/>
              </a:rPr>
              <a:t>Grant et al, Neurology </a:t>
            </a:r>
            <a:r>
              <a:rPr lang="en-US" sz="1600" i="1" dirty="0">
                <a:latin typeface="Arial"/>
                <a:cs typeface="Arial"/>
              </a:rPr>
              <a:t>2014;82:1–8</a:t>
            </a:r>
          </a:p>
        </p:txBody>
      </p:sp>
      <p:pic>
        <p:nvPicPr>
          <p:cNvPr id="6" name="Picture 5" descr="Screen Shot 2014-06-16 at 11.15.29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15918"/>
            <a:ext cx="7772400" cy="15358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1218" y="4468206"/>
            <a:ext cx="8774049" cy="147738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347 adults who were either unimpaired (</a:t>
            </a:r>
            <a:r>
              <a:rPr lang="en-US" dirty="0">
                <a:latin typeface="Arial"/>
                <a:cs typeface="Arial"/>
              </a:rPr>
              <a:t>n </a:t>
            </a:r>
            <a:r>
              <a:rPr lang="en-US" dirty="0" smtClean="0">
                <a:latin typeface="Arial"/>
                <a:cs typeface="Arial"/>
              </a:rPr>
              <a:t>= </a:t>
            </a:r>
            <a:r>
              <a:rPr lang="en-US" dirty="0">
                <a:latin typeface="Arial"/>
                <a:cs typeface="Arial"/>
              </a:rPr>
              <a:t>226) or had ANI (</a:t>
            </a:r>
            <a:r>
              <a:rPr lang="en-US" dirty="0" smtClean="0">
                <a:latin typeface="Arial"/>
                <a:cs typeface="Arial"/>
              </a:rPr>
              <a:t>n = 121</a:t>
            </a:r>
            <a:r>
              <a:rPr lang="en-US" dirty="0">
                <a:latin typeface="Arial"/>
                <a:cs typeface="Arial"/>
              </a:rPr>
              <a:t>) </a:t>
            </a:r>
            <a:endParaRPr lang="en-US" dirty="0" smtClean="0">
              <a:latin typeface="Arial"/>
              <a:cs typeface="Arial"/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Assessed </a:t>
            </a:r>
            <a:r>
              <a:rPr lang="en-US" dirty="0">
                <a:latin typeface="Arial"/>
                <a:cs typeface="Arial"/>
              </a:rPr>
              <a:t>every 6 months </a:t>
            </a:r>
            <a:r>
              <a:rPr lang="en-US" dirty="0" smtClean="0">
                <a:latin typeface="Arial"/>
                <a:cs typeface="Arial"/>
              </a:rPr>
              <a:t>with median</a:t>
            </a:r>
            <a:r>
              <a:rPr lang="en-US" dirty="0">
                <a:latin typeface="Arial"/>
                <a:cs typeface="Arial"/>
              </a:rPr>
              <a:t> </a:t>
            </a:r>
            <a:r>
              <a:rPr lang="en-US" dirty="0" smtClean="0">
                <a:latin typeface="Arial"/>
                <a:cs typeface="Arial"/>
              </a:rPr>
              <a:t>follow</a:t>
            </a:r>
            <a:r>
              <a:rPr lang="en-US" dirty="0">
                <a:latin typeface="Arial"/>
                <a:cs typeface="Arial"/>
              </a:rPr>
              <a:t>-up of 45.2 </a:t>
            </a:r>
            <a:r>
              <a:rPr lang="en-US" dirty="0" smtClean="0">
                <a:latin typeface="Arial"/>
                <a:cs typeface="Arial"/>
              </a:rPr>
              <a:t>months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Symptomatic </a:t>
            </a:r>
            <a:r>
              <a:rPr lang="en-US" dirty="0">
                <a:latin typeface="Arial"/>
                <a:cs typeface="Arial"/>
              </a:rPr>
              <a:t>decline was based on self-report </a:t>
            </a:r>
            <a:r>
              <a:rPr lang="en-US" dirty="0" smtClean="0">
                <a:latin typeface="Arial"/>
                <a:cs typeface="Arial"/>
              </a:rPr>
              <a:t>or objective</a:t>
            </a:r>
            <a:r>
              <a:rPr lang="en-US" dirty="0">
                <a:latin typeface="Arial"/>
                <a:cs typeface="Arial"/>
              </a:rPr>
              <a:t>, performance-based </a:t>
            </a:r>
            <a:r>
              <a:rPr lang="en-US" dirty="0" smtClean="0">
                <a:latin typeface="Arial"/>
                <a:cs typeface="Arial"/>
              </a:rPr>
              <a:t>problems </a:t>
            </a:r>
            <a:r>
              <a:rPr lang="en-US" dirty="0">
                <a:latin typeface="Arial"/>
                <a:cs typeface="Arial"/>
              </a:rPr>
              <a:t>in everyday </a:t>
            </a:r>
            <a:r>
              <a:rPr lang="en-US" dirty="0" smtClean="0">
                <a:latin typeface="Arial"/>
                <a:cs typeface="Arial"/>
              </a:rPr>
              <a:t>functioning 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>
                <a:latin typeface="Arial"/>
                <a:cs typeface="Arial"/>
              </a:rPr>
              <a:t>Current </a:t>
            </a:r>
            <a:r>
              <a:rPr lang="en-US" dirty="0">
                <a:latin typeface="Arial"/>
                <a:cs typeface="Arial"/>
              </a:rPr>
              <a:t>CD4 and depression were significant time-</a:t>
            </a:r>
            <a:r>
              <a:rPr lang="en-US" dirty="0" smtClean="0">
                <a:latin typeface="Arial"/>
                <a:cs typeface="Arial"/>
              </a:rPr>
              <a:t>dependent </a:t>
            </a:r>
            <a:r>
              <a:rPr lang="en-US" dirty="0" smtClean="0">
                <a:latin typeface="Arial"/>
                <a:cs typeface="Arial"/>
              </a:rPr>
              <a:t>covariates</a:t>
            </a:r>
            <a:endParaRPr lang="en-US" dirty="0">
              <a:latin typeface="Arial"/>
              <a:cs typeface="Arial"/>
            </a:endParaRPr>
          </a:p>
        </p:txBody>
      </p:sp>
      <p:pic>
        <p:nvPicPr>
          <p:cNvPr id="9" name="Picture 8" descr="log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2" y="5884810"/>
            <a:ext cx="172890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41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15097"/>
            <a:ext cx="8686800" cy="114300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dirty="0" smtClean="0"/>
              <a:t>Sites Differed in Other Characteristics</a:t>
            </a:r>
            <a:endParaRPr lang="en-US" b="1" dirty="0">
              <a:solidFill>
                <a:srgbClr val="000090"/>
              </a:solidFill>
              <a:latin typeface="Arial"/>
              <a:ea typeface="+mj-ea"/>
              <a:cs typeface="Arial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09128564"/>
              </p:ext>
            </p:extLst>
          </p:nvPr>
        </p:nvGraphicFramePr>
        <p:xfrm>
          <a:off x="179428" y="1407097"/>
          <a:ext cx="8778240" cy="50297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93778"/>
                <a:gridCol w="1728154"/>
                <a:gridCol w="1728154"/>
                <a:gridCol w="1728154"/>
              </a:tblGrid>
              <a:tr h="335315">
                <a:tc>
                  <a:txBody>
                    <a:bodyPr/>
                    <a:lstStyle/>
                    <a:p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Site 1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Site 2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P Value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Sample Size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138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95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-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chemeClr val="bg1"/>
                          </a:solidFill>
                          <a:latin typeface="Arial"/>
                          <a:cs typeface="Arial"/>
                        </a:rPr>
                        <a:t>Demographic Characteristics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chemeClr val="bg1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Age (Years)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33.3 (8.6)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31.4 (7.2)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0.07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Education (Years)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9 [9-12]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14 [9-16]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&lt; 0.001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Sex (Number (%) Men)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134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dirty="0" smtClean="0">
                          <a:latin typeface="Arial"/>
                          <a:cs typeface="Arial"/>
                        </a:rPr>
                        <a:t>(97.8%)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94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</a:t>
                      </a:r>
                      <a:r>
                        <a:rPr lang="en-US" sz="1600" dirty="0" smtClean="0">
                          <a:latin typeface="Arial"/>
                          <a:cs typeface="Arial"/>
                        </a:rPr>
                        <a:t>(98.9%)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0.65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Ethnicity (Number (%) Han)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133 (96.4%)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 smtClean="0">
                          <a:latin typeface="Arial"/>
                          <a:cs typeface="Arial"/>
                        </a:rPr>
                        <a:t>89 (93.7%)</a:t>
                      </a: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0.72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HIV Disease Characteristics</a:t>
                      </a:r>
                      <a:endParaRPr lang="en-US" sz="1600" b="1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477FC1"/>
                    </a:solidFill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AIDS Diagnosis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51 </a:t>
                      </a:r>
                      <a:r>
                        <a:rPr lang="en-US" sz="1600" b="1" baseline="0" dirty="0" smtClean="0">
                          <a:latin typeface="Arial"/>
                          <a:cs typeface="Arial"/>
                        </a:rPr>
                        <a:t>(21.9%)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27 (28.4%)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0.15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HIV RNA, Plasma (log</a:t>
                      </a:r>
                      <a:r>
                        <a:rPr lang="en-US" sz="1600" b="1" baseline="-25000" dirty="0" smtClean="0">
                          <a:latin typeface="Arial"/>
                          <a:cs typeface="Arial"/>
                        </a:rPr>
                        <a:t>10</a:t>
                      </a:r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 c/mL)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4.2 (0.9)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4.2 (0.8)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0.57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CD4+ T-cells (/mm</a:t>
                      </a:r>
                      <a:r>
                        <a:rPr lang="en-US" sz="1600" b="1" baseline="30000" dirty="0" smtClean="0">
                          <a:latin typeface="Arial"/>
                          <a:cs typeface="Arial"/>
                        </a:rPr>
                        <a:t>3</a:t>
                      </a:r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225.8</a:t>
                      </a:r>
                      <a:r>
                        <a:rPr lang="en-US" sz="1600" baseline="0" dirty="0" smtClean="0">
                          <a:latin typeface="Arial"/>
                          <a:cs typeface="Arial"/>
                        </a:rPr>
                        <a:t> (78.9)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227.4 (85.0)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latin typeface="Arial"/>
                          <a:cs typeface="Arial"/>
                        </a:rPr>
                        <a:t>0.89</a:t>
                      </a:r>
                      <a:endParaRPr lang="en-US" sz="160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Other Lab Characteristics</a:t>
                      </a:r>
                      <a:endParaRPr lang="en-US" sz="1600" b="1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solidFill>
                      <a:srgbClr val="477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solidFill>
                      <a:srgbClr val="477FC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 smtClean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solidFill>
                      <a:srgbClr val="477FC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solidFill>
                          <a:srgbClr val="FFFFFF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>
                    <a:solidFill>
                      <a:srgbClr val="477FC1"/>
                    </a:solidFill>
                  </a:tcPr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Hemoglobin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14.5 (11.2)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15.0 (11.0)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&lt; 0.001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Aspartate</a:t>
                      </a:r>
                      <a:r>
                        <a:rPr lang="en-US" sz="1600" b="1" baseline="0" dirty="0" smtClean="0">
                          <a:latin typeface="Arial"/>
                          <a:cs typeface="Arial"/>
                        </a:rPr>
                        <a:t> Transaminase, Serum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25.0 (8.1)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22.8 (11.2)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&lt; 0.001</a:t>
                      </a:r>
                      <a:endParaRPr lang="en-US" sz="1600" b="1" dirty="0">
                        <a:solidFill>
                          <a:srgbClr val="FF0000"/>
                        </a:solidFill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</a:tr>
              <a:tr h="33531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Total Protein, Serum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 smtClean="0">
                          <a:latin typeface="Arial"/>
                          <a:cs typeface="Arial"/>
                        </a:rPr>
                        <a:t>8.0 (5.3) </a:t>
                      </a:r>
                      <a:endParaRPr lang="en-US" sz="1600" b="0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Arial"/>
                          <a:cs typeface="Arial"/>
                        </a:rPr>
                        <a:t>8.3 (4.9)</a:t>
                      </a:r>
                      <a:endParaRPr lang="en-US" sz="1600" b="1" dirty="0">
                        <a:latin typeface="Arial"/>
                        <a:cs typeface="Arial"/>
                      </a:endParaRPr>
                    </a:p>
                  </a:txBody>
                  <a:tcPr marT="45725" marB="45725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&lt; 0.001</a:t>
                      </a:r>
                    </a:p>
                  </a:txBody>
                  <a:tcPr marT="45725" marB="45725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114739" y="6512074"/>
            <a:ext cx="49710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*Values are either mean (SD), median [IQR], or number (%)</a:t>
            </a:r>
            <a:endParaRPr lang="en-US" sz="1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013901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Youan CROI ITT-C K-M Data 4.jpg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372" b="-30372"/>
          <a:stretch>
            <a:fillRect/>
          </a:stretch>
        </p:blipFill>
        <p:spPr>
          <a:xfrm>
            <a:off x="97800" y="1180829"/>
            <a:ext cx="4365257" cy="4892040"/>
          </a:xfrm>
        </p:spPr>
      </p:pic>
      <p:pic>
        <p:nvPicPr>
          <p:cNvPr id="7" name="Content Placeholder 6" descr="Youan CROI K-M AT Data 4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30372" b="-30372"/>
          <a:stretch>
            <a:fillRect/>
          </a:stretch>
        </p:blipFill>
        <p:spPr>
          <a:xfrm>
            <a:off x="4528400" y="1180829"/>
            <a:ext cx="4365257" cy="489204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93775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EFV-TDF-3TC</a:t>
            </a:r>
            <a:r>
              <a:rPr lang="en-US" dirty="0"/>
              <a:t> </a:t>
            </a:r>
            <a:r>
              <a:rPr lang="en-US" b="1" dirty="0" smtClean="0">
                <a:solidFill>
                  <a:srgbClr val="000090"/>
                </a:solidFill>
                <a:latin typeface="Arial"/>
                <a:cs typeface="Arial"/>
              </a:rPr>
              <a:t>Was Associated with Shorter Time-to-Impairment at Site 1</a:t>
            </a:r>
            <a:endParaRPr lang="en-US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8367" y="5211435"/>
            <a:ext cx="2709846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ITT-C Analysis, N = 138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442001" y="5208127"/>
            <a:ext cx="3300453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prstClr val="black"/>
                </a:solidFill>
                <a:latin typeface="Arial"/>
                <a:cs typeface="Arial"/>
              </a:rPr>
              <a:t>As Treated Analysis, N = 118</a:t>
            </a:r>
            <a:endParaRPr lang="en-US" b="1" dirty="0">
              <a:solidFill>
                <a:prstClr val="black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83296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96736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Nested Case-Control Study of 15 Decliners and 15 Matched Non-Decliners</a:t>
            </a:r>
            <a:endParaRPr lang="en-US" sz="3600" dirty="0"/>
          </a:p>
        </p:txBody>
      </p:sp>
      <p:sp>
        <p:nvSpPr>
          <p:cNvPr id="19" name="Text Box 1068"/>
          <p:cNvSpPr txBox="1">
            <a:spLocks noChangeArrowheads="1"/>
          </p:cNvSpPr>
          <p:nvPr/>
        </p:nvSpPr>
        <p:spPr bwMode="auto">
          <a:xfrm>
            <a:off x="139606" y="6295978"/>
            <a:ext cx="3032841" cy="316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953" tIns="49976" rIns="99953" bIns="49976">
            <a:spAutoFit/>
          </a:bodyPr>
          <a:lstStyle>
            <a:lvl1pPr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/>
            <a:r>
              <a:rPr lang="en-US" sz="1400" i="1" dirty="0" smtClean="0">
                <a:solidFill>
                  <a:prstClr val="black"/>
                </a:solidFill>
              </a:rPr>
              <a:t>Ma et </a:t>
            </a:r>
            <a:r>
              <a:rPr lang="en-US" sz="1400" i="1" dirty="0">
                <a:solidFill>
                  <a:prstClr val="black"/>
                </a:solidFill>
              </a:rPr>
              <a:t>al, </a:t>
            </a:r>
            <a:r>
              <a:rPr lang="en-US" sz="1400" i="1" dirty="0" smtClean="0">
                <a:solidFill>
                  <a:prstClr val="black"/>
                </a:solidFill>
              </a:rPr>
              <a:t>CROI 2015, Abstract 444</a:t>
            </a:r>
            <a:endParaRPr lang="en-US" sz="1400" i="1" dirty="0">
              <a:solidFill>
                <a:prstClr val="black"/>
              </a:solidFill>
            </a:endParaRPr>
          </a:p>
        </p:txBody>
      </p:sp>
      <p:pic>
        <p:nvPicPr>
          <p:cNvPr id="5" name="Picture 4" descr="EFV Data 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5" y="2111489"/>
            <a:ext cx="3200400" cy="1886328"/>
          </a:xfrm>
          <a:prstGeom prst="rect">
            <a:avLst/>
          </a:prstGeom>
        </p:spPr>
      </p:pic>
      <p:pic>
        <p:nvPicPr>
          <p:cNvPr id="7" name="Picture 6" descr="Data 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65" y="4141782"/>
            <a:ext cx="3200400" cy="2011062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27141" y="1429640"/>
            <a:ext cx="24802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A00105"/>
                </a:solidFill>
                <a:latin typeface="Arial"/>
                <a:cs typeface="Arial"/>
              </a:rPr>
              <a:t>Antiretroviral</a:t>
            </a:r>
          </a:p>
          <a:p>
            <a:pPr algn="ctr"/>
            <a:r>
              <a:rPr lang="en-US" b="1" dirty="0" smtClean="0">
                <a:solidFill>
                  <a:srgbClr val="A00105"/>
                </a:solidFill>
                <a:latin typeface="Arial"/>
                <a:cs typeface="Arial"/>
              </a:rPr>
              <a:t>Drug Concentrations</a:t>
            </a:r>
            <a:endParaRPr lang="en-US" b="1" dirty="0">
              <a:solidFill>
                <a:srgbClr val="A00105"/>
              </a:solidFill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285844" y="1429640"/>
            <a:ext cx="2685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A00105"/>
                </a:solidFill>
                <a:latin typeface="Arial"/>
                <a:cs typeface="Arial"/>
              </a:rPr>
              <a:t>Magnetic Resonance</a:t>
            </a:r>
          </a:p>
          <a:p>
            <a:pPr algn="ctr"/>
            <a:r>
              <a:rPr lang="en-US" b="1" dirty="0" smtClean="0">
                <a:solidFill>
                  <a:srgbClr val="A00105"/>
                </a:solidFill>
                <a:latin typeface="Arial"/>
                <a:cs typeface="Arial"/>
              </a:rPr>
              <a:t>Imaging/Spectroscopy</a:t>
            </a:r>
            <a:endParaRPr lang="en-US" b="1" dirty="0">
              <a:solidFill>
                <a:srgbClr val="A00105"/>
              </a:solidFill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883774" y="1429640"/>
            <a:ext cx="14549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A00105"/>
                </a:solidFill>
                <a:latin typeface="Arial"/>
                <a:cs typeface="Arial"/>
              </a:rPr>
              <a:t>CSF </a:t>
            </a:r>
            <a:endParaRPr lang="en-US" b="1" dirty="0">
              <a:solidFill>
                <a:srgbClr val="A00105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A00105"/>
                </a:solidFill>
                <a:latin typeface="Arial"/>
                <a:cs typeface="Arial"/>
              </a:rPr>
              <a:t>Biomarkers</a:t>
            </a:r>
            <a:endParaRPr lang="en-US" b="1" dirty="0">
              <a:solidFill>
                <a:srgbClr val="A00105"/>
              </a:solidFill>
              <a:latin typeface="Arial"/>
              <a:cs typeface="Arial"/>
            </a:endParaRPr>
          </a:p>
        </p:txBody>
      </p:sp>
      <p:pic>
        <p:nvPicPr>
          <p:cNvPr id="10" name="Picture 9" descr="Neopterin Data 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34" y="2014267"/>
            <a:ext cx="3200400" cy="1984917"/>
          </a:xfrm>
          <a:prstGeom prst="rect">
            <a:avLst/>
          </a:prstGeom>
        </p:spPr>
      </p:pic>
      <p:pic>
        <p:nvPicPr>
          <p:cNvPr id="3" name="Picture 2" descr="CWM ChoFWM Data 2.jp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25"/>
          <a:stretch/>
        </p:blipFill>
        <p:spPr>
          <a:xfrm>
            <a:off x="3059892" y="2126850"/>
            <a:ext cx="2994756" cy="1855607"/>
          </a:xfrm>
          <a:prstGeom prst="rect">
            <a:avLst/>
          </a:prstGeom>
        </p:spPr>
      </p:pic>
      <p:pic>
        <p:nvPicPr>
          <p:cNvPr id="4" name="Picture 3" descr="ChoFWM Data 2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18"/>
          <a:stretch/>
        </p:blipFill>
        <p:spPr>
          <a:xfrm>
            <a:off x="3057654" y="4230022"/>
            <a:ext cx="2999232" cy="1949991"/>
          </a:xfrm>
          <a:prstGeom prst="rect">
            <a:avLst/>
          </a:prstGeom>
        </p:spPr>
      </p:pic>
      <p:pic>
        <p:nvPicPr>
          <p:cNvPr id="11" name="Picture 10" descr="sCD14 Data 2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034" y="4288399"/>
            <a:ext cx="3200400" cy="1837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8609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 idx="4294967295"/>
          </p:nvPr>
        </p:nvSpPr>
        <p:spPr>
          <a:xfrm>
            <a:off x="457200" y="-17759"/>
            <a:ext cx="8229600" cy="1143000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 smtClean="0">
                <a:latin typeface="Franklin Gothic Medium" charset="0"/>
                <a:cs typeface="Franklin Gothic Medium" charset="0"/>
              </a:rPr>
              <a:t>DHHS </a:t>
            </a:r>
            <a:r>
              <a:rPr lang="en-US" sz="3600" dirty="0">
                <a:latin typeface="Franklin Gothic Medium" charset="0"/>
                <a:cs typeface="Franklin Gothic Medium" charset="0"/>
              </a:rPr>
              <a:t>Preferred </a:t>
            </a:r>
            <a:r>
              <a:rPr lang="en-US" sz="3600" dirty="0" smtClean="0">
                <a:latin typeface="Franklin Gothic Medium" charset="0"/>
                <a:cs typeface="Franklin Gothic Medium" charset="0"/>
              </a:rPr>
              <a:t>Regimens (ART Naive)</a:t>
            </a:r>
            <a:endParaRPr lang="en-US" sz="3600" dirty="0">
              <a:latin typeface="Franklin Gothic Medium" charset="0"/>
              <a:cs typeface="Franklin Gothic Medium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71092" y="704611"/>
            <a:ext cx="1371600" cy="4831807"/>
          </a:xfrm>
          <a:prstGeom prst="roundRect">
            <a:avLst/>
          </a:prstGeom>
          <a:solidFill>
            <a:srgbClr val="FFED6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1A465F"/>
                </a:solidFill>
              </a:rPr>
              <a:t>TDF-FTC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66359" y="704613"/>
            <a:ext cx="1371600" cy="594360"/>
          </a:xfrm>
          <a:prstGeom prst="roundRect">
            <a:avLst/>
          </a:prstGeom>
          <a:solidFill>
            <a:srgbClr val="FC1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FF"/>
                </a:solidFill>
              </a:rPr>
              <a:t>EFV</a:t>
            </a:r>
            <a:r>
              <a:rPr lang="en-US" sz="2000" b="1" baseline="30000" dirty="0" smtClean="0">
                <a:solidFill>
                  <a:srgbClr val="FFFFFF"/>
                </a:solidFill>
              </a:rPr>
              <a:t>1</a:t>
            </a:r>
            <a:endParaRPr lang="en-US" sz="2000" b="1" baseline="30000" dirty="0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66360" y="1410854"/>
            <a:ext cx="1371600" cy="594360"/>
          </a:xfrm>
          <a:prstGeom prst="roundRect">
            <a:avLst/>
          </a:prstGeom>
          <a:solidFill>
            <a:srgbClr val="FC1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FF"/>
                </a:solidFill>
              </a:rPr>
              <a:t>ATV/r</a:t>
            </a:r>
            <a:r>
              <a:rPr lang="en-US" sz="2000" b="1" baseline="30000" dirty="0">
                <a:solidFill>
                  <a:srgbClr val="FFFFFF"/>
                </a:solidFill>
              </a:rPr>
              <a:t>1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66360" y="2117095"/>
            <a:ext cx="1371600" cy="594360"/>
          </a:xfrm>
          <a:prstGeom prst="roundRect">
            <a:avLst/>
          </a:prstGeom>
          <a:solidFill>
            <a:srgbClr val="61C7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0090"/>
                </a:solidFill>
              </a:rPr>
              <a:t>DRV/r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66360" y="2823336"/>
            <a:ext cx="1371600" cy="594360"/>
          </a:xfrm>
          <a:prstGeom prst="roundRect">
            <a:avLst/>
          </a:prstGeom>
          <a:solidFill>
            <a:srgbClr val="61C7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90"/>
                </a:solidFill>
              </a:rPr>
              <a:t>RAL</a:t>
            </a:r>
          </a:p>
        </p:txBody>
      </p:sp>
      <p:sp>
        <p:nvSpPr>
          <p:cNvPr id="111623" name="TextBox 10"/>
          <p:cNvSpPr txBox="1">
            <a:spLocks noChangeArrowheads="1"/>
          </p:cNvSpPr>
          <p:nvPr/>
        </p:nvSpPr>
        <p:spPr bwMode="auto">
          <a:xfrm>
            <a:off x="4130026" y="821152"/>
            <a:ext cx="430436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700" b="1" dirty="0" smtClean="0"/>
              <a:t>Short</a:t>
            </a:r>
            <a:r>
              <a:rPr lang="en-US" sz="1700" b="1" dirty="0"/>
              <a:t>- and long-</a:t>
            </a:r>
            <a:r>
              <a:rPr lang="en-US" sz="1700" b="1" dirty="0" smtClean="0"/>
              <a:t>term neurotoxicity</a:t>
            </a:r>
            <a:endParaRPr lang="en-US" sz="1700" b="1" dirty="0"/>
          </a:p>
        </p:txBody>
      </p:sp>
      <p:sp>
        <p:nvSpPr>
          <p:cNvPr id="111624" name="TextBox 11"/>
          <p:cNvSpPr txBox="1">
            <a:spLocks noChangeArrowheads="1"/>
          </p:cNvSpPr>
          <p:nvPr/>
        </p:nvSpPr>
        <p:spPr bwMode="auto">
          <a:xfrm>
            <a:off x="4130026" y="1256456"/>
            <a:ext cx="4625975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700" b="1" dirty="0"/>
              <a:t>CSF concentrations do </a:t>
            </a:r>
            <a:r>
              <a:rPr lang="en-US" sz="1700" b="1" dirty="0" smtClean="0"/>
              <a:t>not consistently </a:t>
            </a:r>
            <a:r>
              <a:rPr lang="en-US" sz="1700" b="1" dirty="0"/>
              <a:t>exceed inhibitory </a:t>
            </a:r>
            <a:r>
              <a:rPr lang="en-US" sz="1700" b="1" dirty="0" smtClean="0"/>
              <a:t>concentrations</a:t>
            </a:r>
          </a:p>
          <a:p>
            <a:pPr eaLnBrk="1" hangingPunct="1">
              <a:buFont typeface="Arial" charset="0"/>
              <a:buChar char="•"/>
            </a:pPr>
            <a:r>
              <a:rPr lang="en-US" sz="1700" b="1" dirty="0" smtClean="0"/>
              <a:t>Associated with CSF viral escape</a:t>
            </a:r>
            <a:endParaRPr lang="en-US" sz="1700" b="1" dirty="0"/>
          </a:p>
        </p:txBody>
      </p:sp>
      <p:sp>
        <p:nvSpPr>
          <p:cNvPr id="111625" name="TextBox 12"/>
          <p:cNvSpPr txBox="1">
            <a:spLocks noChangeArrowheads="1"/>
          </p:cNvSpPr>
          <p:nvPr/>
        </p:nvSpPr>
        <p:spPr bwMode="auto">
          <a:xfrm>
            <a:off x="4130026" y="2149932"/>
            <a:ext cx="44958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700" b="1" dirty="0"/>
              <a:t>CSF concentrations exceed </a:t>
            </a:r>
            <a:r>
              <a:rPr lang="en-US" sz="1700" b="1" dirty="0" smtClean="0"/>
              <a:t>50% inhibitory </a:t>
            </a:r>
            <a:r>
              <a:rPr lang="en-US" sz="1700" b="1" dirty="0"/>
              <a:t>concentrations in all</a:t>
            </a:r>
          </a:p>
        </p:txBody>
      </p:sp>
      <p:sp>
        <p:nvSpPr>
          <p:cNvPr id="111626" name="TextBox 14"/>
          <p:cNvSpPr txBox="1">
            <a:spLocks noChangeArrowheads="1"/>
          </p:cNvSpPr>
          <p:nvPr/>
        </p:nvSpPr>
        <p:spPr bwMode="auto">
          <a:xfrm>
            <a:off x="4130026" y="2820784"/>
            <a:ext cx="4445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700" b="1" dirty="0"/>
              <a:t>CSF concentrations </a:t>
            </a:r>
            <a:r>
              <a:rPr lang="en-US" sz="1700" b="1" dirty="0" smtClean="0"/>
              <a:t>exceed 50% </a:t>
            </a:r>
            <a:r>
              <a:rPr lang="en-US" sz="1700" b="1" dirty="0"/>
              <a:t>inhibitory concentrations in </a:t>
            </a:r>
            <a:r>
              <a:rPr lang="en-US" sz="1700" b="1" dirty="0" smtClean="0"/>
              <a:t>all</a:t>
            </a:r>
            <a:endParaRPr lang="en-US" sz="1700" b="1" dirty="0"/>
          </a:p>
        </p:txBody>
      </p:sp>
      <p:sp>
        <p:nvSpPr>
          <p:cNvPr id="15" name="Rounded Rectangle 14"/>
          <p:cNvSpPr/>
          <p:nvPr/>
        </p:nvSpPr>
        <p:spPr>
          <a:xfrm>
            <a:off x="2239673" y="3529577"/>
            <a:ext cx="1371600" cy="594360"/>
          </a:xfrm>
          <a:prstGeom prst="roundRect">
            <a:avLst/>
          </a:prstGeom>
          <a:solidFill>
            <a:srgbClr val="FEF46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1A465F"/>
                </a:solidFill>
              </a:rPr>
              <a:t>EVG/c</a:t>
            </a:r>
            <a:endParaRPr lang="en-US" sz="2000" b="1" dirty="0">
              <a:solidFill>
                <a:srgbClr val="1A465F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4130026" y="3659708"/>
            <a:ext cx="419100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68275" indent="-168275" eaLnBrk="1" hangingPunct="1">
              <a:buFont typeface="Arial" charset="0"/>
              <a:buChar char="•"/>
            </a:pPr>
            <a:r>
              <a:rPr lang="en-US" sz="1700" b="1" dirty="0"/>
              <a:t>No CSF </a:t>
            </a:r>
            <a:r>
              <a:rPr lang="en-US" sz="1700" b="1" dirty="0" smtClean="0"/>
              <a:t>pharmacokinetic data</a:t>
            </a:r>
            <a:endParaRPr lang="en-US" sz="1700" b="1" dirty="0"/>
          </a:p>
        </p:txBody>
      </p:sp>
      <p:sp>
        <p:nvSpPr>
          <p:cNvPr id="17" name="Rounded Rectangle 16"/>
          <p:cNvSpPr/>
          <p:nvPr/>
        </p:nvSpPr>
        <p:spPr>
          <a:xfrm>
            <a:off x="2250967" y="4942059"/>
            <a:ext cx="1371600" cy="594360"/>
          </a:xfrm>
          <a:prstGeom prst="roundRect">
            <a:avLst/>
          </a:prstGeom>
          <a:solidFill>
            <a:srgbClr val="39D4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0090"/>
                </a:solidFill>
              </a:rPr>
              <a:t>DTG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4130026" y="4810923"/>
            <a:ext cx="4191000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68275" indent="-168275" eaLnBrk="1" hangingPunct="1">
              <a:buFont typeface="Arial" charset="0"/>
              <a:buChar char="•"/>
            </a:pPr>
            <a:r>
              <a:rPr lang="en-US" sz="1700" b="1" dirty="0"/>
              <a:t>CSF concentrations exceed </a:t>
            </a:r>
            <a:r>
              <a:rPr lang="en-US" sz="1700" b="1" dirty="0" smtClean="0"/>
              <a:t>50% inhibitory </a:t>
            </a:r>
            <a:r>
              <a:rPr lang="en-US" sz="1700" b="1" dirty="0"/>
              <a:t>concentrations in </a:t>
            </a:r>
            <a:r>
              <a:rPr lang="en-US" sz="1700" b="1" dirty="0" smtClean="0"/>
              <a:t>all</a:t>
            </a:r>
          </a:p>
          <a:p>
            <a:pPr marL="168275" indent="-168275" eaLnBrk="1" hangingPunct="1">
              <a:buFont typeface="Arial" charset="0"/>
              <a:buChar char="•"/>
            </a:pPr>
            <a:r>
              <a:rPr lang="en-US" sz="1700" b="1" dirty="0" smtClean="0"/>
              <a:t>Fewer CNS side effects than EFV</a:t>
            </a:r>
            <a:endParaRPr lang="en-US" sz="1700" b="1" dirty="0"/>
          </a:p>
        </p:txBody>
      </p:sp>
      <p:sp>
        <p:nvSpPr>
          <p:cNvPr id="19" name="Rounded Rectangle 18"/>
          <p:cNvSpPr/>
          <p:nvPr/>
        </p:nvSpPr>
        <p:spPr>
          <a:xfrm>
            <a:off x="2238740" y="5648300"/>
            <a:ext cx="1371600" cy="594360"/>
          </a:xfrm>
          <a:prstGeom prst="roundRect">
            <a:avLst/>
          </a:prstGeom>
          <a:solidFill>
            <a:srgbClr val="39D4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0090"/>
                </a:solidFill>
              </a:rPr>
              <a:t>DTG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71092" y="5667149"/>
            <a:ext cx="1371600" cy="594360"/>
          </a:xfrm>
          <a:prstGeom prst="roundRect">
            <a:avLst/>
          </a:prstGeom>
          <a:solidFill>
            <a:srgbClr val="FEF46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1A465F"/>
                </a:solidFill>
              </a:rPr>
              <a:t>ABC-3TC</a:t>
            </a:r>
            <a:endParaRPr lang="en-US" sz="2000" b="1" dirty="0">
              <a:solidFill>
                <a:srgbClr val="1A465F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130026" y="5690895"/>
            <a:ext cx="47229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68275" indent="-168275" eaLnBrk="1" hangingPunct="1">
              <a:buFont typeface="Arial" charset="0"/>
              <a:buChar char="•"/>
            </a:pPr>
            <a:r>
              <a:rPr lang="en-US" sz="1700" b="1" dirty="0" smtClean="0"/>
              <a:t>No CSF ABC pharmacokinetic data on daily dosing</a:t>
            </a:r>
            <a:endParaRPr lang="en-US" sz="1700" b="1" dirty="0"/>
          </a:p>
        </p:txBody>
      </p:sp>
      <p:sp>
        <p:nvSpPr>
          <p:cNvPr id="22" name="Rounded Rectangle 21"/>
          <p:cNvSpPr/>
          <p:nvPr/>
        </p:nvSpPr>
        <p:spPr>
          <a:xfrm>
            <a:off x="2234672" y="4235818"/>
            <a:ext cx="1371600" cy="594360"/>
          </a:xfrm>
          <a:prstGeom prst="roundRect">
            <a:avLst/>
          </a:prstGeom>
          <a:solidFill>
            <a:srgbClr val="FC1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FF"/>
                </a:solidFill>
              </a:rPr>
              <a:t>RPV</a:t>
            </a:r>
            <a:r>
              <a:rPr lang="en-US" sz="2000" b="1" baseline="30000" dirty="0" smtClean="0">
                <a:solidFill>
                  <a:srgbClr val="FFFFFF"/>
                </a:solidFill>
              </a:rPr>
              <a:t>2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23" name="TextBox 11"/>
          <p:cNvSpPr txBox="1">
            <a:spLocks noChangeArrowheads="1"/>
          </p:cNvSpPr>
          <p:nvPr/>
        </p:nvSpPr>
        <p:spPr bwMode="auto">
          <a:xfrm>
            <a:off x="4130026" y="4190177"/>
            <a:ext cx="462597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700" b="1" dirty="0"/>
              <a:t>CSF concentrations do not </a:t>
            </a:r>
            <a:r>
              <a:rPr lang="en-US" sz="1700" b="1" dirty="0" smtClean="0"/>
              <a:t>consistently exceed </a:t>
            </a:r>
            <a:r>
              <a:rPr lang="en-US" sz="1700" b="1" dirty="0"/>
              <a:t>inhibitory </a:t>
            </a:r>
            <a:r>
              <a:rPr lang="en-US" sz="1700" b="1" dirty="0" smtClean="0"/>
              <a:t>concentrations</a:t>
            </a:r>
            <a:endParaRPr lang="en-US" sz="17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1034426" y="6323034"/>
            <a:ext cx="80780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baseline="30000" dirty="0" smtClean="0">
                <a:latin typeface="Arial"/>
                <a:cs typeface="Arial"/>
              </a:rPr>
              <a:t>1</a:t>
            </a:r>
            <a:r>
              <a:rPr lang="en-US" sz="1400" i="1" dirty="0" smtClean="0">
                <a:latin typeface="Arial"/>
                <a:cs typeface="Arial"/>
              </a:rPr>
              <a:t>May be combined with ABC-3TC when HIV RNA &lt; 100,000 copies/mL; </a:t>
            </a:r>
            <a:r>
              <a:rPr lang="en-US" sz="1400" i="1" baseline="30000" dirty="0" smtClean="0">
                <a:latin typeface="Arial"/>
                <a:cs typeface="Arial"/>
              </a:rPr>
              <a:t>2</a:t>
            </a:r>
            <a:r>
              <a:rPr lang="en-US" sz="1400" i="1" dirty="0" smtClean="0">
                <a:latin typeface="Arial"/>
                <a:cs typeface="Arial"/>
              </a:rPr>
              <a:t>In patients with HIV RNA </a:t>
            </a:r>
          </a:p>
          <a:p>
            <a:pPr algn="r"/>
            <a:r>
              <a:rPr lang="en-US" sz="1400" i="1" dirty="0" smtClean="0">
                <a:latin typeface="Arial"/>
                <a:cs typeface="Arial"/>
              </a:rPr>
              <a:t>&lt; 100,000 copies/mL; Last </a:t>
            </a:r>
            <a:r>
              <a:rPr lang="en-US" sz="1400" i="1" dirty="0">
                <a:latin typeface="Arial"/>
                <a:cs typeface="Arial"/>
              </a:rPr>
              <a:t>updated </a:t>
            </a:r>
            <a:r>
              <a:rPr lang="en-US" sz="1400" i="1" dirty="0" smtClean="0">
                <a:latin typeface="Arial"/>
                <a:cs typeface="Arial"/>
              </a:rPr>
              <a:t>1 May 2014; </a:t>
            </a:r>
            <a:r>
              <a:rPr lang="en-US" sz="1400" i="1" dirty="0">
                <a:latin typeface="Arial"/>
                <a:cs typeface="Arial"/>
              </a:rPr>
              <a:t>Available at http://</a:t>
            </a:r>
            <a:r>
              <a:rPr lang="en-US" sz="1400" i="1" dirty="0" err="1">
                <a:latin typeface="Arial"/>
                <a:cs typeface="Arial"/>
              </a:rPr>
              <a:t>www.aidsinfo.nih.gov</a:t>
            </a:r>
            <a:r>
              <a:rPr lang="en-US" sz="1400" i="1" dirty="0">
                <a:latin typeface="Arial"/>
                <a:cs typeface="Arial"/>
              </a:rPr>
              <a:t>/</a:t>
            </a:r>
            <a:r>
              <a:rPr lang="en-US" sz="1400" i="1" dirty="0" smtClean="0">
                <a:latin typeface="Arial"/>
                <a:cs typeface="Arial"/>
              </a:rPr>
              <a:t>guidelines </a:t>
            </a:r>
            <a:endParaRPr lang="en-US" sz="1400" i="1" dirty="0"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1424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Title 1"/>
          <p:cNvSpPr>
            <a:spLocks noGrp="1"/>
          </p:cNvSpPr>
          <p:nvPr>
            <p:ph type="title" idx="4294967295"/>
          </p:nvPr>
        </p:nvSpPr>
        <p:spPr>
          <a:xfrm>
            <a:off x="337457" y="54811"/>
            <a:ext cx="8469086" cy="1143000"/>
          </a:xfrm>
        </p:spPr>
        <p:txBody>
          <a:bodyPr anchor="t">
            <a:noAutofit/>
          </a:bodyPr>
          <a:lstStyle/>
          <a:p>
            <a:pPr algn="ctr"/>
            <a:r>
              <a:rPr lang="en-US" sz="3600" dirty="0" smtClean="0">
                <a:solidFill>
                  <a:srgbClr val="000090"/>
                </a:solidFill>
                <a:latin typeface="Franklin Gothic Medium" charset="0"/>
                <a:cs typeface="Franklin Gothic Medium" charset="0"/>
              </a:rPr>
              <a:t>US DHHS </a:t>
            </a:r>
            <a:r>
              <a:rPr lang="en-US" sz="3600" dirty="0">
                <a:solidFill>
                  <a:srgbClr val="000090"/>
                </a:solidFill>
                <a:latin typeface="Franklin Gothic Medium" charset="0"/>
                <a:cs typeface="Franklin Gothic Medium" charset="0"/>
              </a:rPr>
              <a:t>Preferred </a:t>
            </a:r>
            <a:r>
              <a:rPr lang="en-US" sz="3600" dirty="0" smtClean="0">
                <a:solidFill>
                  <a:srgbClr val="000090"/>
                </a:solidFill>
                <a:latin typeface="Franklin Gothic Medium" charset="0"/>
                <a:cs typeface="Franklin Gothic Medium" charset="0"/>
              </a:rPr>
              <a:t>Regimens (ART Naive)</a:t>
            </a:r>
            <a:endParaRPr lang="en-US" sz="3600" dirty="0">
              <a:solidFill>
                <a:srgbClr val="000090"/>
              </a:solidFill>
              <a:latin typeface="Franklin Gothic Medium" charset="0"/>
              <a:cs typeface="Franklin Gothic Medium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671092" y="765085"/>
            <a:ext cx="1371600" cy="2834640"/>
          </a:xfrm>
          <a:prstGeom prst="roundRect">
            <a:avLst/>
          </a:prstGeom>
          <a:solidFill>
            <a:srgbClr val="FFED6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1A465F"/>
                </a:solidFill>
              </a:rPr>
              <a:t>TDF-FTC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2238740" y="4562496"/>
            <a:ext cx="1371600" cy="594360"/>
          </a:xfrm>
          <a:prstGeom prst="roundRect">
            <a:avLst/>
          </a:prstGeom>
          <a:solidFill>
            <a:srgbClr val="FC1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FF"/>
                </a:solidFill>
              </a:rPr>
              <a:t>EFV</a:t>
            </a:r>
            <a:endParaRPr lang="en-US" sz="2000" b="1" baseline="30000" dirty="0">
              <a:solidFill>
                <a:srgbClr val="FFFFFF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2238741" y="5243625"/>
            <a:ext cx="1371600" cy="594360"/>
          </a:xfrm>
          <a:prstGeom prst="roundRect">
            <a:avLst/>
          </a:prstGeom>
          <a:solidFill>
            <a:srgbClr val="FC1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FF"/>
                </a:solidFill>
              </a:rPr>
              <a:t>ATV/r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2225396" y="800639"/>
            <a:ext cx="1371600" cy="594360"/>
          </a:xfrm>
          <a:prstGeom prst="roundRect">
            <a:avLst/>
          </a:prstGeom>
          <a:solidFill>
            <a:srgbClr val="61C7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0090"/>
                </a:solidFill>
              </a:rPr>
              <a:t>DRV/r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225396" y="1502862"/>
            <a:ext cx="1371600" cy="594360"/>
          </a:xfrm>
          <a:prstGeom prst="roundRect">
            <a:avLst/>
          </a:prstGeom>
          <a:solidFill>
            <a:srgbClr val="61C7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90"/>
                </a:solidFill>
              </a:rPr>
              <a:t>RAL</a:t>
            </a:r>
          </a:p>
        </p:txBody>
      </p:sp>
      <p:sp>
        <p:nvSpPr>
          <p:cNvPr id="111625" name="TextBox 12"/>
          <p:cNvSpPr txBox="1">
            <a:spLocks noChangeArrowheads="1"/>
          </p:cNvSpPr>
          <p:nvPr/>
        </p:nvSpPr>
        <p:spPr bwMode="auto">
          <a:xfrm>
            <a:off x="3949051" y="807389"/>
            <a:ext cx="44958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700" b="1" dirty="0">
                <a:solidFill>
                  <a:srgbClr val="0C662E"/>
                </a:solidFill>
              </a:rPr>
              <a:t>CSF concentrations exceed </a:t>
            </a:r>
            <a:r>
              <a:rPr lang="en-US" sz="1700" b="1" dirty="0" smtClean="0">
                <a:solidFill>
                  <a:srgbClr val="0C662E"/>
                </a:solidFill>
              </a:rPr>
              <a:t>50% inhibitory </a:t>
            </a:r>
            <a:r>
              <a:rPr lang="en-US" sz="1700" b="1" dirty="0">
                <a:solidFill>
                  <a:srgbClr val="0C662E"/>
                </a:solidFill>
              </a:rPr>
              <a:t>concentrations in all</a:t>
            </a:r>
          </a:p>
        </p:txBody>
      </p:sp>
      <p:sp>
        <p:nvSpPr>
          <p:cNvPr id="111626" name="TextBox 14"/>
          <p:cNvSpPr txBox="1">
            <a:spLocks noChangeArrowheads="1"/>
          </p:cNvSpPr>
          <p:nvPr/>
        </p:nvSpPr>
        <p:spPr bwMode="auto">
          <a:xfrm>
            <a:off x="3949051" y="1502862"/>
            <a:ext cx="4445000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700" b="1" dirty="0">
                <a:solidFill>
                  <a:srgbClr val="0C662E"/>
                </a:solidFill>
              </a:rPr>
              <a:t>CSF concentrations </a:t>
            </a:r>
            <a:r>
              <a:rPr lang="en-US" sz="1700" b="1" dirty="0" smtClean="0">
                <a:solidFill>
                  <a:srgbClr val="0C662E"/>
                </a:solidFill>
              </a:rPr>
              <a:t>exceed 50% </a:t>
            </a:r>
            <a:r>
              <a:rPr lang="en-US" sz="1700" b="1" dirty="0">
                <a:solidFill>
                  <a:srgbClr val="0C662E"/>
                </a:solidFill>
              </a:rPr>
              <a:t>inhibitory concentrations in </a:t>
            </a:r>
            <a:r>
              <a:rPr lang="en-US" sz="1700" b="1" dirty="0" smtClean="0">
                <a:solidFill>
                  <a:srgbClr val="0C662E"/>
                </a:solidFill>
              </a:rPr>
              <a:t>all</a:t>
            </a:r>
            <a:endParaRPr lang="en-US" sz="1700" b="1" dirty="0">
              <a:solidFill>
                <a:srgbClr val="0C662E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225396" y="2205085"/>
            <a:ext cx="1371600" cy="594360"/>
          </a:xfrm>
          <a:prstGeom prst="roundRect">
            <a:avLst/>
          </a:prstGeom>
          <a:solidFill>
            <a:srgbClr val="FEF46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1A465F"/>
                </a:solidFill>
              </a:rPr>
              <a:t>EVG/c</a:t>
            </a:r>
            <a:endParaRPr lang="en-US" sz="2000" b="1" dirty="0">
              <a:solidFill>
                <a:srgbClr val="1A465F"/>
              </a:solidFill>
            </a:endParaRPr>
          </a:p>
        </p:txBody>
      </p: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3949051" y="2329230"/>
            <a:ext cx="4191000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68275" indent="-168275" eaLnBrk="1" hangingPunct="1">
              <a:buFont typeface="Arial" charset="0"/>
              <a:buChar char="•"/>
            </a:pPr>
            <a:r>
              <a:rPr lang="en-US" sz="1700" b="1" dirty="0">
                <a:solidFill>
                  <a:srgbClr val="0C662E"/>
                </a:solidFill>
              </a:rPr>
              <a:t>No CSF </a:t>
            </a:r>
            <a:r>
              <a:rPr lang="en-US" sz="1700" b="1" dirty="0" smtClean="0">
                <a:solidFill>
                  <a:srgbClr val="0C662E"/>
                </a:solidFill>
              </a:rPr>
              <a:t>pharmacokinetic data</a:t>
            </a:r>
            <a:endParaRPr lang="en-US" sz="1700" b="1" dirty="0">
              <a:solidFill>
                <a:srgbClr val="0C662E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225396" y="2907308"/>
            <a:ext cx="1371600" cy="1343343"/>
          </a:xfrm>
          <a:prstGeom prst="roundRect">
            <a:avLst/>
          </a:prstGeom>
          <a:solidFill>
            <a:srgbClr val="39D46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0090"/>
                </a:solidFill>
              </a:rPr>
              <a:t>DTG</a:t>
            </a:r>
            <a:endParaRPr lang="en-US" sz="2000" b="1" dirty="0">
              <a:solidFill>
                <a:srgbClr val="000090"/>
              </a:solidFill>
            </a:endParaRPr>
          </a:p>
        </p:txBody>
      </p:sp>
      <p:sp>
        <p:nvSpPr>
          <p:cNvPr id="18" name="TextBox 17"/>
          <p:cNvSpPr txBox="1">
            <a:spLocks noChangeArrowheads="1"/>
          </p:cNvSpPr>
          <p:nvPr/>
        </p:nvSpPr>
        <p:spPr bwMode="auto">
          <a:xfrm>
            <a:off x="3949051" y="2832749"/>
            <a:ext cx="4191000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68275" indent="-168275" eaLnBrk="1" hangingPunct="1">
              <a:buFont typeface="Arial" charset="0"/>
              <a:buChar char="•"/>
            </a:pPr>
            <a:r>
              <a:rPr lang="en-US" sz="1700" b="1" dirty="0">
                <a:solidFill>
                  <a:srgbClr val="0C662E"/>
                </a:solidFill>
              </a:rPr>
              <a:t>CSF concentrations exceed </a:t>
            </a:r>
            <a:r>
              <a:rPr lang="en-US" sz="1700" b="1" dirty="0" smtClean="0">
                <a:solidFill>
                  <a:srgbClr val="0C662E"/>
                </a:solidFill>
              </a:rPr>
              <a:t>50% inhibitory </a:t>
            </a:r>
            <a:r>
              <a:rPr lang="en-US" sz="1700" b="1" dirty="0">
                <a:solidFill>
                  <a:srgbClr val="0C662E"/>
                </a:solidFill>
              </a:rPr>
              <a:t>concentrations in </a:t>
            </a:r>
            <a:r>
              <a:rPr lang="en-US" sz="1700" b="1" dirty="0" smtClean="0">
                <a:solidFill>
                  <a:srgbClr val="0C662E"/>
                </a:solidFill>
              </a:rPr>
              <a:t>all</a:t>
            </a:r>
          </a:p>
          <a:p>
            <a:pPr marL="168275" indent="-168275" eaLnBrk="1" hangingPunct="1">
              <a:buFont typeface="Arial" charset="0"/>
              <a:buChar char="•"/>
            </a:pPr>
            <a:r>
              <a:rPr lang="en-US" sz="1700" b="1" dirty="0" smtClean="0">
                <a:solidFill>
                  <a:srgbClr val="0C662E"/>
                </a:solidFill>
              </a:rPr>
              <a:t>Fewer CNS side effects than EFV</a:t>
            </a:r>
            <a:endParaRPr lang="en-US" sz="1700" b="1" dirty="0">
              <a:solidFill>
                <a:srgbClr val="0C662E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671092" y="3656292"/>
            <a:ext cx="1371600" cy="594360"/>
          </a:xfrm>
          <a:prstGeom prst="roundRect">
            <a:avLst/>
          </a:prstGeom>
          <a:solidFill>
            <a:srgbClr val="FEF467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1A465F"/>
                </a:solidFill>
              </a:rPr>
              <a:t>ABC-3TC</a:t>
            </a:r>
            <a:endParaRPr lang="en-US" sz="2000" b="1" dirty="0">
              <a:solidFill>
                <a:srgbClr val="1A465F"/>
              </a:solidFill>
            </a:endParaRP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949051" y="3752331"/>
            <a:ext cx="472298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168275" indent="-168275" eaLnBrk="1" hangingPunct="1">
              <a:buFont typeface="Arial" charset="0"/>
              <a:buChar char="•"/>
            </a:pPr>
            <a:r>
              <a:rPr lang="en-US" sz="1700" b="1" dirty="0" smtClean="0">
                <a:solidFill>
                  <a:srgbClr val="0C662E"/>
                </a:solidFill>
              </a:rPr>
              <a:t>No CSF ABC pharmacokinetic data on daily dosing</a:t>
            </a:r>
            <a:endParaRPr lang="en-US" sz="1700" b="1" dirty="0">
              <a:solidFill>
                <a:srgbClr val="0C662E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92707" y="6528649"/>
            <a:ext cx="63198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>
                <a:latin typeface="Arial"/>
                <a:cs typeface="Arial"/>
              </a:rPr>
              <a:t>Last </a:t>
            </a:r>
            <a:r>
              <a:rPr lang="en-US" sz="1400" i="1" dirty="0">
                <a:latin typeface="Arial"/>
                <a:cs typeface="Arial"/>
              </a:rPr>
              <a:t>updated </a:t>
            </a:r>
            <a:r>
              <a:rPr lang="en-US" sz="1400" i="1" dirty="0" smtClean="0">
                <a:latin typeface="Arial"/>
                <a:cs typeface="Arial"/>
              </a:rPr>
              <a:t>8 April 2015; </a:t>
            </a:r>
            <a:r>
              <a:rPr lang="en-US" sz="1400" i="1" dirty="0">
                <a:latin typeface="Arial"/>
                <a:cs typeface="Arial"/>
              </a:rPr>
              <a:t>Available at http://</a:t>
            </a:r>
            <a:r>
              <a:rPr lang="en-US" sz="1400" i="1" dirty="0" err="1">
                <a:latin typeface="Arial"/>
                <a:cs typeface="Arial"/>
              </a:rPr>
              <a:t>www.aidsinfo.nih.gov</a:t>
            </a:r>
            <a:r>
              <a:rPr lang="en-US" sz="1400" i="1" dirty="0">
                <a:latin typeface="Arial"/>
                <a:cs typeface="Arial"/>
              </a:rPr>
              <a:t>/</a:t>
            </a:r>
            <a:r>
              <a:rPr lang="en-US" sz="1400" i="1" dirty="0" smtClean="0">
                <a:latin typeface="Arial"/>
                <a:cs typeface="Arial"/>
              </a:rPr>
              <a:t>guidelines </a:t>
            </a:r>
            <a:endParaRPr lang="en-US" sz="1400" i="1" dirty="0">
              <a:latin typeface="Arial"/>
              <a:cs typeface="Arial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238741" y="5924754"/>
            <a:ext cx="1371600" cy="594360"/>
          </a:xfrm>
          <a:prstGeom prst="roundRect">
            <a:avLst/>
          </a:prstGeom>
          <a:solidFill>
            <a:srgbClr val="FC153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FFFFFF"/>
                </a:solidFill>
              </a:rPr>
              <a:t>RPV</a:t>
            </a:r>
            <a:endParaRPr lang="en-US" sz="2000" b="1" dirty="0">
              <a:solidFill>
                <a:srgbClr val="FFFFFF"/>
              </a:solidFill>
            </a:endParaRPr>
          </a:p>
        </p:txBody>
      </p:sp>
      <p:sp>
        <p:nvSpPr>
          <p:cNvPr id="26" name="TextBox 11"/>
          <p:cNvSpPr txBox="1">
            <a:spLocks noChangeArrowheads="1"/>
          </p:cNvSpPr>
          <p:nvPr/>
        </p:nvSpPr>
        <p:spPr bwMode="auto">
          <a:xfrm>
            <a:off x="3949051" y="5951683"/>
            <a:ext cx="4625975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700" b="1" dirty="0">
                <a:solidFill>
                  <a:srgbClr val="FF0000"/>
                </a:solidFill>
              </a:rPr>
              <a:t>CSF concentrations do not </a:t>
            </a:r>
            <a:r>
              <a:rPr lang="en-US" sz="1700" b="1" dirty="0" smtClean="0">
                <a:solidFill>
                  <a:srgbClr val="FF0000"/>
                </a:solidFill>
              </a:rPr>
              <a:t>consistently exceed </a:t>
            </a:r>
            <a:r>
              <a:rPr lang="en-US" sz="1700" b="1" dirty="0">
                <a:solidFill>
                  <a:srgbClr val="FF0000"/>
                </a:solidFill>
              </a:rPr>
              <a:t>inhibitory </a:t>
            </a:r>
            <a:r>
              <a:rPr lang="en-US" sz="1700" b="1" dirty="0" smtClean="0">
                <a:solidFill>
                  <a:srgbClr val="FF0000"/>
                </a:solidFill>
              </a:rPr>
              <a:t>concentrations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27" name="TextBox 10"/>
          <p:cNvSpPr txBox="1">
            <a:spLocks noChangeArrowheads="1"/>
          </p:cNvSpPr>
          <p:nvPr/>
        </p:nvSpPr>
        <p:spPr bwMode="auto">
          <a:xfrm>
            <a:off x="3949051" y="4688067"/>
            <a:ext cx="4304368" cy="3539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700" b="1" dirty="0" smtClean="0">
                <a:solidFill>
                  <a:srgbClr val="FF0000"/>
                </a:solidFill>
              </a:rPr>
              <a:t>Short</a:t>
            </a:r>
            <a:r>
              <a:rPr lang="en-US" sz="1700" b="1" dirty="0">
                <a:solidFill>
                  <a:srgbClr val="FF0000"/>
                </a:solidFill>
              </a:rPr>
              <a:t>- and long-</a:t>
            </a:r>
            <a:r>
              <a:rPr lang="en-US" sz="1700" b="1" dirty="0" smtClean="0">
                <a:solidFill>
                  <a:srgbClr val="FF0000"/>
                </a:solidFill>
              </a:rPr>
              <a:t>term neurotoxicity</a:t>
            </a:r>
            <a:endParaRPr lang="en-US" sz="1700" b="1" dirty="0">
              <a:solidFill>
                <a:srgbClr val="FF0000"/>
              </a:solidFill>
            </a:endParaRPr>
          </a:p>
        </p:txBody>
      </p:sp>
      <p:sp>
        <p:nvSpPr>
          <p:cNvPr id="28" name="TextBox 11"/>
          <p:cNvSpPr txBox="1">
            <a:spLocks noChangeArrowheads="1"/>
          </p:cNvSpPr>
          <p:nvPr/>
        </p:nvSpPr>
        <p:spPr bwMode="auto">
          <a:xfrm>
            <a:off x="3949051" y="5079716"/>
            <a:ext cx="4625975" cy="877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1450" indent="-1714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700" b="1" dirty="0">
                <a:solidFill>
                  <a:srgbClr val="FF0000"/>
                </a:solidFill>
              </a:rPr>
              <a:t>CSF concentrations do </a:t>
            </a:r>
            <a:r>
              <a:rPr lang="en-US" sz="1700" b="1" dirty="0" smtClean="0">
                <a:solidFill>
                  <a:srgbClr val="FF0000"/>
                </a:solidFill>
              </a:rPr>
              <a:t>not consistently </a:t>
            </a:r>
            <a:r>
              <a:rPr lang="en-US" sz="1700" b="1" dirty="0">
                <a:solidFill>
                  <a:srgbClr val="FF0000"/>
                </a:solidFill>
              </a:rPr>
              <a:t>exceed inhibitory </a:t>
            </a:r>
            <a:r>
              <a:rPr lang="en-US" sz="1700" b="1" dirty="0" smtClean="0">
                <a:solidFill>
                  <a:srgbClr val="FF0000"/>
                </a:solidFill>
              </a:rPr>
              <a:t>concentrations</a:t>
            </a:r>
          </a:p>
          <a:p>
            <a:pPr eaLnBrk="1" hangingPunct="1">
              <a:buFont typeface="Arial" charset="0"/>
              <a:buChar char="•"/>
            </a:pPr>
            <a:r>
              <a:rPr lang="en-US" sz="1700" b="1" dirty="0" smtClean="0">
                <a:solidFill>
                  <a:srgbClr val="FF0000"/>
                </a:solidFill>
              </a:rPr>
              <a:t>Associated with CSF viral escape</a:t>
            </a:r>
            <a:endParaRPr lang="en-US" sz="1700" b="1" dirty="0">
              <a:solidFill>
                <a:srgbClr val="FF0000"/>
              </a:solidFill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671092" y="4416264"/>
            <a:ext cx="7722959" cy="0"/>
          </a:xfrm>
          <a:prstGeom prst="line">
            <a:avLst/>
          </a:prstGeom>
          <a:ln>
            <a:solidFill>
              <a:srgbClr val="00009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48260" y="4593018"/>
            <a:ext cx="1394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Removed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7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Women </a:t>
            </a:r>
            <a:r>
              <a:rPr lang="en-US" sz="3600" dirty="0" smtClean="0"/>
              <a:t>May Have </a:t>
            </a:r>
            <a:r>
              <a:rPr lang="en-US" sz="3600" dirty="0" smtClean="0"/>
              <a:t>Different Exposure of Some </a:t>
            </a:r>
            <a:r>
              <a:rPr lang="en-US" sz="3600" dirty="0" smtClean="0"/>
              <a:t>ART Drugs Than </a:t>
            </a:r>
            <a:r>
              <a:rPr lang="en-US" sz="3600" dirty="0" smtClean="0"/>
              <a:t>Men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74984" y="1600200"/>
            <a:ext cx="4038600" cy="4525963"/>
          </a:xfrm>
        </p:spPr>
        <p:txBody>
          <a:bodyPr/>
          <a:lstStyle/>
          <a:p>
            <a:r>
              <a:rPr lang="en-US" dirty="0" smtClean="0"/>
              <a:t>Reviews of ART pharmacokinetics indicate that women can have higher drug exposure</a:t>
            </a:r>
          </a:p>
          <a:p>
            <a:r>
              <a:rPr lang="en-US" dirty="0" smtClean="0"/>
              <a:t>Difference exists for:</a:t>
            </a:r>
          </a:p>
          <a:p>
            <a:pPr lvl="1"/>
            <a:r>
              <a:rPr lang="en-US" sz="2400" dirty="0" smtClean="0"/>
              <a:t>Zidovudine</a:t>
            </a:r>
          </a:p>
          <a:p>
            <a:pPr lvl="1"/>
            <a:r>
              <a:rPr lang="en-US" sz="2400" dirty="0" smtClean="0"/>
              <a:t>Lamivudine</a:t>
            </a:r>
          </a:p>
          <a:p>
            <a:pPr lvl="1"/>
            <a:r>
              <a:rPr lang="en-US" sz="2400" dirty="0" smtClean="0"/>
              <a:t>Ritonavir-Boosted PIs</a:t>
            </a:r>
          </a:p>
          <a:p>
            <a:r>
              <a:rPr lang="en-US" dirty="0" smtClean="0"/>
              <a:t>Mixed data for non-nucleoside RTIs</a:t>
            </a:r>
          </a:p>
        </p:txBody>
      </p:sp>
      <p:sp>
        <p:nvSpPr>
          <p:cNvPr id="4" name="Text Box 1028"/>
          <p:cNvSpPr txBox="1">
            <a:spLocks noChangeArrowheads="1"/>
          </p:cNvSpPr>
          <p:nvPr/>
        </p:nvSpPr>
        <p:spPr bwMode="auto">
          <a:xfrm>
            <a:off x="3048467" y="6204614"/>
            <a:ext cx="6007968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 eaLnBrk="1" hangingPunct="1">
              <a:spcBef>
                <a:spcPts val="0"/>
              </a:spcBef>
            </a:pPr>
            <a:r>
              <a:rPr lang="en-US" sz="1600" b="0" i="1" dirty="0" err="1" smtClean="0">
                <a:solidFill>
                  <a:srgbClr val="000000"/>
                </a:solidFill>
              </a:rPr>
              <a:t>Floridia</a:t>
            </a:r>
            <a:r>
              <a:rPr lang="en-US" sz="1600" b="0" i="1" dirty="0" smtClean="0">
                <a:solidFill>
                  <a:srgbClr val="000000"/>
                </a:solidFill>
              </a:rPr>
              <a:t> et </a:t>
            </a:r>
            <a:r>
              <a:rPr lang="en-US" sz="1600" b="0" i="1" dirty="0">
                <a:solidFill>
                  <a:srgbClr val="000000"/>
                </a:solidFill>
              </a:rPr>
              <a:t>al, </a:t>
            </a:r>
            <a:r>
              <a:rPr lang="en-US" sz="1600" i="1" dirty="0">
                <a:solidFill>
                  <a:srgbClr val="000000"/>
                </a:solidFill>
              </a:rPr>
              <a:t>Pharmacological Research </a:t>
            </a:r>
            <a:r>
              <a:rPr lang="en-US" sz="1600" i="1" dirty="0" smtClean="0">
                <a:solidFill>
                  <a:srgbClr val="000000"/>
                </a:solidFill>
              </a:rPr>
              <a:t>2008, 58:173</a:t>
            </a:r>
            <a:r>
              <a:rPr lang="en-US" sz="1600" i="1" dirty="0">
                <a:solidFill>
                  <a:srgbClr val="000000"/>
                </a:solidFill>
              </a:rPr>
              <a:t>–</a:t>
            </a:r>
            <a:r>
              <a:rPr lang="en-US" sz="1600" i="1" dirty="0" smtClean="0">
                <a:solidFill>
                  <a:srgbClr val="000000"/>
                </a:solidFill>
              </a:rPr>
              <a:t>182</a:t>
            </a:r>
          </a:p>
          <a:p>
            <a:pPr algn="r" eaLnBrk="1" hangingPunct="1">
              <a:spcBef>
                <a:spcPts val="0"/>
              </a:spcBef>
            </a:pPr>
            <a:r>
              <a:rPr lang="en-US" sz="1600" b="0" i="1" dirty="0" err="1" smtClean="0">
                <a:solidFill>
                  <a:srgbClr val="000000"/>
                </a:solidFill>
              </a:rPr>
              <a:t>Ofotokun</a:t>
            </a:r>
            <a:r>
              <a:rPr lang="en-US" sz="1600" b="0" i="1" dirty="0" smtClean="0">
                <a:solidFill>
                  <a:srgbClr val="000000"/>
                </a:solidFill>
              </a:rPr>
              <a:t> et al, Gender Medicine, 4(2):106-</a:t>
            </a:r>
            <a:endParaRPr lang="en-US" sz="1600" b="0" i="1" dirty="0">
              <a:solidFill>
                <a:srgbClr val="000000"/>
              </a:solidFill>
            </a:endParaRPr>
          </a:p>
        </p:txBody>
      </p:sp>
      <p:pic>
        <p:nvPicPr>
          <p:cNvPr id="7" name="Content Placeholder 6" descr="Screen Shot 2012-10-08 at 5.48.25 A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937" b="-2053"/>
          <a:stretch/>
        </p:blipFill>
        <p:spPr>
          <a:xfrm>
            <a:off x="4162645" y="1575574"/>
            <a:ext cx="4856418" cy="4306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274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HCV may </a:t>
            </a:r>
            <a:r>
              <a:rPr lang="en-US" dirty="0"/>
              <a:t>n</a:t>
            </a:r>
            <a:r>
              <a:rPr lang="en-US" dirty="0" smtClean="0"/>
              <a:t>ot be as clear a risk factor for HAND as once thought</a:t>
            </a:r>
            <a:endParaRPr lang="en-US" dirty="0"/>
          </a:p>
        </p:txBody>
      </p:sp>
      <p:pic>
        <p:nvPicPr>
          <p:cNvPr id="3" name="Picture 2" descr="Screen Shot 2015-06-13 at 9.39.2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80219"/>
            <a:ext cx="9144000" cy="2116667"/>
          </a:xfrm>
          <a:prstGeom prst="rect">
            <a:avLst/>
          </a:prstGeom>
        </p:spPr>
      </p:pic>
      <p:pic>
        <p:nvPicPr>
          <p:cNvPr id="4" name="Picture 3" descr="Screen Shot 2015-06-13 at 9.39.01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" y="3958984"/>
            <a:ext cx="9144000" cy="1877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0220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881" y="3895654"/>
            <a:ext cx="6732239" cy="259507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3999" cy="99536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HCV Co-Infection May Alter the Relation-ship Between ART Drugs &amp; the CNS</a:t>
            </a:r>
            <a:endParaRPr lang="en-US" sz="3600" dirty="0">
              <a:solidFill>
                <a:srgbClr val="00009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436" y="1378810"/>
            <a:ext cx="6739128" cy="26150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566923" y="6556418"/>
            <a:ext cx="3425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/>
              <a:t>Letendre et al, CROI 2013, Abstract 407</a:t>
            </a:r>
            <a:endParaRPr lang="en-US" sz="1400" i="1" dirty="0"/>
          </a:p>
        </p:txBody>
      </p:sp>
      <p:pic>
        <p:nvPicPr>
          <p:cNvPr id="6" name="Picture 5" descr="UCSD_logo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" y="6231479"/>
            <a:ext cx="2743200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0040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28600"/>
            <a:ext cx="9143999" cy="995363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rgbClr val="000090"/>
                </a:solidFill>
              </a:rPr>
              <a:t>ART Drugs May </a:t>
            </a:r>
            <a:r>
              <a:rPr lang="en-US" sz="3600" dirty="0" smtClean="0">
                <a:solidFill>
                  <a:srgbClr val="000090"/>
                </a:solidFill>
              </a:rPr>
              <a:t>Alter the </a:t>
            </a:r>
            <a:r>
              <a:rPr lang="en-US" sz="3600" dirty="0" smtClean="0">
                <a:solidFill>
                  <a:srgbClr val="000090"/>
                </a:solidFill>
              </a:rPr>
              <a:t>Relationship </a:t>
            </a:r>
            <a:r>
              <a:rPr lang="en-US" sz="3600" dirty="0" smtClean="0">
                <a:solidFill>
                  <a:srgbClr val="000090"/>
                </a:solidFill>
              </a:rPr>
              <a:t>Between </a:t>
            </a:r>
            <a:r>
              <a:rPr lang="en-US" sz="3600" dirty="0"/>
              <a:t>HCV Co-Infection &amp; </a:t>
            </a:r>
            <a:r>
              <a:rPr lang="en-US" sz="3600" dirty="0" smtClean="0">
                <a:solidFill>
                  <a:srgbClr val="000090"/>
                </a:solidFill>
              </a:rPr>
              <a:t>the CNS</a:t>
            </a:r>
            <a:endParaRPr lang="en-US" sz="3600" dirty="0">
              <a:solidFill>
                <a:srgbClr val="00009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566923" y="6556418"/>
            <a:ext cx="342512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smtClean="0"/>
              <a:t>Letendre et al, CROI 2013, Abstract 407</a:t>
            </a:r>
            <a:endParaRPr lang="en-US" sz="1400" i="1" dirty="0"/>
          </a:p>
        </p:txBody>
      </p:sp>
      <p:pic>
        <p:nvPicPr>
          <p:cNvPr id="6" name="Picture 5" descr="UCSD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9" y="6231479"/>
            <a:ext cx="2743200" cy="697069"/>
          </a:xfrm>
          <a:prstGeom prst="rect">
            <a:avLst/>
          </a:prstGeom>
        </p:spPr>
      </p:pic>
      <p:pic>
        <p:nvPicPr>
          <p:cNvPr id="7" name="Picture 6" descr="EFV Data 1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8" y="1380744"/>
            <a:ext cx="6739628" cy="2615184"/>
          </a:xfrm>
          <a:prstGeom prst="rect">
            <a:avLst/>
          </a:prstGeom>
        </p:spPr>
      </p:pic>
      <p:pic>
        <p:nvPicPr>
          <p:cNvPr id="8" name="Picture 7" descr="LPV Data 1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008" y="3895344"/>
            <a:ext cx="6739628" cy="2615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3813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24455"/>
            <a:ext cx="8229600" cy="762001"/>
          </a:xfrm>
        </p:spPr>
        <p:txBody>
          <a:bodyPr>
            <a:noAutofit/>
          </a:bodyPr>
          <a:lstStyle/>
          <a:p>
            <a:r>
              <a:rPr lang="en-US" sz="3600" dirty="0" smtClean="0"/>
              <a:t>Protease Inhibitor Use is Associated with Cerebral </a:t>
            </a:r>
            <a:r>
              <a:rPr lang="en-US" sz="3600" dirty="0"/>
              <a:t>Small Vessel </a:t>
            </a:r>
            <a:r>
              <a:rPr lang="en-US" sz="3600" dirty="0" smtClean="0"/>
              <a:t>Disease</a:t>
            </a:r>
            <a:endParaRPr lang="en-US" sz="36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959147" y="1767266"/>
            <a:ext cx="6014134" cy="3708349"/>
          </a:xfrm>
          <a:prstGeom prst="rect">
            <a:avLst/>
          </a:prstGeom>
        </p:spPr>
        <p:txBody>
          <a:bodyPr lIns="64291" tIns="32146" rIns="64291" bIns="32146">
            <a:noAutofit/>
          </a:bodyPr>
          <a:lstStyle/>
          <a:p>
            <a:r>
              <a:rPr lang="en-US" sz="2400" b="1" dirty="0"/>
              <a:t>144 </a:t>
            </a:r>
            <a:r>
              <a:rPr lang="en-US" sz="2400" b="1" dirty="0" smtClean="0"/>
              <a:t>adults with HIV/AIDS who died between 1999</a:t>
            </a:r>
            <a:r>
              <a:rPr lang="en-US" sz="2400" b="1" dirty="0"/>
              <a:t> </a:t>
            </a:r>
            <a:r>
              <a:rPr lang="en-US" sz="2400" b="1" dirty="0" smtClean="0"/>
              <a:t>and 2011 and had been evaluated prior to death in </a:t>
            </a:r>
            <a:r>
              <a:rPr lang="en-US" sz="2400" b="1" dirty="0" smtClean="0"/>
              <a:t>the California NeuroAID</a:t>
            </a:r>
            <a:r>
              <a:rPr lang="en-US" sz="2400" b="1" dirty="0" smtClean="0"/>
              <a:t>S Tissue Network</a:t>
            </a:r>
            <a:endParaRPr lang="en-US" sz="2400" b="1" dirty="0" smtClean="0"/>
          </a:p>
          <a:p>
            <a:r>
              <a:rPr lang="en-US" sz="2400" b="1" dirty="0"/>
              <a:t>P</a:t>
            </a:r>
            <a:r>
              <a:rPr lang="en-US" sz="2400" b="1" dirty="0" smtClean="0"/>
              <a:t>rotease inhibitor use was associated with cerebral small vessel disease</a:t>
            </a:r>
          </a:p>
          <a:p>
            <a:pPr lvl="1"/>
            <a:r>
              <a:rPr lang="en-US" sz="2000" dirty="0" smtClean="0"/>
              <a:t>Mild: OR 2.8 (95% CI 1.03–7.9) </a:t>
            </a:r>
          </a:p>
          <a:p>
            <a:pPr lvl="1"/>
            <a:r>
              <a:rPr lang="en-US" sz="2000" dirty="0" smtClean="0"/>
              <a:t>Moderate-severe: 2.6 (95% CI 1.03–6.7)</a:t>
            </a:r>
          </a:p>
          <a:p>
            <a:pPr>
              <a:spcBef>
                <a:spcPts val="600"/>
              </a:spcBef>
            </a:pPr>
            <a:r>
              <a:rPr lang="en-US" sz="2400" b="1" dirty="0" smtClean="0"/>
              <a:t>Mild </a:t>
            </a:r>
            <a:r>
              <a:rPr lang="en-US" sz="2400" b="1" dirty="0"/>
              <a:t>CSVD was associated with </a:t>
            </a:r>
            <a:r>
              <a:rPr lang="en-US" sz="2400" b="1" dirty="0" smtClean="0"/>
              <a:t>HAND </a:t>
            </a:r>
          </a:p>
          <a:p>
            <a:pPr lvl="1">
              <a:spcBef>
                <a:spcPts val="600"/>
              </a:spcBef>
            </a:pPr>
            <a:r>
              <a:rPr lang="en-US" sz="2000" dirty="0" smtClean="0"/>
              <a:t>OR </a:t>
            </a:r>
            <a:r>
              <a:rPr lang="en-US" sz="2000" dirty="0"/>
              <a:t>4.8 (95% CI 1.1–21.2</a:t>
            </a:r>
            <a:r>
              <a:rPr lang="en-US" sz="2000" dirty="0" smtClean="0"/>
              <a:t>)</a:t>
            </a:r>
            <a:endParaRPr lang="en-US" dirty="0"/>
          </a:p>
        </p:txBody>
      </p:sp>
      <p:pic>
        <p:nvPicPr>
          <p:cNvPr id="5" name="Picture Placeholder 4" descr="CSVD_Fig1abc-Scale.jpg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" t="9679" r="71165" b="15320"/>
          <a:stretch/>
        </p:blipFill>
        <p:spPr>
          <a:xfrm>
            <a:off x="381000" y="1351002"/>
            <a:ext cx="2362200" cy="1600200"/>
          </a:xfrm>
          <a:prstGeom prst="rect">
            <a:avLst/>
          </a:prstGeom>
        </p:spPr>
      </p:pic>
      <p:pic>
        <p:nvPicPr>
          <p:cNvPr id="6" name="Picture Placeholder 4" descr="CSVD_Fig1abc-Sca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54" t="6108" r="35009" b="11749"/>
          <a:stretch/>
        </p:blipFill>
        <p:spPr>
          <a:xfrm>
            <a:off x="381000" y="3038011"/>
            <a:ext cx="2362200" cy="1752600"/>
          </a:xfrm>
          <a:prstGeom prst="rect">
            <a:avLst/>
          </a:prstGeom>
        </p:spPr>
      </p:pic>
      <p:pic>
        <p:nvPicPr>
          <p:cNvPr id="7" name="Picture Placeholder 4" descr="CSVD_Fig1abc-Scal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82" r="-265"/>
          <a:stretch/>
        </p:blipFill>
        <p:spPr>
          <a:xfrm>
            <a:off x="380999" y="4868835"/>
            <a:ext cx="2368296" cy="195036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57303" y="6411719"/>
            <a:ext cx="477734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err="1" smtClean="0">
                <a:latin typeface="Arial"/>
                <a:cs typeface="Arial"/>
              </a:rPr>
              <a:t>Soontornniyomkij</a:t>
            </a:r>
            <a:r>
              <a:rPr lang="en-US" sz="1600" i="1" dirty="0" smtClean="0">
                <a:latin typeface="Arial"/>
                <a:cs typeface="Arial"/>
              </a:rPr>
              <a:t> et al, </a:t>
            </a:r>
            <a:r>
              <a:rPr lang="en-US" sz="1600" i="1" dirty="0">
                <a:latin typeface="Arial"/>
                <a:cs typeface="Arial"/>
              </a:rPr>
              <a:t>AIDS 2014, 28:1297–1306</a:t>
            </a:r>
            <a:r>
              <a:rPr lang="en-US" sz="1600" i="1" dirty="0" smtClean="0">
                <a:latin typeface="Arial"/>
                <a:cs typeface="Arial"/>
              </a:rPr>
              <a:t> </a:t>
            </a:r>
            <a:endParaRPr lang="en-US" sz="1600" i="1" dirty="0">
              <a:latin typeface="Arial"/>
              <a:cs typeface="Arial"/>
            </a:endParaRPr>
          </a:p>
        </p:txBody>
      </p:sp>
      <p:pic>
        <p:nvPicPr>
          <p:cNvPr id="8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78"/>
          <a:stretch>
            <a:fillRect/>
          </a:stretch>
        </p:blipFill>
        <p:spPr bwMode="auto">
          <a:xfrm>
            <a:off x="7251010" y="5792606"/>
            <a:ext cx="1600200" cy="603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9610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47035" y="65314"/>
            <a:ext cx="9238071" cy="1752600"/>
          </a:xfrm>
        </p:spPr>
        <p:txBody>
          <a:bodyPr>
            <a:normAutofit fontScale="90000"/>
          </a:bodyPr>
          <a:lstStyle/>
          <a:p>
            <a:r>
              <a:rPr lang="en-US" sz="3500" dirty="0" smtClean="0"/>
              <a:t>More Subjects Meet Criteria for Symptomatic HAND if the Requirement for Attribution of Problems to a Cognitive Disorder is Eliminated</a:t>
            </a:r>
            <a:endParaRPr lang="en-US" sz="3500" dirty="0"/>
          </a:p>
        </p:txBody>
      </p:sp>
      <p:graphicFrame>
        <p:nvGraphicFramePr>
          <p:cNvPr id="4" name="Chart Placeholder 3"/>
          <p:cNvGraphicFramePr>
            <a:graphicFrameLocks noGrp="1"/>
          </p:cNvGraphicFramePr>
          <p:nvPr>
            <p:ph type="chart" idx="1"/>
            <p:extLst>
              <p:ext uri="{D42A27DB-BD31-4B8C-83A1-F6EECF244321}">
                <p14:modId xmlns:p14="http://schemas.microsoft.com/office/powerpoint/2010/main" val="4088478091"/>
              </p:ext>
            </p:extLst>
          </p:nvPr>
        </p:nvGraphicFramePr>
        <p:xfrm>
          <a:off x="191914" y="1853981"/>
          <a:ext cx="4303393" cy="4245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88455833"/>
              </p:ext>
            </p:extLst>
          </p:nvPr>
        </p:nvGraphicFramePr>
        <p:xfrm>
          <a:off x="4653352" y="1853980"/>
          <a:ext cx="4303393" cy="424508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1242944" y="1792898"/>
            <a:ext cx="2201333" cy="377984"/>
          </a:xfrm>
          <a:prstGeom prst="rect">
            <a:avLst/>
          </a:prstGeom>
          <a:noFill/>
        </p:spPr>
        <p:txBody>
          <a:bodyPr wrap="square" lIns="100008" tIns="50004" rIns="100008" bIns="50004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With Attribution*</a:t>
            </a:r>
            <a:endParaRPr lang="en-US" sz="1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226758" y="1792898"/>
            <a:ext cx="3138311" cy="377984"/>
          </a:xfrm>
          <a:prstGeom prst="rect">
            <a:avLst/>
          </a:prstGeom>
          <a:noFill/>
        </p:spPr>
        <p:txBody>
          <a:bodyPr wrap="square" lIns="100008" tIns="50004" rIns="100008" bIns="50004" rtlCol="0">
            <a:spAutoFit/>
          </a:bodyPr>
          <a:lstStyle/>
          <a:p>
            <a:pPr algn="ctr"/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Without Attribution*</a:t>
            </a:r>
            <a:endParaRPr lang="en-US" sz="1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82263" y="5905061"/>
            <a:ext cx="87794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*</a:t>
            </a:r>
            <a:r>
              <a:rPr lang="en-US" dirty="0" smtClean="0">
                <a:latin typeface="Arial"/>
                <a:cs typeface="Arial"/>
              </a:rPr>
              <a:t>Attribution regarding physical vs. cognitive </a:t>
            </a:r>
            <a:r>
              <a:rPr lang="en-US" dirty="0" smtClean="0">
                <a:latin typeface="Arial"/>
                <a:cs typeface="Arial"/>
              </a:rPr>
              <a:t>causes</a:t>
            </a:r>
          </a:p>
          <a:p>
            <a:pPr algn="ctr"/>
            <a:r>
              <a:rPr lang="en-US" dirty="0" smtClean="0">
                <a:latin typeface="Arial"/>
                <a:cs typeface="Arial"/>
              </a:rPr>
              <a:t>Diagnoses made by combination of self-report and performance based measures</a:t>
            </a:r>
            <a:endParaRPr lang="en-US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724595" y="532649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013670" y="6519446"/>
            <a:ext cx="413033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smtClean="0"/>
              <a:t>Heaton et al, Unpublished CHARTER Data</a:t>
            </a:r>
            <a:endParaRPr lang="en-US" sz="1600" i="1" dirty="0"/>
          </a:p>
        </p:txBody>
      </p:sp>
      <p:sp>
        <p:nvSpPr>
          <p:cNvPr id="10" name="Rectangle 9"/>
          <p:cNvSpPr/>
          <p:nvPr/>
        </p:nvSpPr>
        <p:spPr>
          <a:xfrm>
            <a:off x="1078231" y="2147175"/>
            <a:ext cx="2587755" cy="371431"/>
          </a:xfrm>
          <a:prstGeom prst="rect">
            <a:avLst/>
          </a:prstGeom>
          <a:noFill/>
          <a:ln w="63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546141" y="2123201"/>
            <a:ext cx="2587755" cy="371431"/>
          </a:xfrm>
          <a:prstGeom prst="rect">
            <a:avLst/>
          </a:prstGeom>
          <a:noFill/>
          <a:ln w="6350" cmpd="sng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9300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ART Drug Concentrations in Brain: Regional Variation, CSF Comparability</a:t>
            </a:r>
            <a:endParaRPr lang="en-US" sz="36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54280694"/>
              </p:ext>
            </p:extLst>
          </p:nvPr>
        </p:nvGraphicFramePr>
        <p:xfrm>
          <a:off x="149012" y="1601042"/>
          <a:ext cx="8845977" cy="40737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4766"/>
                <a:gridCol w="520878"/>
                <a:gridCol w="1398878"/>
                <a:gridCol w="1295483"/>
                <a:gridCol w="1295483"/>
                <a:gridCol w="1295483"/>
                <a:gridCol w="905006"/>
              </a:tblGrid>
              <a:tr h="736223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 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Overall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Mean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WM mean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(ng/mL)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GP mean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(ng/mL)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CGM mean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(ng/mL)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CSF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(ng/mL)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grid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Concentrations Similar to Historical CSF Concentration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2D517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2D517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Atazanavir (ATV)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ＭＳ 明朝"/>
                          <a:cs typeface="Arial"/>
                        </a:rPr>
                        <a:t>&lt; 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ＭＳ 明朝"/>
                          <a:cs typeface="Arial"/>
                        </a:rPr>
                        <a:t>&lt; 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ＭＳ 明朝"/>
                          <a:cs typeface="Arial"/>
                        </a:rPr>
                        <a:t>&lt; 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&lt; 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10.3</a:t>
                      </a:r>
                      <a:r>
                        <a:rPr lang="en-US" sz="1600" baseline="300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1</a:t>
                      </a:r>
                      <a:endParaRPr lang="en-US" sz="1600" baseline="300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Efavirenz (EFV)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ＭＳ 明朝"/>
                          <a:cs typeface="Arial"/>
                        </a:rPr>
                        <a:t>38.6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ＭＳ 明朝"/>
                          <a:cs typeface="Arial"/>
                        </a:rPr>
                        <a:t>45.2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ＭＳ 明朝"/>
                          <a:cs typeface="Arial"/>
                        </a:rPr>
                        <a:t>34.8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ＭＳ 明朝"/>
                          <a:cs typeface="Arial"/>
                        </a:rPr>
                        <a:t>35.9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15.6</a:t>
                      </a:r>
                      <a:r>
                        <a:rPr lang="en-US" sz="1600" baseline="300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2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Emtricitabine (FTC)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181.3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ＭＳ 明朝"/>
                          <a:cs typeface="Arial"/>
                        </a:rPr>
                        <a:t>230.4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ＭＳ 明朝"/>
                          <a:cs typeface="Arial"/>
                        </a:rPr>
                        <a:t>173.2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ＭＳ 明朝"/>
                          <a:cs typeface="Arial"/>
                        </a:rPr>
                        <a:t>140.3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109.0</a:t>
                      </a:r>
                      <a:r>
                        <a:rPr lang="en-US" sz="1600" baseline="300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3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effectLst/>
                          <a:latin typeface="Arial"/>
                          <a:ea typeface="ＭＳ 明朝"/>
                          <a:cs typeface="Arial"/>
                        </a:rPr>
                        <a:t>Lamivudine (3TC)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196.9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ＭＳ 明朝"/>
                          <a:cs typeface="Arial"/>
                        </a:rPr>
                        <a:t>205.5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ＭＳ 明朝"/>
                          <a:cs typeface="Arial"/>
                        </a:rPr>
                        <a:t>209.8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ＭＳ 明朝"/>
                          <a:cs typeface="Arial"/>
                        </a:rPr>
                        <a:t>175.4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107.8</a:t>
                      </a:r>
                      <a:r>
                        <a:rPr lang="en-US" sz="1600" baseline="300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4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grid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Concentrations in White Matter Higher than Historical CSF Concentration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2D517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2D517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Lopinavir (LPV)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4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ＭＳ 明朝"/>
                          <a:cs typeface="Arial"/>
                        </a:rPr>
                        <a:t>153.3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410.6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ＭＳ 明朝"/>
                          <a:cs typeface="Arial"/>
                        </a:rPr>
                        <a:t>&lt; 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ＭＳ 明朝"/>
                          <a:cs typeface="Arial"/>
                        </a:rPr>
                        <a:t>&lt; 25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16.8</a:t>
                      </a:r>
                      <a:r>
                        <a:rPr lang="en-US" sz="1600" baseline="300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5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  <a:tr h="370840">
                <a:tc gridSpan="6"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 smtClean="0">
                          <a:solidFill>
                            <a:schemeClr val="bg1"/>
                          </a:solidFill>
                          <a:effectLst/>
                          <a:latin typeface="Arial"/>
                          <a:ea typeface="ＭＳ 明朝"/>
                          <a:cs typeface="Arial"/>
                        </a:rPr>
                        <a:t>Concentrations Higher than Historical CSF Concentration</a:t>
                      </a: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2D517C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600" b="1" dirty="0">
                        <a:solidFill>
                          <a:schemeClr val="bg1"/>
                        </a:solidFill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>
                    <a:solidFill>
                      <a:srgbClr val="2D517C"/>
                    </a:soli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Tenofovir (TDF)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6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206.0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effectLst/>
                          <a:latin typeface="Arial"/>
                          <a:ea typeface="ＭＳ 明朝"/>
                          <a:cs typeface="Arial"/>
                        </a:rPr>
                        <a:t>220.0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212.1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Arial"/>
                          <a:ea typeface="ＭＳ 明朝"/>
                          <a:cs typeface="Arial"/>
                        </a:rPr>
                        <a:t>185.8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5.5</a:t>
                      </a:r>
                      <a:r>
                        <a:rPr lang="en-US" sz="1600" baseline="30000" dirty="0" smtClean="0">
                          <a:effectLst/>
                          <a:latin typeface="Arial"/>
                          <a:ea typeface="ＭＳ 明朝"/>
                          <a:cs typeface="Arial"/>
                        </a:rPr>
                        <a:t>6</a:t>
                      </a:r>
                      <a:endParaRPr lang="en-US" sz="1600" dirty="0">
                        <a:effectLst/>
                        <a:latin typeface="Arial"/>
                        <a:ea typeface="ＭＳ 明朝"/>
                        <a:cs typeface="Arial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352710" y="5680841"/>
            <a:ext cx="746871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WM = White Matter; GP = Globus </a:t>
            </a:r>
            <a:r>
              <a:rPr lang="en-US" sz="1400" dirty="0" err="1" smtClean="0">
                <a:solidFill>
                  <a:prstClr val="black"/>
                </a:solidFill>
                <a:latin typeface="Arial"/>
                <a:cs typeface="Arial"/>
              </a:rPr>
              <a:t>Pallidus</a:t>
            </a:r>
            <a:r>
              <a:rPr lang="en-US" sz="1400" dirty="0" smtClean="0">
                <a:solidFill>
                  <a:prstClr val="black"/>
                </a:solidFill>
                <a:latin typeface="Arial"/>
                <a:cs typeface="Arial"/>
              </a:rPr>
              <a:t> (Deep Gray Matter); CGM = Cortical Gray Matter</a:t>
            </a:r>
            <a:endParaRPr lang="en-US" sz="1400" dirty="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96755" y="6043993"/>
            <a:ext cx="6950490" cy="646331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Across all drugs, concentrations were lower in CGM </a:t>
            </a:r>
            <a:endParaRPr lang="en-US" b="1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"/>
                <a:cs typeface="Arial"/>
              </a:rPr>
              <a:t>than </a:t>
            </a:r>
            <a:r>
              <a:rPr lang="en-US" b="1" dirty="0">
                <a:solidFill>
                  <a:srgbClr val="FF0000"/>
                </a:solidFill>
                <a:latin typeface="Arial"/>
                <a:cs typeface="Arial"/>
              </a:rPr>
              <a:t>in the other two regions (p=0.01, paired signed rank test)</a:t>
            </a:r>
          </a:p>
        </p:txBody>
      </p:sp>
      <p:sp>
        <p:nvSpPr>
          <p:cNvPr id="3" name="Rectangle 2"/>
          <p:cNvSpPr/>
          <p:nvPr/>
        </p:nvSpPr>
        <p:spPr>
          <a:xfrm>
            <a:off x="6847477" y="2695855"/>
            <a:ext cx="1227185" cy="297897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2284260" y="2695855"/>
            <a:ext cx="503329" cy="2978970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942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3" grpId="1" animBg="1"/>
      <p:bldP spid="10" grpId="0" animBg="1"/>
      <p:bldP spid="10" grpId="1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42828"/>
            <a:ext cx="8229600" cy="1143000"/>
          </a:xfrm>
        </p:spPr>
        <p:txBody>
          <a:bodyPr/>
          <a:lstStyle/>
          <a:p>
            <a:r>
              <a:rPr lang="en-US" b="1" dirty="0" smtClean="0"/>
              <a:t>Summary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47574"/>
            <a:ext cx="8229600" cy="4525963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More HIV+ adults may have symptomatic HAND than previously appreciated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Aging and perhaps sex appear to alter the presentation of HAND</a:t>
            </a:r>
          </a:p>
          <a:p>
            <a:r>
              <a:rPr lang="en-US" sz="2800" b="1" dirty="0" smtClean="0">
                <a:solidFill>
                  <a:srgbClr val="FF0000"/>
                </a:solidFill>
              </a:rPr>
              <a:t>In China, EFV-TDF-3TC was associated with earlier neurocognitive decline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Primarily at one of the two sites</a:t>
            </a:r>
            <a:endParaRPr lang="en-US" sz="2400" dirty="0" smtClean="0">
              <a:solidFill>
                <a:srgbClr val="000000"/>
              </a:solidFill>
            </a:endParaRPr>
          </a:p>
          <a:p>
            <a:r>
              <a:rPr lang="en-US" sz="2800" b="1" dirty="0" smtClean="0">
                <a:solidFill>
                  <a:srgbClr val="FF0000"/>
                </a:solidFill>
              </a:rPr>
              <a:t>Treatment guidelines have tended to move toward ART drugs that are less neurotoxic</a:t>
            </a:r>
            <a:endParaRPr lang="en-US" sz="2800" b="1" dirty="0" smtClean="0">
              <a:solidFill>
                <a:srgbClr val="FF0000"/>
              </a:solidFill>
            </a:endParaRPr>
          </a:p>
          <a:p>
            <a:pPr lvl="1"/>
            <a:r>
              <a:rPr lang="en-US" sz="2400" dirty="0" smtClean="0"/>
              <a:t>Maraviroc intensification may have promise</a:t>
            </a:r>
          </a:p>
          <a:p>
            <a:pPr lvl="1"/>
            <a:r>
              <a:rPr lang="en-US" sz="2400" dirty="0" smtClean="0"/>
              <a:t>Protease inhibitors may accentuate CNS damage from HCV</a:t>
            </a:r>
            <a:endParaRPr lang="en-US" sz="2000" dirty="0" smtClean="0"/>
          </a:p>
        </p:txBody>
      </p:sp>
      <p:pic>
        <p:nvPicPr>
          <p:cNvPr id="4" name="Picture 3" descr="UCSD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6231479"/>
            <a:ext cx="2743200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83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ages from Flyer-6th-HIV_Aging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0500"/>
            <a:ext cx="9144000" cy="6461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5349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98880"/>
            <a:ext cx="8229600" cy="1143001"/>
          </a:xfrm>
        </p:spPr>
        <p:txBody>
          <a:bodyPr/>
          <a:lstStyle/>
          <a:p>
            <a:pPr eaLnBrk="1" hangingPunct="1"/>
            <a:r>
              <a:rPr lang="en-US" dirty="0">
                <a:solidFill>
                  <a:srgbClr val="000090"/>
                </a:solidFill>
                <a:latin typeface="Franklin Gothic Medium" charset="0"/>
              </a:rPr>
              <a:t>Acknowledgements &amp; Conflicts</a:t>
            </a:r>
          </a:p>
        </p:txBody>
      </p:sp>
      <p:sp>
        <p:nvSpPr>
          <p:cNvPr id="22530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253229" y="3267711"/>
            <a:ext cx="3657600" cy="3590289"/>
          </a:xfrm>
        </p:spPr>
        <p:txBody>
          <a:bodyPr>
            <a:noAutofit/>
          </a:bodyPr>
          <a:lstStyle/>
          <a:p>
            <a:pPr eaLnBrk="1" hangingPunct="1"/>
            <a:endParaRPr lang="en-US" dirty="0">
              <a:latin typeface="Helvetica Neue" charset="0"/>
            </a:endParaRPr>
          </a:p>
          <a:p>
            <a:pPr eaLnBrk="1" hangingPunct="1">
              <a:buFontTx/>
              <a:buNone/>
            </a:pPr>
            <a:r>
              <a:rPr lang="en-US" sz="2400" b="1" dirty="0">
                <a:solidFill>
                  <a:srgbClr val="000090"/>
                </a:solidFill>
                <a:latin typeface="Helvetica Neue" charset="0"/>
              </a:rPr>
              <a:t>UC San Diego</a:t>
            </a:r>
          </a:p>
          <a:p>
            <a:pPr eaLnBrk="1" hangingPunct="1">
              <a:spcBef>
                <a:spcPct val="0"/>
              </a:spcBef>
              <a:buFont typeface="Wingdings" charset="2"/>
              <a:buChar char="§"/>
            </a:pPr>
            <a:r>
              <a:rPr lang="en-US" sz="2000" dirty="0">
                <a:latin typeface="Helvetica Neue" charset="0"/>
              </a:rPr>
              <a:t>Ronald J. Ellis</a:t>
            </a:r>
          </a:p>
          <a:p>
            <a:pPr>
              <a:spcBef>
                <a:spcPct val="0"/>
              </a:spcBef>
              <a:buFont typeface="Wingdings" charset="2"/>
              <a:buChar char="§"/>
            </a:pPr>
            <a:r>
              <a:rPr lang="en-US" sz="2000" dirty="0">
                <a:latin typeface="Helvetica Neue" charset="0"/>
              </a:rPr>
              <a:t>David Moore</a:t>
            </a:r>
          </a:p>
          <a:p>
            <a:pPr>
              <a:spcBef>
                <a:spcPct val="0"/>
              </a:spcBef>
              <a:buFont typeface="Wingdings" charset="2"/>
              <a:buChar char="§"/>
            </a:pPr>
            <a:r>
              <a:rPr lang="en-US" sz="2000" dirty="0">
                <a:latin typeface="Helvetica Neue" charset="0"/>
              </a:rPr>
              <a:t>Tom Marcotte</a:t>
            </a:r>
          </a:p>
          <a:p>
            <a:pPr>
              <a:spcBef>
                <a:spcPct val="0"/>
              </a:spcBef>
              <a:buFont typeface="Wingdings" charset="2"/>
              <a:buChar char="§"/>
            </a:pPr>
            <a:r>
              <a:rPr lang="en-US" sz="2000" dirty="0" err="1">
                <a:latin typeface="Helvetica Neue" charset="0"/>
              </a:rPr>
              <a:t>Cris</a:t>
            </a:r>
            <a:r>
              <a:rPr lang="en-US" sz="2000" dirty="0">
                <a:latin typeface="Helvetica Neue" charset="0"/>
              </a:rPr>
              <a:t> </a:t>
            </a:r>
            <a:r>
              <a:rPr lang="en-US" sz="2000" dirty="0" err="1">
                <a:latin typeface="Helvetica Neue" charset="0"/>
              </a:rPr>
              <a:t>Achim</a:t>
            </a:r>
            <a:endParaRPr lang="en-US" sz="2000" dirty="0">
              <a:latin typeface="Helvetica Neue" charset="0"/>
            </a:endParaRPr>
          </a:p>
          <a:p>
            <a:pPr>
              <a:spcBef>
                <a:spcPct val="0"/>
              </a:spcBef>
              <a:buFont typeface="Wingdings" charset="2"/>
              <a:buChar char="§"/>
            </a:pPr>
            <a:r>
              <a:rPr lang="en-US" sz="2000" dirty="0">
                <a:latin typeface="Helvetica Neue" charset="0"/>
              </a:rPr>
              <a:t>Eliezer Masliah</a:t>
            </a:r>
          </a:p>
          <a:p>
            <a:pPr eaLnBrk="1" hangingPunct="1">
              <a:spcBef>
                <a:spcPct val="0"/>
              </a:spcBef>
              <a:buFont typeface="Wingdings" charset="2"/>
              <a:buChar char="§"/>
            </a:pPr>
            <a:r>
              <a:rPr lang="en-US" sz="2000" dirty="0" smtClean="0">
                <a:latin typeface="Helvetica Neue" charset="0"/>
              </a:rPr>
              <a:t>J</a:t>
            </a:r>
            <a:r>
              <a:rPr lang="en-US" sz="2000" dirty="0">
                <a:latin typeface="Helvetica Neue" charset="0"/>
              </a:rPr>
              <a:t>. Allen McCutchan</a:t>
            </a:r>
          </a:p>
          <a:p>
            <a:pPr>
              <a:spcBef>
                <a:spcPct val="0"/>
              </a:spcBef>
              <a:buFont typeface="Wingdings" charset="2"/>
              <a:buChar char="§"/>
            </a:pPr>
            <a:r>
              <a:rPr lang="en-US" sz="2000" dirty="0">
                <a:latin typeface="Helvetica Neue" charset="0"/>
              </a:rPr>
              <a:t>Bob Heaton</a:t>
            </a:r>
          </a:p>
          <a:p>
            <a:pPr eaLnBrk="1" hangingPunct="1">
              <a:spcBef>
                <a:spcPct val="0"/>
              </a:spcBef>
              <a:buFont typeface="Wingdings" charset="2"/>
              <a:buChar char="§"/>
            </a:pPr>
            <a:r>
              <a:rPr lang="en-US" sz="2000" dirty="0" smtClean="0">
                <a:latin typeface="Helvetica Neue" charset="0"/>
              </a:rPr>
              <a:t>Igor </a:t>
            </a:r>
            <a:r>
              <a:rPr lang="en-US" sz="2000" dirty="0" smtClean="0">
                <a:latin typeface="Helvetica Neue" charset="0"/>
              </a:rPr>
              <a:t>Grant</a:t>
            </a:r>
            <a:endParaRPr lang="en-US" sz="2000" dirty="0">
              <a:latin typeface="Helvetica Neue" charset="0"/>
            </a:endParaRPr>
          </a:p>
        </p:txBody>
      </p:sp>
      <p:sp>
        <p:nvSpPr>
          <p:cNvPr id="93188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5740694" y="3663274"/>
            <a:ext cx="3388335" cy="3372017"/>
          </a:xfrm>
        </p:spPr>
        <p:txBody>
          <a:bodyPr>
            <a:noAutofit/>
          </a:bodyPr>
          <a:lstStyle/>
          <a:p>
            <a:pPr marL="341851" indent="-341851" defTabSz="456380" eaLnBrk="1" hangingPunct="1">
              <a:lnSpc>
                <a:spcPts val="3060"/>
              </a:lnSpc>
              <a:spcBef>
                <a:spcPts val="0"/>
              </a:spcBef>
              <a:spcAft>
                <a:spcPts val="800"/>
              </a:spcAft>
              <a:buFont typeface="Wingdings" charset="0"/>
              <a:buNone/>
              <a:defRPr/>
            </a:pPr>
            <a:r>
              <a:rPr lang="en-US" sz="2400" b="1" kern="0" dirty="0" smtClean="0">
                <a:solidFill>
                  <a:srgbClr val="000090"/>
                </a:solidFill>
                <a:ea typeface="+mn-ea"/>
                <a:cs typeface="+mn-cs"/>
              </a:rPr>
              <a:t>U.S. National Institutes </a:t>
            </a:r>
            <a:r>
              <a:rPr lang="en-US" sz="2400" b="1" kern="0" dirty="0">
                <a:solidFill>
                  <a:srgbClr val="000090"/>
                </a:solidFill>
                <a:ea typeface="+mn-ea"/>
                <a:cs typeface="+mn-cs"/>
              </a:rPr>
              <a:t>of </a:t>
            </a:r>
            <a:r>
              <a:rPr lang="en-US" sz="2400" b="1" kern="0" dirty="0" smtClean="0">
                <a:solidFill>
                  <a:srgbClr val="000090"/>
                </a:solidFill>
                <a:ea typeface="+mn-ea"/>
                <a:cs typeface="+mn-cs"/>
              </a:rPr>
              <a:t>Health</a:t>
            </a:r>
            <a:endParaRPr lang="en-US" sz="2400" b="1" kern="0" dirty="0">
              <a:solidFill>
                <a:srgbClr val="000090"/>
              </a:solidFill>
              <a:latin typeface="Helvetica Neue"/>
              <a:ea typeface="+mn-ea"/>
              <a:cs typeface="Helvetica Neue"/>
            </a:endParaRPr>
          </a:p>
          <a:p>
            <a:pPr marL="0" indent="0" defTabSz="456380" eaLnBrk="1" hangingPunct="1">
              <a:spcBef>
                <a:spcPts val="0"/>
              </a:spcBef>
              <a:buFont typeface="Arial" charset="0"/>
              <a:buNone/>
              <a:defRPr/>
            </a:pPr>
            <a:r>
              <a:rPr lang="en-US" sz="2400" b="1" kern="0" dirty="0" smtClean="0">
                <a:solidFill>
                  <a:srgbClr val="000090"/>
                </a:solidFill>
                <a:ea typeface="+mn-ea"/>
                <a:cs typeface="+mn-cs"/>
              </a:rPr>
              <a:t>Industry</a:t>
            </a:r>
            <a:endParaRPr lang="en-US" sz="2600" b="1" kern="0" dirty="0">
              <a:solidFill>
                <a:srgbClr val="000090"/>
              </a:solidFill>
              <a:ea typeface="+mn-ea"/>
              <a:cs typeface="+mn-cs"/>
            </a:endParaRPr>
          </a:p>
          <a:p>
            <a:pPr marL="341851" indent="-341851" defTabSz="456380" eaLnBrk="1" hangingPunct="1">
              <a:spcBef>
                <a:spcPts val="0"/>
              </a:spcBef>
              <a:buFont typeface="Wingdings" pitchFamily="-65" charset="2"/>
              <a:buChar char="§"/>
              <a:defRPr/>
            </a:pPr>
            <a:r>
              <a:rPr lang="en-US" sz="2000" kern="0" dirty="0" err="1" smtClean="0">
                <a:latin typeface="Helvetica Neue"/>
                <a:ea typeface="+mn-ea"/>
                <a:cs typeface="Helvetica Neue"/>
              </a:rPr>
              <a:t>Abbvie</a:t>
            </a:r>
            <a:endParaRPr lang="en-US" sz="2000" kern="0" dirty="0" smtClean="0">
              <a:latin typeface="Helvetica Neue"/>
              <a:ea typeface="+mn-ea"/>
              <a:cs typeface="Helvetica Neue"/>
            </a:endParaRPr>
          </a:p>
          <a:p>
            <a:pPr marL="341851" indent="-341851" defTabSz="456380" eaLnBrk="1" hangingPunct="1">
              <a:spcBef>
                <a:spcPts val="0"/>
              </a:spcBef>
              <a:buFont typeface="Wingdings" pitchFamily="-65" charset="2"/>
              <a:buChar char="§"/>
              <a:defRPr/>
            </a:pPr>
            <a:r>
              <a:rPr lang="en-US" sz="2000" kern="0" dirty="0" err="1" smtClean="0">
                <a:latin typeface="Helvetica Neue"/>
                <a:ea typeface="+mn-ea"/>
                <a:cs typeface="Helvetica Neue"/>
              </a:rPr>
              <a:t>Cipla</a:t>
            </a:r>
            <a:endParaRPr lang="en-US" sz="2000" kern="0" dirty="0" smtClean="0">
              <a:latin typeface="Helvetica Neue"/>
              <a:ea typeface="+mn-ea"/>
              <a:cs typeface="Helvetica Neue"/>
            </a:endParaRPr>
          </a:p>
          <a:p>
            <a:pPr marL="341851" indent="-341851" defTabSz="456380" eaLnBrk="1" hangingPunct="1">
              <a:spcBef>
                <a:spcPts val="0"/>
              </a:spcBef>
              <a:buFont typeface="Wingdings" pitchFamily="-65" charset="2"/>
              <a:buChar char="§"/>
              <a:defRPr/>
            </a:pPr>
            <a:r>
              <a:rPr lang="en-US" sz="2000" kern="0" dirty="0" smtClean="0">
                <a:latin typeface="Helvetica Neue"/>
                <a:cs typeface="Helvetica Neue"/>
              </a:rPr>
              <a:t>Gilead Sciences</a:t>
            </a:r>
          </a:p>
          <a:p>
            <a:pPr marL="341851" indent="-341851" defTabSz="456380" eaLnBrk="1" hangingPunct="1">
              <a:spcBef>
                <a:spcPts val="0"/>
              </a:spcBef>
              <a:buFont typeface="Wingdings" pitchFamily="-65" charset="2"/>
              <a:buChar char="§"/>
              <a:defRPr/>
            </a:pPr>
            <a:r>
              <a:rPr lang="en-US" sz="2000" kern="0" dirty="0" smtClean="0">
                <a:latin typeface="Helvetica Neue"/>
                <a:cs typeface="Helvetica Neue"/>
              </a:rPr>
              <a:t>Janssen</a:t>
            </a:r>
          </a:p>
          <a:p>
            <a:pPr marL="341851" indent="-341851" defTabSz="456380" eaLnBrk="1" hangingPunct="1">
              <a:spcBef>
                <a:spcPts val="0"/>
              </a:spcBef>
              <a:buFont typeface="Wingdings" pitchFamily="-65" charset="2"/>
              <a:buChar char="§"/>
              <a:defRPr/>
            </a:pPr>
            <a:r>
              <a:rPr lang="en-US" sz="2000" kern="0" dirty="0" smtClean="0">
                <a:latin typeface="Helvetica Neue"/>
                <a:ea typeface="+mn-ea"/>
                <a:cs typeface="Helvetica Neue"/>
              </a:rPr>
              <a:t>Merck, Inc.</a:t>
            </a:r>
          </a:p>
          <a:p>
            <a:pPr marL="341851" indent="-341851" defTabSz="456380" eaLnBrk="1" hangingPunct="1">
              <a:spcBef>
                <a:spcPts val="0"/>
              </a:spcBef>
              <a:buFont typeface="Wingdings" pitchFamily="-65" charset="2"/>
              <a:buChar char="§"/>
              <a:defRPr/>
            </a:pPr>
            <a:r>
              <a:rPr lang="en-US" sz="2000" kern="0" dirty="0" err="1" smtClean="0">
                <a:latin typeface="Helvetica Neue"/>
                <a:ea typeface="+mn-ea"/>
                <a:cs typeface="Helvetica Neue"/>
              </a:rPr>
              <a:t>ViiV</a:t>
            </a:r>
            <a:r>
              <a:rPr lang="en-US" sz="2000" kern="0" dirty="0" smtClean="0">
                <a:latin typeface="Helvetica Neue"/>
                <a:ea typeface="+mn-ea"/>
                <a:cs typeface="Helvetica Neue"/>
              </a:rPr>
              <a:t> Healthcare</a:t>
            </a:r>
          </a:p>
        </p:txBody>
      </p:sp>
      <p:sp>
        <p:nvSpPr>
          <p:cNvPr id="22532" name="Rectangle 3"/>
          <p:cNvSpPr txBox="1">
            <a:spLocks noChangeArrowheads="1"/>
          </p:cNvSpPr>
          <p:nvPr/>
        </p:nvSpPr>
        <p:spPr bwMode="auto">
          <a:xfrm>
            <a:off x="2898103" y="4174173"/>
            <a:ext cx="2788865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79" tIns="45687" rIns="91379" bIns="45687"/>
          <a:lstStyle>
            <a:lvl1pPr marL="341313" indent="-341313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5613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45561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Wingdings" charset="0"/>
              <a:buChar char="§"/>
            </a:pPr>
            <a:r>
              <a:rPr lang="en-US" sz="2000" dirty="0" smtClean="0">
                <a:latin typeface="Helvetica Neue" charset="0"/>
              </a:rPr>
              <a:t>Brookie Best</a:t>
            </a:r>
          </a:p>
          <a:p>
            <a:pPr eaLnBrk="1" hangingPunct="1">
              <a:buFont typeface="Wingdings" charset="0"/>
              <a:buChar char="§"/>
            </a:pPr>
            <a:r>
              <a:rPr lang="en-US" sz="2000" dirty="0" smtClean="0">
                <a:latin typeface="Helvetica Neue" charset="0"/>
              </a:rPr>
              <a:t>Edmund </a:t>
            </a:r>
            <a:r>
              <a:rPr lang="en-US" sz="2000" dirty="0">
                <a:latin typeface="Helvetica Neue" charset="0"/>
              </a:rPr>
              <a:t>Capparelli</a:t>
            </a:r>
          </a:p>
          <a:p>
            <a:pPr eaLnBrk="1" hangingPunct="1">
              <a:buFont typeface="Wingdings" charset="0"/>
              <a:buChar char="§"/>
            </a:pPr>
            <a:r>
              <a:rPr lang="en-US" sz="2000" dirty="0" smtClean="0">
                <a:latin typeface="Helvetica Neue" charset="0"/>
              </a:rPr>
              <a:t>Davey </a:t>
            </a:r>
            <a:r>
              <a:rPr lang="en-US" sz="2000" dirty="0">
                <a:latin typeface="Helvetica Neue" charset="0"/>
              </a:rPr>
              <a:t>Smith</a:t>
            </a:r>
          </a:p>
          <a:p>
            <a:pPr eaLnBrk="1" hangingPunct="1">
              <a:buFont typeface="Wingdings" charset="0"/>
              <a:buChar char="§"/>
            </a:pPr>
            <a:r>
              <a:rPr lang="en-US" sz="2000" dirty="0" smtClean="0">
                <a:latin typeface="Helvetica Neue" charset="0"/>
              </a:rPr>
              <a:t>Mariana Cherner</a:t>
            </a:r>
          </a:p>
          <a:p>
            <a:pPr eaLnBrk="1" hangingPunct="1">
              <a:buFont typeface="Wingdings" charset="0"/>
              <a:buChar char="§"/>
            </a:pPr>
            <a:r>
              <a:rPr lang="en-US" sz="2000" dirty="0" smtClean="0">
                <a:latin typeface="Helvetica Neue" charset="0"/>
              </a:rPr>
              <a:t>Debra </a:t>
            </a:r>
            <a:r>
              <a:rPr lang="en-US" sz="2000" dirty="0">
                <a:latin typeface="Helvetica Neue" charset="0"/>
              </a:rPr>
              <a:t>Rosario</a:t>
            </a:r>
          </a:p>
          <a:p>
            <a:pPr eaLnBrk="1" hangingPunct="1">
              <a:buFont typeface="Wingdings" charset="0"/>
              <a:buChar char="§"/>
            </a:pPr>
            <a:r>
              <a:rPr lang="en-US" sz="2000" dirty="0" smtClean="0">
                <a:latin typeface="Helvetica Neue" charset="0"/>
              </a:rPr>
              <a:t>Ben </a:t>
            </a:r>
            <a:r>
              <a:rPr lang="en-US" sz="2000" dirty="0" err="1" smtClean="0">
                <a:latin typeface="Helvetica Neue" charset="0"/>
              </a:rPr>
              <a:t>Gouaux</a:t>
            </a:r>
            <a:endParaRPr lang="en-US" sz="2000" dirty="0" smtClean="0">
              <a:latin typeface="Helvetica Neue" charset="0"/>
            </a:endParaRPr>
          </a:p>
          <a:p>
            <a:pPr eaLnBrk="1" hangingPunct="1">
              <a:buFont typeface="Wingdings" charset="0"/>
              <a:buChar char="§"/>
            </a:pPr>
            <a:r>
              <a:rPr lang="en-US" sz="2000" dirty="0" smtClean="0">
                <a:latin typeface="Helvetica Neue" charset="0"/>
              </a:rPr>
              <a:t>Jennifer </a:t>
            </a:r>
            <a:r>
              <a:rPr lang="en-US" sz="2000" dirty="0">
                <a:latin typeface="Helvetica Neue" charset="0"/>
              </a:rPr>
              <a:t>Marquie</a:t>
            </a:r>
          </a:p>
          <a:p>
            <a:pPr eaLnBrk="1" hangingPunct="1">
              <a:buFont typeface="Wingdings" charset="0"/>
              <a:buChar char="§"/>
            </a:pPr>
            <a:r>
              <a:rPr lang="en-US" sz="2000" dirty="0" smtClean="0">
                <a:latin typeface="Helvetica Neue" charset="0"/>
              </a:rPr>
              <a:t>Donald Franklin</a:t>
            </a:r>
            <a:endParaRPr lang="en-US" sz="2000" dirty="0">
              <a:latin typeface="Helvetica Neue" charset="0"/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5630768" y="4073775"/>
            <a:ext cx="6403" cy="2594646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535" name="TextBox 1"/>
          <p:cNvSpPr txBox="1">
            <a:spLocks noChangeArrowheads="1"/>
          </p:cNvSpPr>
          <p:nvPr/>
        </p:nvSpPr>
        <p:spPr bwMode="auto">
          <a:xfrm>
            <a:off x="2638425" y="737924"/>
            <a:ext cx="38671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4000" b="1" dirty="0">
                <a:solidFill>
                  <a:srgbClr val="FF0000"/>
                </a:solidFill>
                <a:latin typeface="Franklin Gothic Medium" charset="0"/>
                <a:cs typeface="Franklin Gothic Medium" charset="0"/>
              </a:rPr>
              <a:t>Study Volunteers</a:t>
            </a:r>
          </a:p>
        </p:txBody>
      </p:sp>
      <p:pic>
        <p:nvPicPr>
          <p:cNvPr id="3" name="Picture 2" descr="barcelona_02_big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75" t="2058" r="20000" b="6924"/>
          <a:stretch/>
        </p:blipFill>
        <p:spPr>
          <a:xfrm>
            <a:off x="71880" y="1492645"/>
            <a:ext cx="1636294" cy="1828800"/>
          </a:xfrm>
          <a:prstGeom prst="rect">
            <a:avLst/>
          </a:prstGeom>
        </p:spPr>
      </p:pic>
      <p:pic>
        <p:nvPicPr>
          <p:cNvPr id="4" name="Picture 3" descr="2284685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4" r="9072"/>
          <a:stretch/>
        </p:blipFill>
        <p:spPr>
          <a:xfrm>
            <a:off x="5938562" y="1606945"/>
            <a:ext cx="1333501" cy="1600200"/>
          </a:xfrm>
          <a:prstGeom prst="rect">
            <a:avLst/>
          </a:prstGeom>
        </p:spPr>
      </p:pic>
      <p:pic>
        <p:nvPicPr>
          <p:cNvPr id="5" name="Picture 4" descr="images-2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0" r="6250" b="11952"/>
          <a:stretch/>
        </p:blipFill>
        <p:spPr>
          <a:xfrm>
            <a:off x="7455067" y="1606945"/>
            <a:ext cx="1590241" cy="1600200"/>
          </a:xfrm>
          <a:prstGeom prst="rect">
            <a:avLst/>
          </a:prstGeom>
        </p:spPr>
      </p:pic>
      <p:pic>
        <p:nvPicPr>
          <p:cNvPr id="7" name="Picture 6" descr="Unknown.jp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2476" r="8522" b="9492"/>
          <a:stretch/>
        </p:blipFill>
        <p:spPr>
          <a:xfrm>
            <a:off x="1891179" y="1606945"/>
            <a:ext cx="1136984" cy="1600200"/>
          </a:xfrm>
          <a:prstGeom prst="rect">
            <a:avLst/>
          </a:prstGeom>
        </p:spPr>
      </p:pic>
      <p:pic>
        <p:nvPicPr>
          <p:cNvPr id="8" name="Picture 7" descr="Unknown-2.jpg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94" r="7691" b="21736"/>
          <a:stretch/>
        </p:blipFill>
        <p:spPr>
          <a:xfrm>
            <a:off x="3211168" y="1606945"/>
            <a:ext cx="1151477" cy="1600200"/>
          </a:xfrm>
          <a:prstGeom prst="rect">
            <a:avLst/>
          </a:prstGeom>
        </p:spPr>
      </p:pic>
      <p:pic>
        <p:nvPicPr>
          <p:cNvPr id="11" name="Picture 10" descr="1a20d6f.jpg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00" t="1500" r="26500" b="37000"/>
          <a:stretch/>
        </p:blipFill>
        <p:spPr>
          <a:xfrm>
            <a:off x="4545650" y="1606945"/>
            <a:ext cx="1209907" cy="16002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35729" y="3326324"/>
            <a:ext cx="11085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Barcelona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1973951" y="3203213"/>
            <a:ext cx="971440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Esteban</a:t>
            </a:r>
          </a:p>
          <a:p>
            <a:pPr algn="ctr"/>
            <a:r>
              <a:rPr lang="en-US" sz="1600" dirty="0" smtClean="0"/>
              <a:t>Martinez</a:t>
            </a:r>
            <a:endParaRPr lang="en-US" sz="1600" dirty="0"/>
          </a:p>
        </p:txBody>
      </p:sp>
      <p:sp>
        <p:nvSpPr>
          <p:cNvPr id="20" name="TextBox 19"/>
          <p:cNvSpPr txBox="1"/>
          <p:nvPr/>
        </p:nvSpPr>
        <p:spPr>
          <a:xfrm>
            <a:off x="3381938" y="3203213"/>
            <a:ext cx="81204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err="1" smtClean="0"/>
              <a:t>Jordi</a:t>
            </a:r>
            <a:endParaRPr lang="en-US" sz="1600" dirty="0" smtClean="0"/>
          </a:p>
          <a:p>
            <a:pPr algn="ctr"/>
            <a:r>
              <a:rPr lang="en-US" sz="1600" dirty="0" smtClean="0"/>
              <a:t>Blanch</a:t>
            </a:r>
            <a:endParaRPr lang="en-US" sz="1600" dirty="0"/>
          </a:p>
        </p:txBody>
      </p:sp>
      <p:sp>
        <p:nvSpPr>
          <p:cNvPr id="21" name="TextBox 20"/>
          <p:cNvSpPr txBox="1"/>
          <p:nvPr/>
        </p:nvSpPr>
        <p:spPr>
          <a:xfrm>
            <a:off x="4506521" y="3203213"/>
            <a:ext cx="129093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Jose Mu</a:t>
            </a:r>
            <a:r>
              <a:rPr lang="en-US" sz="1600" dirty="0" smtClean="0"/>
              <a:t>ñoz</a:t>
            </a:r>
            <a:endParaRPr lang="en-US" sz="1600" dirty="0" smtClean="0"/>
          </a:p>
          <a:p>
            <a:pPr algn="ctr"/>
            <a:r>
              <a:rPr lang="en-US" sz="1600" dirty="0" smtClean="0"/>
              <a:t>Moreno</a:t>
            </a:r>
            <a:endParaRPr lang="en-US" sz="1600" dirty="0"/>
          </a:p>
        </p:txBody>
      </p:sp>
      <p:sp>
        <p:nvSpPr>
          <p:cNvPr id="22" name="TextBox 21"/>
          <p:cNvSpPr txBox="1"/>
          <p:nvPr/>
        </p:nvSpPr>
        <p:spPr>
          <a:xfrm>
            <a:off x="6085797" y="3326324"/>
            <a:ext cx="11426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Ana </a:t>
            </a:r>
            <a:r>
              <a:rPr lang="en-US" sz="1600" dirty="0" err="1" smtClean="0"/>
              <a:t>Curiel</a:t>
            </a:r>
            <a:endParaRPr lang="en-US" sz="1600" dirty="0"/>
          </a:p>
        </p:txBody>
      </p:sp>
      <p:sp>
        <p:nvSpPr>
          <p:cNvPr id="23" name="TextBox 22"/>
          <p:cNvSpPr txBox="1"/>
          <p:nvPr/>
        </p:nvSpPr>
        <p:spPr>
          <a:xfrm>
            <a:off x="7673196" y="3326324"/>
            <a:ext cx="114276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 smtClean="0"/>
              <a:t>Ruth </a:t>
            </a:r>
            <a:r>
              <a:rPr lang="en-US" sz="1600" dirty="0" err="1" smtClean="0"/>
              <a:t>Boza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73111702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Laboratory Measures of  Activities of Daily Living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buFont typeface="Wingdings" charset="0"/>
              <a:buChar char="§"/>
            </a:pPr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Finances (budget, pay bills, manage checkbook)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Shopping (from memory and with list)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Meal Planning and Preparation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Restaurant Scenario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Medication Management </a:t>
            </a:r>
          </a:p>
          <a:p>
            <a:pPr eaLnBrk="1" hangingPunct="1"/>
            <a:r>
              <a:rPr lang="en-US">
                <a:latin typeface="Arial" charset="0"/>
                <a:ea typeface="ＭＳ Ｐゴシック" charset="0"/>
                <a:cs typeface="ＭＳ Ｐゴシック" charset="0"/>
              </a:rPr>
              <a:t>Standardized Work Samples </a:t>
            </a:r>
          </a:p>
        </p:txBody>
      </p:sp>
    </p:spTree>
    <p:extLst>
      <p:ext uri="{BB962C8B-B14F-4D97-AF65-F5344CB8AC3E}">
        <p14:creationId xmlns:p14="http://schemas.microsoft.com/office/powerpoint/2010/main" val="12909203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half" idx="2"/>
          </p:nvPr>
        </p:nvSpPr>
        <p:spPr>
          <a:xfrm>
            <a:off x="4585962" y="1353282"/>
            <a:ext cx="4534519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Findings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r>
              <a:rPr lang="en-US" sz="2200" dirty="0" smtClean="0"/>
              <a:t>235 “HAD” events in 259,858 person-years of follow-up </a:t>
            </a:r>
          </a:p>
          <a:p>
            <a:pPr lvl="1"/>
            <a:r>
              <a:rPr lang="en-US" sz="2000" dirty="0" smtClean="0"/>
              <a:t>1 per 1106 person-years</a:t>
            </a:r>
            <a:endParaRPr lang="en-US" sz="1800" dirty="0" smtClean="0"/>
          </a:p>
          <a:p>
            <a:r>
              <a:rPr lang="en-US" sz="2200" dirty="0" smtClean="0"/>
              <a:t>“High” CPE group had a 74% increased hazard ratio of “HAD”</a:t>
            </a:r>
            <a:endParaRPr lang="en-US" sz="2200" dirty="0"/>
          </a:p>
        </p:txBody>
      </p:sp>
      <p:pic>
        <p:nvPicPr>
          <p:cNvPr id="11" name="Picture 10" descr="Screen Shot 2014-06-13 at 4.23.0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620" y="3727364"/>
            <a:ext cx="3589234" cy="2743200"/>
          </a:xfrm>
          <a:prstGeom prst="rect">
            <a:avLst/>
          </a:prstGeom>
        </p:spPr>
      </p:pic>
      <p:pic>
        <p:nvPicPr>
          <p:cNvPr id="12" name="Picture 11" descr="Screen Shot 2014-06-13 at 3.59.41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87"/>
            <a:ext cx="9144000" cy="119448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563301" y="6517377"/>
            <a:ext cx="6625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err="1" smtClean="0"/>
              <a:t>Caniglia</a:t>
            </a:r>
            <a:r>
              <a:rPr lang="en-US" sz="1400" i="1" dirty="0" smtClean="0"/>
              <a:t> et al, Neurology</a:t>
            </a:r>
            <a:r>
              <a:rPr lang="en-US" sz="1400" i="1" dirty="0"/>
              <a:t> </a:t>
            </a:r>
            <a:r>
              <a:rPr lang="en-US" sz="1400" i="1" dirty="0" smtClean="0"/>
              <a:t>2014;83</a:t>
            </a:r>
            <a:r>
              <a:rPr lang="en-US" sz="1400" i="1" dirty="0"/>
              <a:t>:1–</a:t>
            </a:r>
            <a:r>
              <a:rPr lang="en-US" sz="1400" i="1" dirty="0" smtClean="0"/>
              <a:t>8; Berger &amp; Clifford, Neurology </a:t>
            </a:r>
            <a:r>
              <a:rPr lang="en-US" sz="1400" i="1" dirty="0"/>
              <a:t>2014;83:1–</a:t>
            </a:r>
            <a:r>
              <a:rPr lang="en-US" sz="1400" i="1" dirty="0" smtClean="0"/>
              <a:t>2</a:t>
            </a:r>
          </a:p>
        </p:txBody>
      </p:sp>
      <p:sp>
        <p:nvSpPr>
          <p:cNvPr id="2" name="Rectangle 1"/>
          <p:cNvSpPr/>
          <p:nvPr/>
        </p:nvSpPr>
        <p:spPr>
          <a:xfrm>
            <a:off x="4891694" y="3762633"/>
            <a:ext cx="293972" cy="235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/>
          <p:cNvCxnSpPr/>
          <p:nvPr/>
        </p:nvCxnSpPr>
        <p:spPr>
          <a:xfrm flipH="1" flipV="1">
            <a:off x="6937740" y="3950766"/>
            <a:ext cx="11758" cy="2128243"/>
          </a:xfrm>
          <a:prstGeom prst="line">
            <a:avLst/>
          </a:prstGeom>
          <a:ln w="6350" cmpd="sng">
            <a:solidFill>
              <a:schemeClr val="tx1"/>
            </a:solidFill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235177" y="1353282"/>
            <a:ext cx="4444857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FF0000"/>
                </a:solidFill>
              </a:rPr>
              <a:t>Design</a:t>
            </a:r>
          </a:p>
          <a:p>
            <a:r>
              <a:rPr lang="en-US" sz="2200" dirty="0" smtClean="0"/>
              <a:t>Data from 61,938 patients combined from 9 independent HIV cohorts from Europe and the U.S.</a:t>
            </a:r>
          </a:p>
          <a:p>
            <a:r>
              <a:rPr lang="en-US" sz="2200" dirty="0" smtClean="0"/>
              <a:t>Patients were evaluated </a:t>
            </a:r>
            <a:r>
              <a:rPr lang="en-US" sz="2200" dirty="0"/>
              <a:t>prior to ART </a:t>
            </a:r>
            <a:r>
              <a:rPr lang="en-US" sz="2200" dirty="0" smtClean="0"/>
              <a:t>initiation between 1998 and 2013</a:t>
            </a:r>
          </a:p>
          <a:p>
            <a:r>
              <a:rPr lang="en-US" sz="2200" dirty="0" smtClean="0"/>
              <a:t>“Intent-to-treat” analysis</a:t>
            </a:r>
          </a:p>
          <a:p>
            <a:r>
              <a:rPr lang="en-US" sz="2200" dirty="0" smtClean="0"/>
              <a:t>CPE transformed into 3 categories</a:t>
            </a:r>
          </a:p>
          <a:p>
            <a:pPr lvl="1"/>
            <a:r>
              <a:rPr lang="en-US" sz="2000" dirty="0" smtClean="0"/>
              <a:t>“Low”: ≤ 7</a:t>
            </a:r>
          </a:p>
          <a:p>
            <a:pPr lvl="1"/>
            <a:r>
              <a:rPr lang="en-US" sz="2000" dirty="0" smtClean="0"/>
              <a:t>“Medium”: 8-9</a:t>
            </a:r>
          </a:p>
          <a:p>
            <a:pPr lvl="1"/>
            <a:r>
              <a:rPr lang="en-US" sz="2000" dirty="0" smtClean="0"/>
              <a:t>“High”: ≥ 10</a:t>
            </a:r>
          </a:p>
        </p:txBody>
      </p:sp>
    </p:spTree>
    <p:extLst>
      <p:ext uri="{BB962C8B-B14F-4D97-AF65-F5344CB8AC3E}">
        <p14:creationId xmlns:p14="http://schemas.microsoft.com/office/powerpoint/2010/main" val="30385531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329248" y="1316928"/>
            <a:ext cx="8654537" cy="4609349"/>
          </a:xfrm>
        </p:spPr>
        <p:txBody>
          <a:bodyPr/>
          <a:lstStyle/>
          <a:p>
            <a:r>
              <a:rPr lang="en-US" sz="2100" b="1" dirty="0" smtClean="0">
                <a:solidFill>
                  <a:srgbClr val="FF0000"/>
                </a:solidFill>
              </a:rPr>
              <a:t>Did not use standardized assessments for diagnosing “</a:t>
            </a:r>
            <a:r>
              <a:rPr lang="en-US" sz="2100" b="1" dirty="0">
                <a:solidFill>
                  <a:srgbClr val="FF0000"/>
                </a:solidFill>
              </a:rPr>
              <a:t>HAD</a:t>
            </a:r>
            <a:r>
              <a:rPr lang="en-US" sz="2100" b="1" dirty="0" smtClean="0">
                <a:solidFill>
                  <a:srgbClr val="FF0000"/>
                </a:solidFill>
              </a:rPr>
              <a:t>”</a:t>
            </a:r>
          </a:p>
          <a:p>
            <a:pPr lvl="1"/>
            <a:r>
              <a:rPr lang="en-US" sz="1900" dirty="0" smtClean="0">
                <a:solidFill>
                  <a:srgbClr val="800000"/>
                </a:solidFill>
              </a:rPr>
              <a:t>“…diagnostic </a:t>
            </a:r>
            <a:r>
              <a:rPr lang="en-US" sz="1900" dirty="0">
                <a:solidFill>
                  <a:srgbClr val="800000"/>
                </a:solidFill>
              </a:rPr>
              <a:t>procedures that reflect </a:t>
            </a:r>
            <a:r>
              <a:rPr lang="en-US" sz="1900" dirty="0" smtClean="0">
                <a:solidFill>
                  <a:srgbClr val="800000"/>
                </a:solidFill>
              </a:rPr>
              <a:t>standard clinical practice”</a:t>
            </a:r>
          </a:p>
          <a:p>
            <a:r>
              <a:rPr lang="en-US" sz="2100" b="1" dirty="0" smtClean="0">
                <a:solidFill>
                  <a:srgbClr val="FF0000"/>
                </a:solidFill>
              </a:rPr>
              <a:t>The categorical transformation of CPE is unusual</a:t>
            </a:r>
          </a:p>
          <a:p>
            <a:pPr lvl="1"/>
            <a:r>
              <a:rPr lang="en-US" sz="1900" dirty="0" smtClean="0">
                <a:solidFill>
                  <a:srgbClr val="800000"/>
                </a:solidFill>
              </a:rPr>
              <a:t>Only 8.8% were in the “high CPE” group</a:t>
            </a:r>
          </a:p>
          <a:p>
            <a:pPr lvl="1"/>
            <a:r>
              <a:rPr lang="en-US" sz="1900" dirty="0" smtClean="0">
                <a:solidFill>
                  <a:srgbClr val="800000"/>
                </a:solidFill>
              </a:rPr>
              <a:t>No statistically significant association was found with CPE when analyzed continuously or as a 4-category variable</a:t>
            </a:r>
          </a:p>
          <a:p>
            <a:r>
              <a:rPr lang="en-US" sz="2100" b="1" dirty="0" smtClean="0">
                <a:solidFill>
                  <a:srgbClr val="FF0000"/>
                </a:solidFill>
              </a:rPr>
              <a:t>The between-group difference in absolute risk is not clinically meaningful: </a:t>
            </a:r>
            <a:r>
              <a:rPr lang="en-US" sz="2100" dirty="0" smtClean="0">
                <a:solidFill>
                  <a:srgbClr val="800000"/>
                </a:solidFill>
              </a:rPr>
              <a:t>1 “HAD” case per &gt; 4,500 person-years of follow-up</a:t>
            </a:r>
          </a:p>
          <a:p>
            <a:r>
              <a:rPr lang="en-US" sz="2100" b="1" dirty="0" smtClean="0">
                <a:solidFill>
                  <a:srgbClr val="FF0000"/>
                </a:solidFill>
              </a:rPr>
              <a:t>Does not account for factors that were associated with:</a:t>
            </a:r>
          </a:p>
          <a:p>
            <a:pPr lvl="1"/>
            <a:r>
              <a:rPr lang="en-US" sz="1900" b="1" u="sng" dirty="0" smtClean="0"/>
              <a:t>Changes in ART over time</a:t>
            </a:r>
            <a:r>
              <a:rPr lang="en-US" sz="1900" b="1" dirty="0" smtClean="0"/>
              <a:t>: 68% changed their initial regimen during observation</a:t>
            </a:r>
          </a:p>
          <a:p>
            <a:pPr lvl="1"/>
            <a:r>
              <a:rPr lang="en-US" sz="1900" u="sng" dirty="0" smtClean="0"/>
              <a:t>“High” CPE regimens</a:t>
            </a:r>
            <a:r>
              <a:rPr lang="en-US" sz="1900" dirty="0" smtClean="0"/>
              <a:t>: more than 3 antiretroviral drugs, initiation of ART prior to 2004</a:t>
            </a:r>
          </a:p>
          <a:p>
            <a:pPr lvl="1"/>
            <a:r>
              <a:rPr lang="en-US" sz="1900" u="sng" dirty="0" smtClean="0"/>
              <a:t>Non-HIV causes of neurocognitive disease</a:t>
            </a:r>
            <a:r>
              <a:rPr lang="en-US" sz="1900" dirty="0" smtClean="0"/>
              <a:t>: psychiatric </a:t>
            </a:r>
            <a:r>
              <a:rPr lang="en-US" sz="1900" dirty="0"/>
              <a:t>disease, substance </a:t>
            </a:r>
            <a:r>
              <a:rPr lang="en-US" sz="1900" dirty="0" smtClean="0"/>
              <a:t>use, co-infections</a:t>
            </a:r>
          </a:p>
        </p:txBody>
      </p:sp>
      <p:pic>
        <p:nvPicPr>
          <p:cNvPr id="6" name="Picture 5" descr="Screen Shot 2014-06-13 at 3.59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87"/>
            <a:ext cx="9144000" cy="11944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563301" y="6517377"/>
            <a:ext cx="66257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400" i="1" dirty="0" err="1" smtClean="0"/>
              <a:t>Caniglia</a:t>
            </a:r>
            <a:r>
              <a:rPr lang="en-US" sz="1400" i="1" dirty="0" smtClean="0"/>
              <a:t> et al, Neurology</a:t>
            </a:r>
            <a:r>
              <a:rPr lang="en-US" sz="1400" i="1" dirty="0"/>
              <a:t> </a:t>
            </a:r>
            <a:r>
              <a:rPr lang="en-US" sz="1400" i="1" dirty="0" smtClean="0"/>
              <a:t>2014;83</a:t>
            </a:r>
            <a:r>
              <a:rPr lang="en-US" sz="1400" i="1" dirty="0"/>
              <a:t>:1–</a:t>
            </a:r>
            <a:r>
              <a:rPr lang="en-US" sz="1400" i="1" dirty="0" smtClean="0"/>
              <a:t>8; Berger &amp; Clifford, Neurology </a:t>
            </a:r>
            <a:r>
              <a:rPr lang="en-US" sz="1400" i="1" dirty="0"/>
              <a:t>2014;83:1–</a:t>
            </a:r>
            <a:r>
              <a:rPr lang="en-US" sz="1400" i="1" dirty="0" smtClean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0216280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Reasons for Greater Risk for </a:t>
            </a:r>
            <a:r>
              <a:rPr lang="en-US" sz="3600" dirty="0"/>
              <a:t>C</a:t>
            </a:r>
            <a:r>
              <a:rPr lang="en-US" sz="3600" dirty="0" smtClean="0"/>
              <a:t>ognitive &amp; Mood Disorders in HIV+ Women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r>
              <a:rPr lang="en-GB" sz="2600" b="1" dirty="0" smtClean="0"/>
              <a:t>Social</a:t>
            </a:r>
            <a:r>
              <a:rPr lang="en-GB" sz="2600" b="1" dirty="0"/>
              <a:t>, financial and healthcare </a:t>
            </a:r>
            <a:r>
              <a:rPr lang="en-GB" sz="2600" b="1" dirty="0" smtClean="0"/>
              <a:t>disadvantage </a:t>
            </a:r>
          </a:p>
          <a:p>
            <a:r>
              <a:rPr lang="en-GB" sz="2600" b="1" dirty="0" smtClean="0"/>
              <a:t>Stress due to sexual violence and food </a:t>
            </a:r>
            <a:r>
              <a:rPr lang="en-GB" sz="2600" b="1" dirty="0"/>
              <a:t>insecurity</a:t>
            </a:r>
            <a:endParaRPr lang="en-US" sz="2600" b="1" dirty="0"/>
          </a:p>
          <a:p>
            <a:r>
              <a:rPr lang="en-US" sz="2600" b="1" dirty="0" smtClean="0"/>
              <a:t>Comorbid conditions, e.g., metabolic syndrome, drug use, depression</a:t>
            </a:r>
          </a:p>
          <a:p>
            <a:r>
              <a:rPr lang="en-US" sz="2600" b="1" dirty="0" smtClean="0"/>
              <a:t>Co</a:t>
            </a:r>
            <a:r>
              <a:rPr lang="en-US" sz="2600" b="1" dirty="0"/>
              <a:t>-</a:t>
            </a:r>
            <a:r>
              <a:rPr lang="en-US" sz="2600" b="1" dirty="0" smtClean="0"/>
              <a:t>infections, e.g., CMV, HPV, STIs</a:t>
            </a:r>
            <a:endParaRPr lang="en-US" sz="2600" b="1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r>
              <a:rPr lang="en-US" sz="2600" b="1" dirty="0" smtClean="0"/>
              <a:t>Differences </a:t>
            </a:r>
            <a:r>
              <a:rPr lang="en-US" sz="2600" b="1" dirty="0"/>
              <a:t>in immune </a:t>
            </a:r>
            <a:r>
              <a:rPr lang="en-US" sz="2600" b="1" dirty="0" smtClean="0"/>
              <a:t>responses, inflammation, and oxidative stress</a:t>
            </a:r>
            <a:endParaRPr lang="en-US" sz="2600" b="1" dirty="0"/>
          </a:p>
          <a:p>
            <a:r>
              <a:rPr lang="en-US" sz="2600" b="1" dirty="0" smtClean="0"/>
              <a:t>Impact of sex hormones: Pregnancy and Menopause</a:t>
            </a:r>
          </a:p>
          <a:p>
            <a:r>
              <a:rPr lang="en-US" sz="2600" b="1" dirty="0" smtClean="0"/>
              <a:t>Differences </a:t>
            </a:r>
            <a:r>
              <a:rPr lang="en-US" sz="2600" b="1" dirty="0"/>
              <a:t>in pharmacology and toxicity of </a:t>
            </a:r>
            <a:r>
              <a:rPr lang="en-US" sz="2600" b="1" dirty="0" smtClean="0"/>
              <a:t>ART and </a:t>
            </a:r>
            <a:r>
              <a:rPr lang="en-US" sz="2600" b="1" dirty="0"/>
              <a:t>other </a:t>
            </a:r>
            <a:r>
              <a:rPr lang="en-US" sz="2600" b="1" dirty="0" smtClean="0"/>
              <a:t>drugs</a:t>
            </a:r>
          </a:p>
        </p:txBody>
      </p:sp>
      <p:pic>
        <p:nvPicPr>
          <p:cNvPr id="5" name="Picture 4" descr="UCSD_logo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952" y="6160931"/>
            <a:ext cx="2743200" cy="697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093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83962"/>
            <a:ext cx="8077554" cy="4158958"/>
          </a:xfrm>
        </p:spPr>
        <p:txBody>
          <a:bodyPr/>
          <a:lstStyle/>
          <a:p>
            <a:r>
              <a:rPr lang="en-US" sz="2400" dirty="0" smtClean="0"/>
              <a:t>Analyzed incidence </a:t>
            </a:r>
            <a:r>
              <a:rPr lang="en-US" sz="2400" dirty="0"/>
              <a:t>and predictors of </a:t>
            </a:r>
            <a:r>
              <a:rPr lang="en-US" sz="2400" dirty="0" smtClean="0"/>
              <a:t>neurocognitive change </a:t>
            </a:r>
            <a:r>
              <a:rPr lang="en-US" sz="2400" dirty="0"/>
              <a:t>over </a:t>
            </a:r>
            <a:r>
              <a:rPr lang="en-US" sz="2400" dirty="0" smtClean="0"/>
              <a:t>mean 35 </a:t>
            </a:r>
            <a:r>
              <a:rPr lang="en-US" sz="2400" dirty="0"/>
              <a:t>months in </a:t>
            </a:r>
            <a:r>
              <a:rPr lang="en-US" sz="2400" dirty="0" smtClean="0"/>
              <a:t>436 HIV+ adults who were assessed every 6 months</a:t>
            </a:r>
            <a:endParaRPr lang="en-US" sz="2400" dirty="0"/>
          </a:p>
        </p:txBody>
      </p:sp>
      <p:pic>
        <p:nvPicPr>
          <p:cNvPr id="5" name="Picture 4" descr="Screen Shot 2015-02-21 at 8.30.5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627" y="0"/>
            <a:ext cx="7683500" cy="16051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344242" y="6250374"/>
            <a:ext cx="57997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smtClean="0">
                <a:latin typeface="Arial"/>
                <a:cs typeface="Arial"/>
              </a:rPr>
              <a:t>Heaton et al, Clinical </a:t>
            </a:r>
            <a:r>
              <a:rPr lang="en-US" sz="1600" i="1" dirty="0">
                <a:latin typeface="Arial"/>
                <a:cs typeface="Arial"/>
              </a:rPr>
              <a:t>Infectious </a:t>
            </a:r>
            <a:r>
              <a:rPr lang="en-US" sz="1600" i="1" dirty="0" smtClean="0">
                <a:latin typeface="Arial"/>
                <a:cs typeface="Arial"/>
              </a:rPr>
              <a:t>Diseases </a:t>
            </a:r>
            <a:r>
              <a:rPr lang="en-US" sz="1600" i="1" dirty="0">
                <a:latin typeface="Arial"/>
                <a:cs typeface="Arial"/>
              </a:rPr>
              <a:t>2015</a:t>
            </a:r>
            <a:r>
              <a:rPr lang="en-US" sz="1600" i="1" dirty="0" smtClean="0">
                <a:latin typeface="Arial"/>
                <a:cs typeface="Arial"/>
              </a:rPr>
              <a:t>; 60</a:t>
            </a:r>
            <a:r>
              <a:rPr lang="en-US" sz="1600" i="1" dirty="0">
                <a:latin typeface="Arial"/>
                <a:cs typeface="Arial"/>
              </a:rPr>
              <a:t>(3):473–80</a:t>
            </a:r>
          </a:p>
        </p:txBody>
      </p:sp>
      <p:pic>
        <p:nvPicPr>
          <p:cNvPr id="7" name="Picture 6" descr="Screen Shot 2015-02-21 at 8.35.32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977" y="3048000"/>
            <a:ext cx="4876800" cy="29428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895600" y="5040868"/>
            <a:ext cx="18654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FF0000"/>
                </a:solidFill>
                <a:latin typeface="Arial"/>
                <a:cs typeface="Arial"/>
              </a:rPr>
              <a:t>22.7% Declined</a:t>
            </a:r>
            <a:endParaRPr lang="en-US" sz="1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895600" y="3657600"/>
            <a:ext cx="1942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 smtClean="0">
                <a:solidFill>
                  <a:srgbClr val="000090"/>
                </a:solidFill>
                <a:latin typeface="Arial"/>
                <a:cs typeface="Arial"/>
              </a:rPr>
              <a:t>16.5% Improved</a:t>
            </a:r>
            <a:endParaRPr lang="en-US" sz="1800" b="1" dirty="0">
              <a:solidFill>
                <a:srgbClr val="00009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76374" y="4458624"/>
            <a:ext cx="1557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solidFill>
                  <a:srgbClr val="000000"/>
                </a:solidFill>
                <a:latin typeface="Arial"/>
                <a:cs typeface="Arial"/>
              </a:rPr>
              <a:t>60.8% Stable</a:t>
            </a:r>
            <a:endParaRPr lang="en-US" sz="1800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1" name="Picture 10" descr="logo-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2" y="5884810"/>
            <a:ext cx="172890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370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5017673"/>
              </p:ext>
            </p:extLst>
          </p:nvPr>
        </p:nvGraphicFramePr>
        <p:xfrm>
          <a:off x="88180" y="366227"/>
          <a:ext cx="4419602" cy="5487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1180353"/>
                <a:gridCol w="953249"/>
              </a:tblGrid>
              <a:tr h="265994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 marL="94832" marR="94832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chemeClr val="bg1"/>
                          </a:solidFill>
                        </a:rPr>
                        <a:t>Decline</a:t>
                      </a:r>
                      <a:endParaRPr lang="en-US" sz="1600" dirty="0">
                        <a:solidFill>
                          <a:schemeClr val="bg1"/>
                        </a:solidFill>
                      </a:endParaRPr>
                    </a:p>
                  </a:txBody>
                  <a:tcPr marL="94832" marR="94832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 marL="94832" marR="94832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994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 marL="94832" marR="94832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97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Risk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 marL="94832" marR="94832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97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RR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 marL="94832" marR="94832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972"/>
                    </a:solidFill>
                  </a:tcPr>
                </a:tc>
              </a:tr>
              <a:tr h="45740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Sex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 marL="94832" marR="94832" anchor="ctr"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Female</a:t>
                      </a:r>
                      <a:endParaRPr lang="en-US" sz="1600" dirty="0"/>
                    </a:p>
                  </a:txBody>
                  <a:tcPr marL="94832" marR="94832" anchor="ctr"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1.76*</a:t>
                      </a:r>
                      <a:endParaRPr lang="en-US" sz="1600" dirty="0"/>
                    </a:p>
                  </a:txBody>
                  <a:tcPr marL="94832" marR="94832" anchor="ctr"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5740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Ethnicity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600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Hispanic</a:t>
                      </a:r>
                      <a:endParaRPr lang="en-US" sz="1600" dirty="0"/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2.35**</a:t>
                      </a:r>
                      <a:endParaRPr lang="en-US" sz="1600" dirty="0"/>
                    </a:p>
                  </a:txBody>
                  <a:tcPr marL="94832" marR="94832" anchor="ctr"/>
                </a:tc>
              </a:tr>
              <a:tr h="45740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ART Use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Off ART</a:t>
                      </a:r>
                      <a:endParaRPr lang="en-US" sz="1600" dirty="0"/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1.91**</a:t>
                      </a:r>
                      <a:endParaRPr lang="en-US" sz="1600" dirty="0"/>
                    </a:p>
                  </a:txBody>
                  <a:tcPr marL="94832" marR="94832" anchor="ctr"/>
                </a:tc>
              </a:tr>
              <a:tr h="26599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Current CD4 Count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Lower</a:t>
                      </a:r>
                      <a:r>
                        <a:rPr lang="en-US" sz="1600" baseline="30000" dirty="0" smtClean="0"/>
                        <a:t>†</a:t>
                      </a:r>
                      <a:endParaRPr lang="en-US" sz="1600" dirty="0"/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1.14**</a:t>
                      </a:r>
                      <a:endParaRPr lang="en-US" sz="1600" baseline="30000" dirty="0"/>
                    </a:p>
                  </a:txBody>
                  <a:tcPr marL="94832" marR="94832" anchor="ctr"/>
                </a:tc>
              </a:tr>
              <a:tr h="45740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HIV RNA in Plasma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Higher</a:t>
                      </a:r>
                      <a:r>
                        <a:rPr lang="en-US" sz="1600" baseline="30000" dirty="0" smtClean="0"/>
                        <a:t>†</a:t>
                      </a:r>
                      <a:endParaRPr lang="en-US" sz="1600" dirty="0"/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1.26**</a:t>
                      </a:r>
                      <a:endParaRPr lang="en-US" sz="1600" dirty="0"/>
                    </a:p>
                  </a:txBody>
                  <a:tcPr marL="94832" marR="94832" anchor="ctr"/>
                </a:tc>
              </a:tr>
              <a:tr h="26599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Serum Albumin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Lower</a:t>
                      </a:r>
                      <a:r>
                        <a:rPr lang="en-US" sz="1600" baseline="30000" dirty="0" smtClean="0"/>
                        <a:t>†</a:t>
                      </a:r>
                      <a:endParaRPr lang="en-US" sz="1600" dirty="0"/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2.36***</a:t>
                      </a:r>
                      <a:endParaRPr lang="en-US" sz="1600" dirty="0"/>
                    </a:p>
                  </a:txBody>
                  <a:tcPr marL="94832" marR="94832" anchor="ctr"/>
                </a:tc>
              </a:tr>
              <a:tr h="265994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Hematocrit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Lower</a:t>
                      </a:r>
                      <a:r>
                        <a:rPr lang="en-US" sz="1600" baseline="30000" dirty="0" smtClean="0"/>
                        <a:t>†</a:t>
                      </a:r>
                      <a:endParaRPr lang="en-US" sz="1600" dirty="0"/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1.10***</a:t>
                      </a:r>
                      <a:endParaRPr lang="en-US" sz="1600" dirty="0"/>
                    </a:p>
                  </a:txBody>
                  <a:tcPr marL="94832" marR="94832" anchor="ctr"/>
                </a:tc>
              </a:tr>
              <a:tr h="45740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Neuropsychiatric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Comorbidities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Severe</a:t>
                      </a:r>
                      <a:endParaRPr lang="en-US" sz="1600" dirty="0"/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2.47**</a:t>
                      </a:r>
                      <a:endParaRPr lang="en-US" sz="1600" dirty="0"/>
                    </a:p>
                  </a:txBody>
                  <a:tcPr marL="94832" marR="94832" anchor="ctr"/>
                </a:tc>
              </a:tr>
              <a:tr h="649997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Lifetime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Methamphetamine 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Diagnosis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Present</a:t>
                      </a:r>
                      <a:endParaRPr lang="en-US" sz="1600" dirty="0"/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1.81*</a:t>
                      </a:r>
                      <a:endParaRPr lang="en-US" sz="1600" dirty="0"/>
                    </a:p>
                  </a:txBody>
                  <a:tcPr marL="94832" marR="94832" anchor="ctr"/>
                </a:tc>
              </a:tr>
              <a:tr h="45740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Beck Depression Inventory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Higher</a:t>
                      </a:r>
                      <a:r>
                        <a:rPr lang="en-US" sz="1600" baseline="30000" dirty="0" smtClean="0"/>
                        <a:t>†</a:t>
                      </a:r>
                      <a:endParaRPr lang="en-US" sz="1600" dirty="0"/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1.03</a:t>
                      </a:r>
                      <a:endParaRPr lang="en-US" sz="1600" dirty="0"/>
                    </a:p>
                  </a:txBody>
                  <a:tcPr marL="94832" marR="94832" anchor="ctr"/>
                </a:tc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28600" y="5879382"/>
            <a:ext cx="8763000" cy="914400"/>
          </a:xfrm>
          <a:prstGeom prst="rect">
            <a:avLst/>
          </a:prstGeom>
          <a:noFill/>
        </p:spPr>
        <p:txBody>
          <a:bodyPr wrap="none" rtlCol="0">
            <a:noAutofit/>
          </a:bodyPr>
          <a:lstStyle/>
          <a:p>
            <a:r>
              <a:rPr lang="en-US" sz="1400" i="1" dirty="0" smtClean="0">
                <a:solidFill>
                  <a:srgbClr val="000000"/>
                </a:solidFill>
                <a:latin typeface="Arial"/>
                <a:cs typeface="Arial"/>
              </a:rPr>
              <a:t>*p &lt; 0.05, **p &lt; 0.01, ***p &lt; 0.0001</a:t>
            </a:r>
          </a:p>
          <a:p>
            <a:r>
              <a:rPr lang="en-US" sz="1400" i="1" baseline="30000" dirty="0" smtClean="0">
                <a:solidFill>
                  <a:srgbClr val="000000"/>
                </a:solidFill>
                <a:latin typeface="Arial"/>
                <a:cs typeface="Arial"/>
              </a:rPr>
              <a:t>†</a:t>
            </a:r>
            <a:r>
              <a:rPr lang="en-US" sz="1400" i="1" dirty="0" smtClean="0">
                <a:solidFill>
                  <a:srgbClr val="000000"/>
                </a:solidFill>
                <a:latin typeface="Arial"/>
                <a:cs typeface="Arial"/>
              </a:rPr>
              <a:t>CD4: per 100 cells; HIV RNA: per 1 log</a:t>
            </a:r>
            <a:r>
              <a:rPr lang="en-US" sz="1400" i="1" baseline="-25000" dirty="0" smtClean="0">
                <a:solidFill>
                  <a:srgbClr val="000000"/>
                </a:solidFill>
                <a:latin typeface="Arial"/>
                <a:cs typeface="Arial"/>
              </a:rPr>
              <a:t>10</a:t>
            </a:r>
            <a:r>
              <a:rPr lang="en-US" sz="1400" i="1" dirty="0" smtClean="0">
                <a:solidFill>
                  <a:srgbClr val="000000"/>
                </a:solidFill>
                <a:latin typeface="Arial"/>
                <a:cs typeface="Arial"/>
              </a:rPr>
              <a:t> c/mL; Albumin, Hematocrit, Total Protein, AST: Per 1 “unit”; Beck</a:t>
            </a:r>
          </a:p>
          <a:p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Depression</a:t>
            </a:r>
            <a:r>
              <a:rPr lang="en-US" sz="1400" i="1" dirty="0" smtClean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sz="1400" i="1" dirty="0">
                <a:solidFill>
                  <a:srgbClr val="000000"/>
                </a:solidFill>
                <a:latin typeface="Arial"/>
                <a:cs typeface="Arial"/>
              </a:rPr>
              <a:t>Per 1 unit</a:t>
            </a:r>
            <a:r>
              <a:rPr lang="en-US" sz="1400" i="1" dirty="0" smtClean="0">
                <a:solidFill>
                  <a:srgbClr val="000000"/>
                </a:solidFill>
                <a:latin typeface="Arial"/>
                <a:cs typeface="Arial"/>
              </a:rPr>
              <a:t>; IQ: Per 1 unit; Education: Per year; Hepatic AST: Per 1 mg/dL; Total Protein: Per 1 g/dL</a:t>
            </a:r>
          </a:p>
          <a:p>
            <a:r>
              <a:rPr lang="en-US" sz="1400" i="1" baseline="30000" dirty="0" smtClean="0">
                <a:solidFill>
                  <a:srgbClr val="000000"/>
                </a:solidFill>
                <a:latin typeface="Arial"/>
                <a:cs typeface="Arial"/>
              </a:rPr>
              <a:t>1</a:t>
            </a:r>
            <a:r>
              <a:rPr lang="en-US" sz="1400" i="1" dirty="0" smtClean="0">
                <a:solidFill>
                  <a:srgbClr val="000000"/>
                </a:solidFill>
                <a:latin typeface="Arial"/>
                <a:cs typeface="Arial"/>
              </a:rPr>
              <a:t>Included in the final </a:t>
            </a:r>
            <a:r>
              <a:rPr lang="en-US" sz="1400" i="1" dirty="0" err="1" smtClean="0">
                <a:solidFill>
                  <a:srgbClr val="000000"/>
                </a:solidFill>
                <a:latin typeface="Arial"/>
                <a:cs typeface="Arial"/>
              </a:rPr>
              <a:t>multivarable</a:t>
            </a:r>
            <a:r>
              <a:rPr lang="en-US" sz="1400" i="1" dirty="0" smtClean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1400" i="1" dirty="0" smtClean="0">
                <a:solidFill>
                  <a:srgbClr val="000000"/>
                </a:solidFill>
                <a:latin typeface="Arial"/>
                <a:cs typeface="Arial"/>
              </a:rPr>
              <a:t>model (in red)</a:t>
            </a:r>
            <a:endParaRPr lang="en-US" sz="1400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graphicFrame>
        <p:nvGraphicFramePr>
          <p:cNvPr id="9" name="Content Placeholder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78529893"/>
              </p:ext>
            </p:extLst>
          </p:nvPr>
        </p:nvGraphicFramePr>
        <p:xfrm>
          <a:off x="4648200" y="366227"/>
          <a:ext cx="4416552" cy="54955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43328"/>
                <a:gridCol w="986612"/>
                <a:gridCol w="986612"/>
              </a:tblGrid>
              <a:tr h="333926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 marL="94832" marR="94832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600" dirty="0" smtClean="0">
                          <a:solidFill>
                            <a:srgbClr val="FFFFFF"/>
                          </a:solidFill>
                        </a:rPr>
                        <a:t>Improvement</a:t>
                      </a:r>
                      <a:endParaRPr lang="en-US" sz="1600" dirty="0">
                        <a:solidFill>
                          <a:srgbClr val="FFFFFF"/>
                        </a:solidFill>
                      </a:endParaRPr>
                    </a:p>
                  </a:txBody>
                  <a:tcPr marL="94832" marR="94832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rgbClr val="000090"/>
                        </a:solidFill>
                      </a:endParaRPr>
                    </a:p>
                  </a:txBody>
                  <a:tcPr marL="94832" marR="94832" anchor="ctr">
                    <a:lnB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926">
                <a:tc>
                  <a:txBody>
                    <a:bodyPr/>
                    <a:lstStyle/>
                    <a:p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 marL="94832" marR="94832" anchor="ctr"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97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Risk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 marL="94832" marR="94832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97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RR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 marL="94832" marR="94832"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whit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972"/>
                    </a:solidFill>
                  </a:tcPr>
                </a:tc>
              </a:tr>
              <a:tr h="43214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Sex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 marL="94832" marR="94832" anchor="ctr"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 marL="94832" marR="94832" anchor="ctr"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-</a:t>
                      </a:r>
                      <a:endParaRPr lang="en-US" sz="1600" dirty="0"/>
                    </a:p>
                  </a:txBody>
                  <a:tcPr marL="94832" marR="94832" anchor="ctr">
                    <a:lnT w="38100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4713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Education</a:t>
                      </a:r>
                      <a:endParaRPr lang="en-US" sz="1600" b="1" baseline="30000" dirty="0">
                        <a:solidFill>
                          <a:srgbClr val="000090"/>
                        </a:solidFill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Higher</a:t>
                      </a:r>
                      <a:r>
                        <a:rPr lang="en-US" sz="1600" baseline="30000" dirty="0" smtClean="0"/>
                        <a:t>†</a:t>
                      </a:r>
                      <a:endParaRPr lang="en-US" sz="1600" dirty="0"/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1.10</a:t>
                      </a:r>
                      <a:endParaRPr lang="en-US" sz="1600" dirty="0"/>
                    </a:p>
                  </a:txBody>
                  <a:tcPr marL="94832" marR="94832" anchor="ctr"/>
                </a:tc>
              </a:tr>
              <a:tr h="43214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Est. IQ Before HIV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Higher</a:t>
                      </a:r>
                      <a:r>
                        <a:rPr lang="en-US" sz="1600" baseline="30000" dirty="0" smtClean="0"/>
                        <a:t>†</a:t>
                      </a:r>
                      <a:endParaRPr lang="en-US" sz="1600" dirty="0"/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1.02*</a:t>
                      </a:r>
                      <a:endParaRPr lang="en-US" sz="1600" dirty="0"/>
                    </a:p>
                  </a:txBody>
                  <a:tcPr marL="94832" marR="94832" anchor="ctr"/>
                </a:tc>
              </a:tr>
              <a:tr h="33392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HIV RNA in CSF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Lower</a:t>
                      </a:r>
                      <a:r>
                        <a:rPr lang="en-US" sz="1600" baseline="30000" dirty="0" smtClean="0"/>
                        <a:t>†</a:t>
                      </a:r>
                      <a:endParaRPr lang="en-US" sz="1600" dirty="0"/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1.47*</a:t>
                      </a:r>
                      <a:endParaRPr lang="en-US" sz="1600" dirty="0"/>
                    </a:p>
                  </a:txBody>
                  <a:tcPr marL="94832" marR="94832" anchor="ctr"/>
                </a:tc>
              </a:tr>
              <a:tr h="432145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HIV RNA in Plasma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Lower</a:t>
                      </a:r>
                      <a:r>
                        <a:rPr lang="en-US" sz="1600" baseline="30000" dirty="0" smtClean="0"/>
                        <a:t>†</a:t>
                      </a:r>
                      <a:endParaRPr lang="en-US" sz="1600" dirty="0"/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1.27*</a:t>
                      </a:r>
                      <a:endParaRPr lang="en-US" sz="1600" dirty="0"/>
                    </a:p>
                  </a:txBody>
                  <a:tcPr marL="94832" marR="94832" anchor="ctr"/>
                </a:tc>
              </a:tr>
              <a:tr h="33392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Serum Total Protein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Lower</a:t>
                      </a:r>
                      <a:r>
                        <a:rPr lang="en-US" sz="1600" baseline="30000" dirty="0" smtClean="0"/>
                        <a:t>†</a:t>
                      </a:r>
                      <a:endParaRPr lang="en-US" sz="1600" dirty="0"/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1.96***</a:t>
                      </a:r>
                      <a:endParaRPr lang="en-US" sz="1600" dirty="0"/>
                    </a:p>
                  </a:txBody>
                  <a:tcPr marL="94832" marR="94832" anchor="ctr"/>
                </a:tc>
              </a:tr>
              <a:tr h="333926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000090"/>
                          </a:solidFill>
                        </a:rPr>
                        <a:t>Hematocrit</a:t>
                      </a:r>
                      <a:endParaRPr lang="en-US" sz="1600" b="1" dirty="0">
                        <a:solidFill>
                          <a:srgbClr val="000090"/>
                        </a:solidFill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Higher</a:t>
                      </a:r>
                      <a:r>
                        <a:rPr lang="en-US" sz="1600" baseline="30000" dirty="0" smtClean="0"/>
                        <a:t>†</a:t>
                      </a:r>
                      <a:endParaRPr lang="en-US" sz="1600" dirty="0"/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1.06*</a:t>
                      </a:r>
                      <a:endParaRPr lang="en-US" sz="1600" dirty="0"/>
                    </a:p>
                  </a:txBody>
                  <a:tcPr marL="94832" marR="94832" anchor="ctr"/>
                </a:tc>
              </a:tr>
              <a:tr h="576781">
                <a:tc>
                  <a:txBody>
                    <a:bodyPr/>
                    <a:lstStyle/>
                    <a:p>
                      <a:pPr marL="0" marR="0" lvl="0" indent="0" algn="l" defTabSz="456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Serum Hepatic AST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Lower</a:t>
                      </a:r>
                      <a:r>
                        <a:rPr lang="en-US" sz="1600" baseline="30000" dirty="0" smtClean="0"/>
                        <a:t>†</a:t>
                      </a:r>
                      <a:endParaRPr lang="en-US" sz="1600" dirty="0"/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1.01*</a:t>
                      </a:r>
                      <a:endParaRPr lang="en-US" sz="1600" dirty="0"/>
                    </a:p>
                  </a:txBody>
                  <a:tcPr marL="94832" marR="94832" anchor="ctr"/>
                </a:tc>
              </a:tr>
              <a:tr h="819636">
                <a:tc>
                  <a:txBody>
                    <a:bodyPr/>
                    <a:lstStyle/>
                    <a:p>
                      <a:pPr marL="0" marR="0" lvl="0" indent="0" algn="l" defTabSz="45694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16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9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Lifetime Substance Use Diagnosis</a:t>
                      </a:r>
                      <a:endParaRPr kumimoji="0" lang="en-US" sz="16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90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Absent</a:t>
                      </a:r>
                      <a:endParaRPr lang="en-US" sz="1600" dirty="0"/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1.63</a:t>
                      </a:r>
                      <a:endParaRPr lang="en-US" sz="1600" dirty="0"/>
                    </a:p>
                  </a:txBody>
                  <a:tcPr marL="94832" marR="94832" anchor="ctr"/>
                </a:tc>
              </a:tr>
              <a:tr h="576781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solidFill>
                            <a:srgbClr val="FF0000"/>
                          </a:solidFill>
                        </a:rPr>
                        <a:t>Lifetime</a:t>
                      </a:r>
                      <a:r>
                        <a:rPr lang="en-US" sz="1600" b="1" baseline="0" dirty="0" smtClean="0">
                          <a:solidFill>
                            <a:srgbClr val="FF0000"/>
                          </a:solidFill>
                        </a:rPr>
                        <a:t> Major Depression Disorder</a:t>
                      </a:r>
                      <a:r>
                        <a:rPr lang="en-US" sz="1600" b="1" baseline="30000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en-US" sz="1600" b="1" dirty="0">
                        <a:solidFill>
                          <a:srgbClr val="FF0000"/>
                        </a:solidFill>
                      </a:endParaRPr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Absent</a:t>
                      </a:r>
                      <a:endParaRPr lang="en-US" sz="1600" dirty="0"/>
                    </a:p>
                  </a:txBody>
                  <a:tcPr marL="94832" marR="94832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smtClean="0"/>
                        <a:t>1.63*</a:t>
                      </a:r>
                      <a:endParaRPr lang="en-US" sz="1600" dirty="0"/>
                    </a:p>
                  </a:txBody>
                  <a:tcPr marL="94832" marR="94832" anchor="ctr"/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116460" y="2791548"/>
            <a:ext cx="8915400" cy="3047580"/>
            <a:chOff x="116460" y="2791548"/>
            <a:chExt cx="8915400" cy="3047580"/>
          </a:xfrm>
        </p:grpSpPr>
        <p:sp>
          <p:nvSpPr>
            <p:cNvPr id="2" name="Rounded Rectangle 1"/>
            <p:cNvSpPr/>
            <p:nvPr/>
          </p:nvSpPr>
          <p:spPr>
            <a:xfrm>
              <a:off x="116460" y="2791548"/>
              <a:ext cx="8915400" cy="356616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ounded Rectangle 9"/>
            <p:cNvSpPr/>
            <p:nvPr/>
          </p:nvSpPr>
          <p:spPr>
            <a:xfrm>
              <a:off x="116460" y="3541146"/>
              <a:ext cx="8915400" cy="352728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116460" y="5305728"/>
              <a:ext cx="8915400" cy="533400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Rounded Rectangle 12"/>
          <p:cNvSpPr/>
          <p:nvPr/>
        </p:nvSpPr>
        <p:spPr>
          <a:xfrm>
            <a:off x="115994" y="1086144"/>
            <a:ext cx="8915400" cy="356616"/>
          </a:xfrm>
          <a:prstGeom prst="roundRect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383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As the US Incidence of HIV in Women Rose, Early Findings Were Mixed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671" y="1600200"/>
            <a:ext cx="4038600" cy="4525963"/>
          </a:xfrm>
        </p:spPr>
        <p:txBody>
          <a:bodyPr/>
          <a:lstStyle/>
          <a:p>
            <a:r>
              <a:rPr lang="en-US" dirty="0" smtClean="0"/>
              <a:t>An early pilot study published of HIV+ women identified that women performed worse than men on tests of neurocognitive functioning</a:t>
            </a:r>
          </a:p>
          <a:p>
            <a:r>
              <a:rPr lang="en-US" dirty="0" smtClean="0"/>
              <a:t>A subsequent larger, prospective study found no difference</a:t>
            </a:r>
            <a:endParaRPr lang="en-US" dirty="0"/>
          </a:p>
        </p:txBody>
      </p:sp>
      <p:sp>
        <p:nvSpPr>
          <p:cNvPr id="4" name="Text Box 1068"/>
          <p:cNvSpPr txBox="1">
            <a:spLocks noChangeArrowheads="1"/>
          </p:cNvSpPr>
          <p:nvPr/>
        </p:nvSpPr>
        <p:spPr bwMode="auto">
          <a:xfrm>
            <a:off x="2813755" y="6264629"/>
            <a:ext cx="6261409" cy="5933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sq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9953" tIns="49976" rIns="99953" bIns="49976">
            <a:spAutoFit/>
          </a:bodyPr>
          <a:lstStyle>
            <a:lvl1pPr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998538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defTabSz="998538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r"/>
            <a:r>
              <a:rPr lang="en-US" sz="1600" i="1" dirty="0"/>
              <a:t>Robertson K, et al. </a:t>
            </a:r>
            <a:r>
              <a:rPr lang="en-US" sz="1600" i="1" dirty="0" smtClean="0"/>
              <a:t>J </a:t>
            </a:r>
            <a:r>
              <a:rPr lang="en-US" sz="1600" i="1" dirty="0" err="1"/>
              <a:t>Neuro</a:t>
            </a:r>
            <a:r>
              <a:rPr lang="en-US" sz="1600" i="1" dirty="0"/>
              <a:t>-AIDS. 1996;1: </a:t>
            </a:r>
            <a:r>
              <a:rPr lang="en-US" sz="1600" i="1" dirty="0" smtClean="0"/>
              <a:t>166</a:t>
            </a:r>
            <a:r>
              <a:rPr lang="en-US" sz="1600" i="1" dirty="0"/>
              <a:t>; </a:t>
            </a:r>
            <a:endParaRPr lang="en-US" sz="1600" i="1" dirty="0" smtClean="0"/>
          </a:p>
          <a:p>
            <a:pPr algn="r"/>
            <a:r>
              <a:rPr lang="en-US" sz="1600" i="1" dirty="0" smtClean="0"/>
              <a:t>Robertson K, et al, J </a:t>
            </a:r>
            <a:r>
              <a:rPr lang="en-US" sz="1600" i="1" dirty="0" err="1"/>
              <a:t>Acquir</a:t>
            </a:r>
            <a:r>
              <a:rPr lang="en-US" sz="1600" i="1" dirty="0"/>
              <a:t> Immune </a:t>
            </a:r>
            <a:r>
              <a:rPr lang="en-US" sz="1600" i="1" dirty="0" err="1"/>
              <a:t>Defic</a:t>
            </a:r>
            <a:r>
              <a:rPr lang="en-US" sz="1600" i="1" dirty="0"/>
              <a:t> </a:t>
            </a:r>
            <a:r>
              <a:rPr lang="en-US" sz="1600" i="1" dirty="0" err="1"/>
              <a:t>Syndr</a:t>
            </a:r>
            <a:r>
              <a:rPr lang="en-US" sz="1600" i="1" dirty="0"/>
              <a:t> 2004;36:817–822</a:t>
            </a:r>
          </a:p>
        </p:txBody>
      </p:sp>
      <p:pic>
        <p:nvPicPr>
          <p:cNvPr id="5" name="Picture 4" descr="Screen Shot 2012-10-07 at 12.04.3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40" y="1905000"/>
            <a:ext cx="5166360" cy="3359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7193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Screen Shot 2012-10-07 at 12.20.23 PM.png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1" b="-2619"/>
          <a:stretch/>
        </p:blipFill>
        <p:spPr>
          <a:xfrm>
            <a:off x="4193122" y="2000937"/>
            <a:ext cx="4966872" cy="309258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74638"/>
            <a:ext cx="86868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Pattern of Impaired Cognitive Abilities May Differ Between Women and Men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752" y="1600200"/>
            <a:ext cx="4038600" cy="4525963"/>
          </a:xfrm>
        </p:spPr>
        <p:txBody>
          <a:bodyPr/>
          <a:lstStyle/>
          <a:p>
            <a:r>
              <a:rPr lang="en-US" dirty="0" smtClean="0"/>
              <a:t>122 adults who differed by HIV serostatus and sex</a:t>
            </a:r>
          </a:p>
          <a:p>
            <a:r>
              <a:rPr lang="en-US" dirty="0" smtClean="0"/>
              <a:t>HIV was associated with impairment to a similar extent in men (52%) and women (55%) but the pattern of impairment differed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640457" y="5739824"/>
            <a:ext cx="3381527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i="1" dirty="0" err="1">
                <a:latin typeface="Arial"/>
                <a:cs typeface="Arial"/>
              </a:rPr>
              <a:t>Faílde-</a:t>
            </a:r>
            <a:r>
              <a:rPr lang="en-US" sz="1600" i="1" dirty="0" err="1" smtClean="0">
                <a:latin typeface="Arial"/>
                <a:cs typeface="Arial"/>
              </a:rPr>
              <a:t>Garrido</a:t>
            </a:r>
            <a:r>
              <a:rPr lang="en-US" sz="1600" i="1" dirty="0">
                <a:latin typeface="Arial"/>
                <a:cs typeface="Arial"/>
              </a:rPr>
              <a:t> JM et al, </a:t>
            </a:r>
            <a:endParaRPr lang="en-US" sz="1600" i="1" dirty="0" smtClean="0">
              <a:latin typeface="Arial"/>
              <a:cs typeface="Arial"/>
            </a:endParaRPr>
          </a:p>
          <a:p>
            <a:pPr algn="r"/>
            <a:r>
              <a:rPr lang="en-US" sz="1600" i="1" dirty="0" smtClean="0">
                <a:latin typeface="Arial"/>
                <a:cs typeface="Arial"/>
              </a:rPr>
              <a:t>Psych </a:t>
            </a:r>
            <a:r>
              <a:rPr lang="en-US" sz="1600" i="1" dirty="0" err="1" smtClean="0">
                <a:latin typeface="Arial"/>
                <a:cs typeface="Arial"/>
              </a:rPr>
              <a:t>Clin</a:t>
            </a:r>
            <a:r>
              <a:rPr lang="en-US" sz="1600" i="1" dirty="0" smtClean="0">
                <a:latin typeface="Arial"/>
                <a:cs typeface="Arial"/>
              </a:rPr>
              <a:t> </a:t>
            </a:r>
            <a:r>
              <a:rPr lang="en-US" sz="1600" i="1" dirty="0" err="1" smtClean="0">
                <a:latin typeface="Arial"/>
                <a:cs typeface="Arial"/>
              </a:rPr>
              <a:t>Neurosci</a:t>
            </a:r>
            <a:r>
              <a:rPr lang="en-US" sz="1600" i="1" dirty="0" smtClean="0">
                <a:latin typeface="Arial"/>
                <a:cs typeface="Arial"/>
              </a:rPr>
              <a:t> </a:t>
            </a:r>
            <a:r>
              <a:rPr lang="en-US" sz="1600" i="1" dirty="0">
                <a:latin typeface="Arial"/>
                <a:cs typeface="Arial"/>
              </a:rPr>
              <a:t>2008; 62: 494</a:t>
            </a:r>
          </a:p>
        </p:txBody>
      </p:sp>
      <p:sp>
        <p:nvSpPr>
          <p:cNvPr id="7" name="TextBox 6"/>
          <p:cNvSpPr txBox="1"/>
          <p:nvPr/>
        </p:nvSpPr>
        <p:spPr>
          <a:xfrm rot="16200000">
            <a:off x="3386518" y="2705018"/>
            <a:ext cx="14814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383838"/>
                </a:solidFill>
                <a:latin typeface="Arial"/>
                <a:cs typeface="Arial"/>
              </a:rPr>
              <a:t>Impairment (%)</a:t>
            </a:r>
            <a:endParaRPr lang="en-US" sz="1400" b="1" dirty="0">
              <a:solidFill>
                <a:srgbClr val="383838"/>
              </a:solidFill>
              <a:latin typeface="Arial"/>
              <a:cs typeface="Arial"/>
            </a:endParaRPr>
          </a:p>
        </p:txBody>
      </p:sp>
      <p:pic>
        <p:nvPicPr>
          <p:cNvPr id="10" name="Picture 9" descr="logo-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912" y="5884810"/>
            <a:ext cx="1728907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83537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Letendre New York 050914.potx</Template>
  <TotalTime>6384</TotalTime>
  <Words>5183</Words>
  <Application>Microsoft Macintosh PowerPoint</Application>
  <PresentationFormat>On-screen Show (4:3)</PresentationFormat>
  <Paragraphs>1032</Paragraphs>
  <Slides>57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Update on risk factors, detection, and management of neurocognitive impairment in HIV-infected persons</vt:lpstr>
      <vt:lpstr>Disclosures</vt:lpstr>
      <vt:lpstr>Definition of HAND</vt:lpstr>
      <vt:lpstr>PowerPoint Presentation</vt:lpstr>
      <vt:lpstr>More Subjects Meet Criteria for Symptomatic HAND if the Requirement for Attribution of Problems to a Cognitive Disorder is Eliminated</vt:lpstr>
      <vt:lpstr>PowerPoint Presentation</vt:lpstr>
      <vt:lpstr>PowerPoint Presentation</vt:lpstr>
      <vt:lpstr>As the US Incidence of HIV in Women Rose, Early Findings Were Mixed</vt:lpstr>
      <vt:lpstr>Pattern of Impaired Cognitive Abilities May Differ Between Women and Men</vt:lpstr>
      <vt:lpstr>Interaction of Cognitive Functioning and Mood Symptoms</vt:lpstr>
      <vt:lpstr>Challenges to the Implementation of the Current Approach to HAND Diagnosis</vt:lpstr>
      <vt:lpstr>Soluble Biomarkers Identify a Preclinical Stage in Alzheimer’s</vt:lpstr>
      <vt:lpstr>ANI and MND are Associated with Higher Neopterin but not NFL</vt:lpstr>
      <vt:lpstr>Higher Soluble CD163 in Plasma  in MND but not ANI</vt:lpstr>
      <vt:lpstr>Higher HIV DNA Content is Associated with Worse Neurocognitive Performance</vt:lpstr>
      <vt:lpstr>Possible Biological Classification of HAND</vt:lpstr>
      <vt:lpstr>CSF/Plasma Albumin Ratio is Elevated in HAND </vt:lpstr>
      <vt:lpstr>BBB Permeability During ART May Define Different HAND Phenotypes</vt:lpstr>
      <vt:lpstr>Biomarkers of HAND May Differ  in Younger and Older HIV+ Adults</vt:lpstr>
      <vt:lpstr>Correlates of Shorter  Telomere Length</vt:lpstr>
      <vt:lpstr>Higher Lactobacillales proportion in gut microbiome is associated with higher CD4 Count and CD4/CD8 ratio</vt:lpstr>
      <vt:lpstr>Gut Microbiome Clustered by Presence or Absence of Neurocognitive Impairment</vt:lpstr>
      <vt:lpstr>PowerPoint Presentation</vt:lpstr>
      <vt:lpstr>Multiple Characteristics Can Influence the Effectiveness of ART in the CNS</vt:lpstr>
      <vt:lpstr>PowerPoint Presentation</vt:lpstr>
      <vt:lpstr>Ideal Characteristics of Analyses  of CNS Effectiveness of ART</vt:lpstr>
      <vt:lpstr>Recent Reports Have Mixed Findings </vt:lpstr>
      <vt:lpstr>Maraviroc Intensification  May Be Beneficial</vt:lpstr>
      <vt:lpstr>Clinical Trial of CNS Penetrating ART to Prevent HAND in China</vt:lpstr>
      <vt:lpstr>Neurocognitive Methods</vt:lpstr>
      <vt:lpstr>PowerPoint Presentation</vt:lpstr>
      <vt:lpstr>Before Treatment, Arms were Comparable</vt:lpstr>
      <vt:lpstr>Before Treatment, Arms were Comparable</vt:lpstr>
      <vt:lpstr>On Treatment, Indicators of Antiviral Efficacy Were Comparable</vt:lpstr>
      <vt:lpstr>EFV-TDF-3TC Was Associated with Greater Decline After 96 Weeks</vt:lpstr>
      <vt:lpstr>EFV-TDF-3TC Was Associated with Shorter Time-to-Impairment</vt:lpstr>
      <vt:lpstr>107 Subjects Had at Least  One Adverse Event</vt:lpstr>
      <vt:lpstr>Liver toxicity, Hypersensitivity, and Bone Marrow Suppression Were More Common with NVP-ZDV-3TC</vt:lpstr>
      <vt:lpstr>Adverse Events and Discontinuations Differed by Site</vt:lpstr>
      <vt:lpstr>Sites Differed in Other Characteristics</vt:lpstr>
      <vt:lpstr>EFV-TDF-3TC Was Associated with Shorter Time-to-Impairment at Site 1</vt:lpstr>
      <vt:lpstr>Nested Case-Control Study of 15 Decliners and 15 Matched Non-Decliners</vt:lpstr>
      <vt:lpstr>DHHS Preferred Regimens (ART Naive)</vt:lpstr>
      <vt:lpstr>US DHHS Preferred Regimens (ART Naive)</vt:lpstr>
      <vt:lpstr>Women May Have Different Exposure of Some ART Drugs Than Men</vt:lpstr>
      <vt:lpstr>HCV may not be as clear a risk factor for HAND as once thought</vt:lpstr>
      <vt:lpstr>HCV Co-Infection May Alter the Relation-ship Between ART Drugs &amp; the CNS</vt:lpstr>
      <vt:lpstr>ART Drugs May Alter the Relationship Between HCV Co-Infection &amp; the CNS</vt:lpstr>
      <vt:lpstr>Protease Inhibitor Use is Associated with Cerebral Small Vessel Disease</vt:lpstr>
      <vt:lpstr>ART Drug Concentrations in Brain: Regional Variation, CSF Comparability</vt:lpstr>
      <vt:lpstr>Summary</vt:lpstr>
      <vt:lpstr>PowerPoint Presentation</vt:lpstr>
      <vt:lpstr>Acknowledgements &amp; Conflicts</vt:lpstr>
      <vt:lpstr>Laboratory Measures of  Activities of Daily Living</vt:lpstr>
      <vt:lpstr>PowerPoint Presentation</vt:lpstr>
      <vt:lpstr>PowerPoint Presentation</vt:lpstr>
      <vt:lpstr>Reasons for Greater Risk for Cognitive &amp; Mood Disorders in HIV+ Women</vt:lpstr>
    </vt:vector>
  </TitlesOfParts>
  <Company>Presentation Arts, Inc.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Proudly Sponsors</dc:title>
  <dc:creator>Tim D. Hart</dc:creator>
  <cp:lastModifiedBy>Scott Letendre</cp:lastModifiedBy>
  <cp:revision>604</cp:revision>
  <dcterms:created xsi:type="dcterms:W3CDTF">2001-05-22T21:17:11Z</dcterms:created>
  <dcterms:modified xsi:type="dcterms:W3CDTF">2015-06-13T08:41:10Z</dcterms:modified>
</cp:coreProperties>
</file>